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46" r:id="rId5"/>
    <p:sldId id="345" r:id="rId6"/>
    <p:sldId id="344" r:id="rId7"/>
    <p:sldId id="343" r:id="rId8"/>
    <p:sldId id="342" r:id="rId9"/>
    <p:sldId id="341" r:id="rId10"/>
    <p:sldId id="339" r:id="rId11"/>
    <p:sldId id="340" r:id="rId12"/>
    <p:sldId id="337" r:id="rId13"/>
    <p:sldId id="338" r:id="rId14"/>
    <p:sldId id="336" r:id="rId15"/>
    <p:sldId id="335" r:id="rId16"/>
    <p:sldId id="334" r:id="rId17"/>
    <p:sldId id="331" r:id="rId18"/>
    <p:sldId id="362" r:id="rId19"/>
    <p:sldId id="363" r:id="rId20"/>
    <p:sldId id="367" r:id="rId21"/>
    <p:sldId id="366" r:id="rId22"/>
    <p:sldId id="364" r:id="rId23"/>
    <p:sldId id="330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335486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7" name="组合 8"/>
          <p:cNvGrpSpPr/>
          <p:nvPr/>
        </p:nvGrpSpPr>
        <p:grpSpPr>
          <a:xfrm>
            <a:off x="973183" y="1346972"/>
            <a:ext cx="4924697" cy="1324767"/>
            <a:chOff x="254924" y="1914116"/>
            <a:chExt cx="6567242" cy="176611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091266" y="1914116"/>
              <a:ext cx="2718917" cy="769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ct val="150000"/>
                </a:lnSpc>
              </a:pP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3 Unit 1</a:t>
              </a:r>
              <a:endPara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254924" y="2880123"/>
              <a:ext cx="6567242" cy="8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sym typeface="+mn-ea"/>
                </a:rPr>
                <a:t>He shouted, “ Wolf, wolf!”</a:t>
              </a:r>
              <a:endParaRPr lang="en-US" altLang="zh-CN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335486" y="1141515"/>
            <a:ext cx="2813412" cy="400198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4" name="图片 102403" descr="_X$(5]NDK3LJ}0~A]{WXT_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33112" y="704374"/>
            <a:ext cx="5669756" cy="34399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02404"/>
          <p:cNvSpPr txBox="1"/>
          <p:nvPr/>
        </p:nvSpPr>
        <p:spPr>
          <a:xfrm>
            <a:off x="1388269" y="4224814"/>
            <a:ext cx="71070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The people </a:t>
            </a:r>
            <a:r>
              <a:rPr lang="en-US" altLang="zh-CN" sz="27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ran up</a:t>
            </a:r>
            <a:r>
              <a:rPr lang="en-US" altLang="zh-CN" sz="2700" b="1" dirty="0">
                <a:latin typeface="Times New Roman" panose="02020603050405020304" pitchFamily="18" charset="0"/>
              </a:rPr>
              <a:t> the hill. There was no wolf.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The people were angry.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103427" descr="Z]OHJH()7J[`)HBNAI3~JEJ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79283" y="682942"/>
            <a:ext cx="5600700" cy="35111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9" name="文本框 103428"/>
          <p:cNvSpPr txBox="1"/>
          <p:nvPr/>
        </p:nvSpPr>
        <p:spPr>
          <a:xfrm>
            <a:off x="1879283" y="4454843"/>
            <a:ext cx="504825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Then one day, a wolf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came</a:t>
            </a:r>
            <a:r>
              <a:rPr lang="en-US" altLang="zh-CN" sz="2400" b="1">
                <a:latin typeface="Times New Roman" panose="02020603050405020304" pitchFamily="18" charset="0"/>
              </a:rPr>
              <a:t> up the hill.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2" name="图片 104451" descr="CRQ4X)3[UW%H~E)65RGS}6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89748" y="533400"/>
            <a:ext cx="56007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3" name="文本框 104452"/>
          <p:cNvSpPr txBox="1"/>
          <p:nvPr/>
        </p:nvSpPr>
        <p:spPr>
          <a:xfrm>
            <a:off x="1789748" y="3962400"/>
            <a:ext cx="5166360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The boy ran to the village.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But the people didn’t run up the hill.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They said, “Don’t tell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lies</a:t>
            </a:r>
            <a:r>
              <a:rPr lang="en-US" altLang="zh-CN" sz="2400" b="1">
                <a:latin typeface="Times New Roman" panose="02020603050405020304" pitchFamily="18" charset="0"/>
              </a:rPr>
              <a:t>!”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6" name="图片 105475" descr="1}T5NMT[LZXZ8DMP[[OL0D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85499" y="674370"/>
            <a:ext cx="5600700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7" name="文本框 105476"/>
          <p:cNvSpPr txBox="1"/>
          <p:nvPr/>
        </p:nvSpPr>
        <p:spPr>
          <a:xfrm>
            <a:off x="1833086" y="4234815"/>
            <a:ext cx="6793230" cy="80724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The wolf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ate</a:t>
            </a:r>
            <a:r>
              <a:rPr lang="en-US" altLang="zh-CN" sz="2400" b="1">
                <a:latin typeface="Times New Roman" panose="02020603050405020304" pitchFamily="18" charset="0"/>
              </a:rPr>
              <a:t> all the sheep.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The boy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learnt</a:t>
            </a:r>
            <a:r>
              <a:rPr lang="en-US" altLang="zh-CN" sz="2400" b="1">
                <a:latin typeface="Times New Roman" panose="02020603050405020304" pitchFamily="18" charset="0"/>
              </a:rPr>
              <a:t> a lesson and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wouldn’t</a:t>
            </a:r>
            <a:r>
              <a:rPr lang="en-US" altLang="zh-CN" sz="2400" b="1">
                <a:latin typeface="Times New Roman" panose="02020603050405020304" pitchFamily="18" charset="0"/>
              </a:rPr>
              <a:t> tell lies again.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1675447" y="1433989"/>
            <a:ext cx="6754178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>
                <a:latin typeface="Times New Roman" panose="02020603050405020304" pitchFamily="18" charset="0"/>
              </a:rPr>
              <a:t>Did the wolf eat the sheep?</a:t>
            </a:r>
            <a:endParaRPr lang="en-US" altLang="zh-CN" sz="4500">
              <a:latin typeface="Times New Roman" panose="02020603050405020304" pitchFamily="18" charset="0"/>
            </a:endParaRPr>
          </a:p>
        </p:txBody>
      </p:sp>
      <p:pic>
        <p:nvPicPr>
          <p:cNvPr id="59394" name="图片 5939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47023" y="2512695"/>
            <a:ext cx="3771900" cy="2475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标题 15361"/>
          <p:cNvSpPr/>
          <p:nvPr/>
        </p:nvSpPr>
        <p:spPr>
          <a:xfrm>
            <a:off x="1511141" y="370047"/>
            <a:ext cx="6172200" cy="5834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0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>
                <a:solidFill>
                  <a:srgbClr val="FF3300"/>
                </a:solidFill>
              </a:rPr>
              <a:t> 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Retell the story(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复述故事）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内容占位符 15362" descr="p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00438" y="1032034"/>
            <a:ext cx="2176463" cy="14585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内容占位符 15363" descr="p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77139" y="952024"/>
            <a:ext cx="2359819" cy="14585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内容占位符 15364" descr="p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53389" y="953453"/>
            <a:ext cx="2341959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内容占位符 15365" descr="p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89722" y="2412207"/>
            <a:ext cx="2187179" cy="1437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5366" descr="p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776901" y="2410778"/>
            <a:ext cx="2376488" cy="14311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5367" descr="p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77201" y="2411969"/>
            <a:ext cx="2294334" cy="1429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15368" descr="p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069907" y="3838099"/>
            <a:ext cx="2075498" cy="133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15369" descr="p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145405" y="3849529"/>
            <a:ext cx="1859280" cy="13154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803910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文本框 39943"/>
          <p:cNvSpPr txBox="1"/>
          <p:nvPr/>
        </p:nvSpPr>
        <p:spPr>
          <a:xfrm>
            <a:off x="2722721" y="651273"/>
            <a:ext cx="5373291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Read and circle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r>
              <a:rPr lang="en-US" altLang="zh-CN" sz="3600" b="1" dirty="0">
                <a:latin typeface="Times New Roman" panose="02020603050405020304" pitchFamily="18" charset="0"/>
              </a:rPr>
              <a:t>or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1435894" y="1273969"/>
            <a:ext cx="495442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1.The boy looked after cows.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1435894" y="1978105"/>
            <a:ext cx="3699272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2.He was bored.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1435894" y="2561988"/>
            <a:ext cx="4400550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3.He ran to the sea.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1435894" y="3283744"/>
            <a:ext cx="451818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4.Heshouted,“Pigs,Pigs.”  </a:t>
            </a:r>
            <a:r>
              <a:rPr lang="en-US" altLang="zh-CN">
                <a:latin typeface="Arial" panose="020B0604020202020204" pitchFamily="34" charset="0"/>
              </a:rPr>
              <a:t>                   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1435894" y="3994309"/>
            <a:ext cx="516255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5.The people ran to the field.</a:t>
            </a:r>
            <a:endParaRPr lang="en-US" altLang="zh-CN" sz="3000">
              <a:latin typeface="Arial Black" panose="020B0A04020102020204" pitchFamily="34" charset="0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6390085" y="1226106"/>
            <a:ext cx="67508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57" name="文本框 39956"/>
          <p:cNvSpPr txBox="1"/>
          <p:nvPr/>
        </p:nvSpPr>
        <p:spPr>
          <a:xfrm>
            <a:off x="5882671" y="1978342"/>
            <a:ext cx="415498" cy="539354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9958" name="文本框 39957"/>
          <p:cNvSpPr txBox="1"/>
          <p:nvPr/>
        </p:nvSpPr>
        <p:spPr>
          <a:xfrm>
            <a:off x="6437472" y="1978343"/>
            <a:ext cx="5805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30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9959" name="文本框 39958"/>
          <p:cNvSpPr txBox="1"/>
          <p:nvPr/>
        </p:nvSpPr>
        <p:spPr>
          <a:xfrm>
            <a:off x="6437472" y="2562226"/>
            <a:ext cx="594122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30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9960" name="文本框 39959"/>
          <p:cNvSpPr txBox="1"/>
          <p:nvPr/>
        </p:nvSpPr>
        <p:spPr>
          <a:xfrm>
            <a:off x="6517957" y="3283507"/>
            <a:ext cx="701279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61" name="文本框 39960"/>
          <p:cNvSpPr txBox="1"/>
          <p:nvPr/>
        </p:nvSpPr>
        <p:spPr>
          <a:xfrm>
            <a:off x="6597730" y="3998119"/>
            <a:ext cx="5405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30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6" grpId="0"/>
      <p:bldP spid="39958" grpId="0"/>
      <p:bldP spid="39959" grpId="0"/>
      <p:bldP spid="39960" grpId="0"/>
      <p:bldP spid="399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803910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文本框 43013"/>
          <p:cNvSpPr txBox="1"/>
          <p:nvPr/>
        </p:nvSpPr>
        <p:spPr>
          <a:xfrm>
            <a:off x="1282065" y="1312784"/>
            <a:ext cx="494228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6.The boy ran to the village.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1435894" y="1884521"/>
            <a:ext cx="4397693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7.The people were happy.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1282065" y="2474119"/>
            <a:ext cx="522160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8.Then the wolf came to the field.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1282065" y="3095149"/>
            <a:ext cx="564022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9.The people didn’t run to the field.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1118712" y="3667125"/>
            <a:ext cx="594121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anose="020B0A04020102020204" pitchFamily="34" charset="0"/>
              </a:rPr>
              <a:t>  </a:t>
            </a:r>
            <a:r>
              <a:rPr lang="en-US" altLang="zh-CN" sz="2700" b="1">
                <a:latin typeface="Times New Roman" panose="02020603050405020304" pitchFamily="18" charset="0"/>
              </a:rPr>
              <a:t>10.They said, ‘Don’t eat ice creams!”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6789897" y="1337787"/>
            <a:ext cx="45862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24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3021" name="文本框 43020"/>
          <p:cNvSpPr txBox="1"/>
          <p:nvPr/>
        </p:nvSpPr>
        <p:spPr>
          <a:xfrm>
            <a:off x="6922533" y="1884284"/>
            <a:ext cx="53935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24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3022" name="文本框 43021"/>
          <p:cNvSpPr txBox="1"/>
          <p:nvPr/>
        </p:nvSpPr>
        <p:spPr>
          <a:xfrm>
            <a:off x="6922056" y="2523173"/>
            <a:ext cx="53935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24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3023" name="文本框 43022"/>
          <p:cNvSpPr txBox="1"/>
          <p:nvPr/>
        </p:nvSpPr>
        <p:spPr>
          <a:xfrm>
            <a:off x="6922294" y="3144441"/>
            <a:ext cx="53935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24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3024" name="文本框 43023"/>
          <p:cNvSpPr txBox="1"/>
          <p:nvPr/>
        </p:nvSpPr>
        <p:spPr>
          <a:xfrm>
            <a:off x="7043738" y="3716418"/>
            <a:ext cx="29646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0" grpId="0"/>
      <p:bldP spid="43021" grpId="0"/>
      <p:bldP spid="43022" grpId="0"/>
      <p:bldP spid="43023" grpId="0"/>
      <p:bldP spid="430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803910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文本框 57345"/>
          <p:cNvSpPr txBox="1"/>
          <p:nvPr/>
        </p:nvSpPr>
        <p:spPr>
          <a:xfrm>
            <a:off x="1868805" y="2274332"/>
            <a:ext cx="2971800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100" b="1">
                <a:solidFill>
                  <a:schemeClr val="accent2"/>
                </a:solidFill>
                <a:latin typeface="Comic Sans MS" panose="030F0702030302020204" pitchFamily="66" charset="0"/>
              </a:rPr>
              <a:t>shouted, “Help, help!”</a:t>
            </a:r>
            <a:endParaRPr lang="en-US" altLang="zh-CN" sz="2100" b="1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7347" name="图片 57346" descr="复件 (3) P100089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68855" y="2943464"/>
            <a:ext cx="2286000" cy="14918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7347" descr="复件 P100089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54955" y="720567"/>
            <a:ext cx="2228850" cy="1502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片 57348" descr="P100089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8855" y="737236"/>
            <a:ext cx="2286000" cy="1469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图片 57349" descr="复件 (2) P100089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12105" y="2961323"/>
            <a:ext cx="2114550" cy="14739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1" name="文本框 57350"/>
          <p:cNvSpPr txBox="1"/>
          <p:nvPr/>
        </p:nvSpPr>
        <p:spPr>
          <a:xfrm>
            <a:off x="5297805" y="2263617"/>
            <a:ext cx="2286000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100" b="1">
                <a:solidFill>
                  <a:schemeClr val="accent2"/>
                </a:solidFill>
                <a:latin typeface="Comic Sans MS" panose="030F0702030302020204" pitchFamily="66" charset="0"/>
              </a:rPr>
              <a:t>ran to the lake</a:t>
            </a:r>
            <a:endParaRPr lang="en-US" altLang="zh-CN" sz="2100" b="1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1811655" y="4492467"/>
            <a:ext cx="2971800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100" b="1">
                <a:solidFill>
                  <a:schemeClr val="accent2"/>
                </a:solidFill>
                <a:latin typeface="Comic Sans MS" panose="030F0702030302020204" pitchFamily="66" charset="0"/>
              </a:rPr>
              <a:t>laughed</a:t>
            </a:r>
            <a:endParaRPr lang="en-US" altLang="zh-CN" sz="2100" b="1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5012055" y="4492467"/>
            <a:ext cx="2971800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100" b="1" u="sng">
                <a:latin typeface="Comic Sans MS" panose="030F0702030302020204" pitchFamily="66" charset="0"/>
              </a:rPr>
              <a:t>Don’t tell lies!</a:t>
            </a:r>
            <a:endParaRPr lang="en-US" altLang="zh-CN" sz="2100" b="1" u="sng">
              <a:latin typeface="Comic Sans MS" panose="030F0702030302020204" pitchFamily="66" charset="0"/>
            </a:endParaRPr>
          </a:p>
        </p:txBody>
      </p:sp>
      <p:sp>
        <p:nvSpPr>
          <p:cNvPr id="57355" name="矩形 57354"/>
          <p:cNvSpPr/>
          <p:nvPr/>
        </p:nvSpPr>
        <p:spPr>
          <a:xfrm>
            <a:off x="7983855" y="206216"/>
            <a:ext cx="207169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3</a:t>
            </a:r>
            <a:endParaRPr lang="zh-CN" altLang="en-US" sz="27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803910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1305" y="1371804"/>
            <a:ext cx="7583805" cy="33932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宋体" panose="02010600030101010101" pitchFamily="2" charset="-122"/>
              </a:rPr>
              <a:t>　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day, Ben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a park. There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little lake in the park. 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bored. Ben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lake. 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“Help, help!” A young man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Ben and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lake, too. But Ben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young man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all wet. 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very angry. 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“Don’t tell lies! It’s not funny.” Ben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“Sorry, I won’t do this again.”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940579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127062" y="784860"/>
            <a:ext cx="2592697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41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</a:rPr>
              <a:t>sing a song</a:t>
            </a:r>
            <a:endParaRPr lang="en-US" altLang="zh-CN" sz="41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5894" y="1724501"/>
            <a:ext cx="6618446" cy="3081338"/>
          </a:xfrm>
          <a:prstGeom prst="rect">
            <a:avLst/>
          </a:prstGeom>
        </p:spPr>
      </p:pic>
      <p:pic>
        <p:nvPicPr>
          <p:cNvPr id="4" name="图片 3" descr="音符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41683" y="657225"/>
            <a:ext cx="910114" cy="9467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951222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4338"/>
          <p:cNvSpPr/>
          <p:nvPr/>
        </p:nvSpPr>
        <p:spPr>
          <a:xfrm>
            <a:off x="1960721" y="1406367"/>
            <a:ext cx="3486150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/>
              <a:t>   </a:t>
            </a:r>
            <a:r>
              <a:rPr lang="en-US" altLang="zh-CN" sz="3600" b="1" dirty="0">
                <a:latin typeface="Times New Roman" panose="02020603050405020304" pitchFamily="18" charset="0"/>
              </a:rPr>
              <a:t>run         ----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come      ---- 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say         ---- 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eat         ----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shout     ---- 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laugh     ---- </a:t>
            </a:r>
            <a:endParaRPr lang="en-US" altLang="zh-CN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1499712" y="717233"/>
            <a:ext cx="614410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ym typeface="+mn-ea"/>
              </a:rPr>
              <a:t>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现在时形式  </a:t>
            </a:r>
            <a:r>
              <a:rPr lang="zh-CN" altLang="en-US" sz="3600" b="1" dirty="0">
                <a:sym typeface="+mn-ea"/>
              </a:rPr>
              <a:t>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过去式形式</a:t>
            </a:r>
            <a:r>
              <a:rPr lang="zh-CN" altLang="en-US" sz="3600" b="1" dirty="0">
                <a:sym typeface="+mn-ea"/>
              </a:rPr>
              <a:t>    </a:t>
            </a:r>
            <a:endParaRPr lang="zh-CN" altLang="en-US" sz="3600" b="1" dirty="0">
              <a:sym typeface="+mn-ea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5259705" y="1406367"/>
            <a:ext cx="77485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ran</a:t>
            </a:r>
            <a:endParaRPr lang="zh-CN" altLang="en-US" sz="3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5259229" y="2056924"/>
            <a:ext cx="106156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came</a:t>
            </a:r>
            <a:endParaRPr lang="zh-CN" altLang="en-US" sz="3000" b="1" dirty="0">
              <a:solidFill>
                <a:schemeClr val="accent2"/>
              </a:solidFill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5259705" y="2586991"/>
            <a:ext cx="899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chemeClr val="accent2"/>
                </a:solidFill>
              </a:rPr>
              <a:t> </a:t>
            </a:r>
            <a:r>
              <a:rPr lang="en-US" altLang="zh-CN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said</a:t>
            </a:r>
            <a:endParaRPr lang="zh-CN" altLang="en-US" sz="3000" b="1" dirty="0">
              <a:solidFill>
                <a:schemeClr val="accent2"/>
              </a:solidFill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5478304" y="3117057"/>
            <a:ext cx="630622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ate</a:t>
            </a:r>
            <a:endParaRPr lang="zh-CN" altLang="en-US" sz="3000" b="1" dirty="0">
              <a:solidFill>
                <a:schemeClr val="accent2"/>
              </a:solidFill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5298282" y="3647123"/>
            <a:ext cx="1407319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shouted</a:t>
            </a:r>
            <a:endParaRPr lang="en-US" altLang="zh-CN" sz="3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5298281" y="4268629"/>
            <a:ext cx="142875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laughed</a:t>
            </a:r>
            <a:endParaRPr lang="en-US" altLang="zh-CN" sz="3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4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  <p:bldP spid="14342" grpId="0" bldLvl="0"/>
      <p:bldP spid="1434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047274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035969" y="1914526"/>
            <a:ext cx="5255419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Listen and repeat unit 1.</a:t>
            </a:r>
            <a:endParaRPr lang="en-US" altLang="zh-CN" sz="27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Retell the story to your parents.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8" y="878681"/>
            <a:ext cx="789623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Preview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1630204" y="1339215"/>
            <a:ext cx="1349693" cy="35309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is---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am---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are---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have---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say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---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1309" y="1532097"/>
            <a:ext cx="94726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Arial Black" panose="020B0A04020102020204" pitchFamily="34" charset="0"/>
              </a:rPr>
              <a:t> </a:t>
            </a:r>
            <a:r>
              <a:rPr lang="en-US" altLang="zh-CN" sz="3000" b="1">
                <a:latin typeface="Times New Roman" panose="02020603050405020304" pitchFamily="18" charset="0"/>
              </a:rPr>
              <a:t>was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5128" y="2218849"/>
            <a:ext cx="1079897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was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2925128" y="2938939"/>
            <a:ext cx="97012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were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2979896" y="3643789"/>
            <a:ext cx="87439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had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4633437" y="1339215"/>
            <a:ext cx="1403509" cy="35309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go---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run---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look---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break---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sym typeface="+mn-ea"/>
              </a:rPr>
              <a:t>see---</a:t>
            </a:r>
            <a:endParaRPr lang="en-US" altLang="zh-CN" sz="3000">
              <a:latin typeface="Times New Roman" panose="02020603050405020304" pitchFamily="18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5936933" y="1532097"/>
            <a:ext cx="110299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went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6097905" y="2218849"/>
            <a:ext cx="77962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ran</a:t>
            </a:r>
            <a:endParaRPr lang="en-US" altLang="zh-CN" sz="3000" b="1">
              <a:latin typeface="Arial Black" panose="020B0A040201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6035993" y="2938939"/>
            <a:ext cx="134635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looked</a:t>
            </a:r>
            <a:endParaRPr lang="en-US" altLang="zh-CN" sz="3000" b="1">
              <a:latin typeface="Arial Black" panose="020B0A040201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6097905" y="3643789"/>
            <a:ext cx="122205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broke</a:t>
            </a:r>
            <a:endParaRPr lang="en-US" altLang="zh-CN" sz="3000" b="1">
              <a:latin typeface="Arial Black" panose="020B0A040201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6559" y="4340067"/>
            <a:ext cx="94869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said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9338" y="4340067"/>
            <a:ext cx="91059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saw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150" grpId="0"/>
      <p:bldP spid="6151" grpId="0"/>
      <p:bldP spid="8198" grpId="0"/>
      <p:bldP spid="8200" grpId="0"/>
      <p:bldP spid="8201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 descr="QQ截图未命名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03120" y="847249"/>
            <a:ext cx="5600700" cy="34490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21528" y="4390753"/>
            <a:ext cx="318897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What is he doing?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8" name="图片 98307" descr="4N84GYTR@~AB@)10E@3)`LT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5894" y="711994"/>
            <a:ext cx="6074569" cy="28798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9" name="文本框 98308"/>
          <p:cNvSpPr txBox="1"/>
          <p:nvPr/>
        </p:nvSpPr>
        <p:spPr>
          <a:xfrm>
            <a:off x="2300288" y="3781426"/>
            <a:ext cx="5451634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Once upon a time</a:t>
            </a:r>
            <a:r>
              <a:rPr lang="en-US" altLang="zh-CN" sz="2700" b="1" dirty="0">
                <a:latin typeface="Times New Roman" panose="02020603050405020304" pitchFamily="18" charset="0"/>
              </a:rPr>
              <a:t>, there was a boy.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He l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ooked after</a:t>
            </a:r>
            <a:r>
              <a:rPr lang="en-US" altLang="zh-CN" sz="2700" b="1" dirty="0">
                <a:latin typeface="Times New Roman" panose="02020603050405020304" pitchFamily="18" charset="0"/>
              </a:rPr>
              <a:t> sheep every day.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The boy was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bored</a:t>
            </a:r>
            <a:r>
              <a:rPr lang="en-US" altLang="zh-CN" sz="2700" b="1" dirty="0">
                <a:latin typeface="Times New Roman" panose="02020603050405020304" pitchFamily="18" charset="0"/>
              </a:rPr>
              <a:t>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8" name="图片 10649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406" y="613410"/>
            <a:ext cx="5848350" cy="438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499" name="标题 106498"/>
          <p:cNvSpPr>
            <a:spLocks noGrp="1"/>
          </p:cNvSpPr>
          <p:nvPr/>
        </p:nvSpPr>
        <p:spPr>
          <a:xfrm>
            <a:off x="2295185" y="1177766"/>
            <a:ext cx="5674043" cy="3358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once upon a time 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从前</a:t>
            </a: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after    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照看，照管</a:t>
            </a: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sheep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绵羊</a:t>
            </a: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b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bored 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无聊的，无趣的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图片 99331" descr="O4S}%SBPDT8L45ON4{[U7SC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92580" y="533400"/>
            <a:ext cx="57150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3" name="文本框 99332"/>
          <p:cNvSpPr txBox="1"/>
          <p:nvPr/>
        </p:nvSpPr>
        <p:spPr>
          <a:xfrm>
            <a:off x="1675447" y="4144804"/>
            <a:ext cx="5953809" cy="99257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</a:rPr>
              <a:t>One day, the boy ran to the village. 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</a:rPr>
              <a:t>He shouted ,“wolf, wolf!”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图片 100355" descr="KW)8NINQDTBVPJ~@Y(W)IXU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71650" y="669132"/>
            <a:ext cx="5600700" cy="3418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文本框 100356"/>
          <p:cNvSpPr txBox="1"/>
          <p:nvPr/>
        </p:nvSpPr>
        <p:spPr>
          <a:xfrm>
            <a:off x="1840230" y="4190524"/>
            <a:ext cx="5889784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Everyone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ran up</a:t>
            </a:r>
            <a:r>
              <a:rPr lang="en-US" altLang="zh-CN" sz="2400" b="1" dirty="0">
                <a:latin typeface="Times New Roman" panose="02020603050405020304" pitchFamily="18" charset="0"/>
              </a:rPr>
              <a:t> the hill. There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2400" b="1" dirty="0">
                <a:latin typeface="Times New Roman" panose="02020603050405020304" pitchFamily="18" charset="0"/>
              </a:rPr>
              <a:t> no wolf.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The boy laugh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ed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63129" y="878681"/>
            <a:ext cx="1159669" cy="299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0" name="图片 101379" descr="00CHGY@YNHLTYZ$C[0)C35C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06416" y="533401"/>
            <a:ext cx="5829300" cy="35373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1" name="文本框 101380"/>
          <p:cNvSpPr txBox="1"/>
          <p:nvPr/>
        </p:nvSpPr>
        <p:spPr>
          <a:xfrm>
            <a:off x="1435894" y="4224814"/>
            <a:ext cx="6861622" cy="90024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The next day, the boy ran to the village again.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 “Wolf, wolf!” he shouted.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121cdb78-20c2-4003-ac64-84175a8db16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2588</Words>
  <Application>WPS 演示</Application>
  <PresentationFormat>全屏显示(16:9)</PresentationFormat>
  <Paragraphs>231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Black</vt:lpstr>
      <vt:lpstr>Arial Unicode MS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401</cp:revision>
  <dcterms:created xsi:type="dcterms:W3CDTF">2013-07-01T03:05:00Z</dcterms:created>
  <dcterms:modified xsi:type="dcterms:W3CDTF">2023-02-16T03:12:28Z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3F48B5812F274F9EAFBB66DD6BD5726D</vt:lpwstr>
  </property>
</Properties>
</file>