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318" r:id="rId5"/>
    <p:sldId id="445" r:id="rId6"/>
    <p:sldId id="461" r:id="rId7"/>
    <p:sldId id="378" r:id="rId8"/>
    <p:sldId id="462" r:id="rId9"/>
    <p:sldId id="464" r:id="rId10"/>
    <p:sldId id="463" r:id="rId11"/>
    <p:sldId id="465" r:id="rId12"/>
    <p:sldId id="466" r:id="rId13"/>
    <p:sldId id="468" r:id="rId14"/>
    <p:sldId id="467" r:id="rId15"/>
    <p:sldId id="458" r:id="rId16"/>
    <p:sldId id="469" r:id="rId17"/>
    <p:sldId id="460" r:id="rId18"/>
    <p:sldId id="371" r:id="rId19"/>
    <p:sldId id="470" r:id="rId20"/>
    <p:sldId id="396" r:id="rId21"/>
    <p:sldId id="268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3" autoAdjust="0"/>
    <p:restoredTop sz="93891" autoAdjust="0"/>
  </p:normalViewPr>
  <p:slideViewPr>
    <p:cSldViewPr snapToGrid="0">
      <p:cViewPr>
        <p:scale>
          <a:sx n="150" d="100"/>
          <a:sy n="150" d="100"/>
        </p:scale>
        <p:origin x="-516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BE567747-E8B1-448F-A463-5A0EA58A2FD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9AD56E67-6E55-4424-8540-594F951F57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392236C-98C2-4D12-A865-7703961C1ED6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B268A33-E710-4C75-9BE9-701A27D98DA8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hyperlink" Target="http://image.baidu.com/i?ct=503316480&amp;z=0&amp;tn=baiduimagedetail&amp;word=%C8%E9%C0%D2&amp;in=31934&amp;cl=2&amp;cm=1&amp;sc=0&amp;lm=-1&amp;pn=3&amp;rn=1&amp;di=267749000&amp;ln=200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337071"/>
            <a:ext cx="6122194" cy="1289805"/>
            <a:chOff x="1178555" y="1978661"/>
            <a:chExt cx="3548062" cy="171996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347" y="1978661"/>
              <a:ext cx="2496478" cy="677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7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3 Unit 2 </a:t>
              </a:r>
              <a:endParaRPr lang="en-US" altLang="zh-CN" sz="27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555" y="2959865"/>
              <a:ext cx="3548062" cy="73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0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She went into a </a:t>
              </a:r>
              <a:r>
                <a:rPr lang="en-US" altLang="zh-CN" sz="3000" b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shop.</a:t>
              </a:r>
              <a:endParaRPr lang="en-US" altLang="zh-CN" sz="3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7666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3[00_10_58][20120311-210408-8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06304" y="1479948"/>
            <a:ext cx="3914775" cy="231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72954" y="4364832"/>
            <a:ext cx="427770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She </a:t>
            </a:r>
            <a:r>
              <a:rPr lang="en-US" altLang="zh-CN" sz="2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2700" b="1" dirty="0">
                <a:latin typeface="Times New Roman" panose="02020603050405020304" pitchFamily="18" charset="0"/>
              </a:rPr>
              <a:t> </a:t>
            </a:r>
            <a:r>
              <a:rPr lang="en-US" altLang="zh-CN" sz="27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scared</a:t>
            </a:r>
            <a:r>
              <a:rPr lang="en-US" altLang="zh-CN" sz="2700" b="1" dirty="0" err="1">
                <a:latin typeface="Times New Roman" panose="02020603050405020304" pitchFamily="18" charset="0"/>
                <a:sym typeface="+mn-ea"/>
              </a:rPr>
              <a:t>nd</a:t>
            </a:r>
            <a:r>
              <a:rPr lang="en-US" altLang="zh-CN" sz="27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ran</a:t>
            </a:r>
            <a:r>
              <a:rPr lang="en-US" altLang="zh-CN" sz="2700" b="1" dirty="0">
                <a:latin typeface="Times New Roman" panose="02020603050405020304" pitchFamily="18" charset="0"/>
                <a:sym typeface="+mn-ea"/>
              </a:rPr>
              <a:t> away.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2"/>
          <p:cNvSpPr txBox="1">
            <a:spLocks noChangeArrowheads="1"/>
          </p:cNvSpPr>
          <p:nvPr/>
        </p:nvSpPr>
        <p:spPr bwMode="auto">
          <a:xfrm>
            <a:off x="1463279" y="1042987"/>
            <a:ext cx="5841206" cy="3577903"/>
          </a:xfrm>
          <a:prstGeom prst="rect">
            <a:avLst/>
          </a:prstGeom>
          <a:solidFill>
            <a:schemeClr val="bg1"/>
          </a:solidFill>
          <a:ln w="57150">
            <a:pattFill prst="sphere">
              <a:fgClr>
                <a:srgbClr val="CC99FF"/>
              </a:fgClr>
              <a:bgClr>
                <a:srgbClr val="FFFFFF"/>
              </a:bgClr>
            </a:patt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dirty="0">
                <a:latin typeface="Times New Roman" panose="02020603050405020304" pitchFamily="18" charset="0"/>
              </a:rPr>
              <a:t>1. What did she buy?</a:t>
            </a:r>
            <a:endParaRPr lang="en-US" altLang="zh-CN" sz="3800" dirty="0">
              <a:latin typeface="Times New Roman" panose="02020603050405020304" pitchFamily="18" charset="0"/>
            </a:endParaRPr>
          </a:p>
          <a:p>
            <a:endParaRPr lang="en-US" altLang="zh-CN" sz="3800" dirty="0">
              <a:latin typeface="Times New Roman" panose="02020603050405020304" pitchFamily="18" charset="0"/>
            </a:endParaRPr>
          </a:p>
          <a:p>
            <a:r>
              <a:rPr lang="en-US" altLang="zh-CN" sz="3800" dirty="0">
                <a:latin typeface="Times New Roman" panose="02020603050405020304" pitchFamily="18" charset="0"/>
              </a:rPr>
              <a:t>2. What did she see?</a:t>
            </a:r>
            <a:endParaRPr lang="en-US" altLang="zh-CN" sz="3800" dirty="0">
              <a:latin typeface="Times New Roman" panose="02020603050405020304" pitchFamily="18" charset="0"/>
            </a:endParaRPr>
          </a:p>
          <a:p>
            <a:endParaRPr lang="en-US" altLang="zh-CN" sz="3800" dirty="0">
              <a:latin typeface="Times New Roman" panose="02020603050405020304" pitchFamily="18" charset="0"/>
            </a:endParaRPr>
          </a:p>
          <a:p>
            <a:r>
              <a:rPr lang="en-US" altLang="zh-CN" sz="3800" dirty="0">
                <a:latin typeface="Times New Roman" panose="02020603050405020304" pitchFamily="18" charset="0"/>
              </a:rPr>
              <a:t>3. What did she do?</a:t>
            </a:r>
            <a:endParaRPr lang="en-US" altLang="zh-CN" sz="3800" dirty="0">
              <a:latin typeface="Times New Roman" panose="02020603050405020304" pitchFamily="18" charset="0"/>
            </a:endParaRPr>
          </a:p>
          <a:p>
            <a:endParaRPr lang="en-US" altLang="zh-CN" sz="38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91904" y="1658541"/>
            <a:ext cx="375404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bought some cheese.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91904" y="2808685"/>
            <a:ext cx="219670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She saw a cat.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760935" y="3957638"/>
            <a:ext cx="5117306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She broke the door and ran away.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95388" y="1107281"/>
            <a:ext cx="3436144" cy="394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31532" y="1128713"/>
            <a:ext cx="3632597" cy="392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2531269" y="477441"/>
            <a:ext cx="4000500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000" b="1">
                <a:latin typeface="Times New Roman" panose="02020603050405020304" pitchFamily="18" charset="0"/>
              </a:rPr>
              <a:t>Listen and circle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18437" name="椭圆 4"/>
          <p:cNvSpPr>
            <a:spLocks noChangeArrowheads="1"/>
          </p:cNvSpPr>
          <p:nvPr/>
        </p:nvSpPr>
        <p:spPr bwMode="auto">
          <a:xfrm>
            <a:off x="6859191" y="4121944"/>
            <a:ext cx="1028700" cy="273844"/>
          </a:xfrm>
          <a:prstGeom prst="ellipse">
            <a:avLst/>
          </a:prstGeom>
          <a:noFill/>
          <a:ln w="3492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38" name="椭圆 5"/>
          <p:cNvSpPr>
            <a:spLocks noChangeArrowheads="1"/>
          </p:cNvSpPr>
          <p:nvPr/>
        </p:nvSpPr>
        <p:spPr bwMode="auto">
          <a:xfrm>
            <a:off x="1331119" y="4395788"/>
            <a:ext cx="812006" cy="275035"/>
          </a:xfrm>
          <a:prstGeom prst="ellipse">
            <a:avLst/>
          </a:prstGeom>
          <a:noFill/>
          <a:ln w="3492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39" name="椭圆 6"/>
          <p:cNvSpPr>
            <a:spLocks noChangeArrowheads="1"/>
          </p:cNvSpPr>
          <p:nvPr/>
        </p:nvSpPr>
        <p:spPr bwMode="auto">
          <a:xfrm>
            <a:off x="1272779" y="4632723"/>
            <a:ext cx="583406" cy="273844"/>
          </a:xfrm>
          <a:prstGeom prst="ellipse">
            <a:avLst/>
          </a:prstGeom>
          <a:noFill/>
          <a:ln w="3492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0" name="椭圆 7"/>
          <p:cNvSpPr>
            <a:spLocks noChangeArrowheads="1"/>
          </p:cNvSpPr>
          <p:nvPr/>
        </p:nvSpPr>
        <p:spPr bwMode="auto">
          <a:xfrm>
            <a:off x="5819775" y="3848100"/>
            <a:ext cx="571500" cy="273844"/>
          </a:xfrm>
          <a:prstGeom prst="ellipse">
            <a:avLst/>
          </a:prstGeom>
          <a:noFill/>
          <a:ln w="3492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1" name="椭圆 8"/>
          <p:cNvSpPr>
            <a:spLocks noChangeArrowheads="1"/>
          </p:cNvSpPr>
          <p:nvPr/>
        </p:nvSpPr>
        <p:spPr bwMode="auto">
          <a:xfrm>
            <a:off x="5251847" y="4121944"/>
            <a:ext cx="1279922" cy="273844"/>
          </a:xfrm>
          <a:prstGeom prst="ellipse">
            <a:avLst/>
          </a:prstGeom>
          <a:noFill/>
          <a:ln w="3492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2" name="椭圆 9"/>
          <p:cNvSpPr>
            <a:spLocks noChangeArrowheads="1"/>
          </p:cNvSpPr>
          <p:nvPr/>
        </p:nvSpPr>
        <p:spPr bwMode="auto">
          <a:xfrm>
            <a:off x="1819275" y="4121944"/>
            <a:ext cx="960835" cy="273844"/>
          </a:xfrm>
          <a:prstGeom prst="ellipse">
            <a:avLst/>
          </a:prstGeom>
          <a:noFill/>
          <a:ln w="3492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3" name="椭圆 10"/>
          <p:cNvSpPr>
            <a:spLocks noChangeArrowheads="1"/>
          </p:cNvSpPr>
          <p:nvPr/>
        </p:nvSpPr>
        <p:spPr bwMode="auto">
          <a:xfrm>
            <a:off x="5688806" y="4395788"/>
            <a:ext cx="834629" cy="275035"/>
          </a:xfrm>
          <a:prstGeom prst="ellipse">
            <a:avLst/>
          </a:prstGeom>
          <a:noFill/>
          <a:ln w="3492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482" name="矩形 10"/>
          <p:cNvSpPr>
            <a:spLocks noChangeArrowheads="1"/>
          </p:cNvSpPr>
          <p:nvPr/>
        </p:nvSpPr>
        <p:spPr bwMode="auto">
          <a:xfrm>
            <a:off x="203597" y="1246585"/>
            <a:ext cx="852488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Practice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515791" y="1050131"/>
            <a:ext cx="516969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100" b="1" dirty="0">
                <a:latin typeface="Times New Roman" panose="02020603050405020304" pitchFamily="18" charset="0"/>
              </a:rPr>
              <a:t>Yesterday, I went…</a:t>
            </a:r>
            <a:endParaRPr lang="zh-CN" altLang="en-US" sz="4100" b="1" dirty="0">
              <a:latin typeface="Times New Roman" panose="02020603050405020304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4438" y="3245644"/>
            <a:ext cx="1608535" cy="1612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99273" y="3305175"/>
            <a:ext cx="1768078" cy="149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81726" y="3101578"/>
            <a:ext cx="1993106" cy="1756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531144" y="2478882"/>
            <a:ext cx="1387079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shop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3876676" y="2525316"/>
            <a:ext cx="141327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school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6437710" y="2447925"/>
            <a:ext cx="173712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cinema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60946" y="1436291"/>
            <a:ext cx="5153025" cy="3330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352426" y="710804"/>
            <a:ext cx="5213747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latin typeface="Times New Roman" panose="02020603050405020304" pitchFamily="18" charset="0"/>
              </a:rPr>
              <a:t>Look and say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/>
        </p:nvSpPr>
        <p:spPr bwMode="auto">
          <a:xfrm>
            <a:off x="779860" y="1327548"/>
            <a:ext cx="7584281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700" dirty="0">
                <a:latin typeface="Times New Roman" panose="02020603050405020304" pitchFamily="18" charset="0"/>
              </a:rPr>
              <a:t>　  </a:t>
            </a:r>
            <a:r>
              <a:rPr lang="en-US" altLang="zh-CN" sz="2700" dirty="0">
                <a:latin typeface="Times New Roman" panose="02020603050405020304" pitchFamily="18" charset="0"/>
              </a:rPr>
              <a:t>Yesterday, I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r>
              <a:rPr lang="en-US" altLang="zh-CN" sz="2700" dirty="0">
                <a:latin typeface="Times New Roman" panose="02020603050405020304" pitchFamily="18" charset="0"/>
              </a:rPr>
              <a:t> skating. It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2700" dirty="0">
                <a:latin typeface="Times New Roman" panose="02020603050405020304" pitchFamily="18" charset="0"/>
              </a:rPr>
              <a:t> a little cold. When I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came</a:t>
            </a:r>
            <a:r>
              <a:rPr lang="en-US" altLang="zh-CN" sz="2700" dirty="0">
                <a:latin typeface="Times New Roman" panose="02020603050405020304" pitchFamily="18" charset="0"/>
              </a:rPr>
              <a:t> home, I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had</a:t>
            </a:r>
            <a:r>
              <a:rPr lang="en-US" altLang="zh-CN" sz="2700" dirty="0">
                <a:latin typeface="Times New Roman" panose="02020603050405020304" pitchFamily="18" charset="0"/>
              </a:rPr>
              <a:t> a fever. I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felt</a:t>
            </a:r>
            <a:r>
              <a:rPr lang="en-US" altLang="zh-CN" sz="2700" dirty="0">
                <a:latin typeface="Times New Roman" panose="02020603050405020304" pitchFamily="18" charset="0"/>
              </a:rPr>
              <a:t> very sick so I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saw</a:t>
            </a:r>
            <a:r>
              <a:rPr lang="en-US" altLang="zh-CN" sz="2700" dirty="0">
                <a:latin typeface="Times New Roman" panose="02020603050405020304" pitchFamily="18" charset="0"/>
              </a:rPr>
              <a:t> a doctor. The doctor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gave</a:t>
            </a:r>
            <a:r>
              <a:rPr lang="en-US" altLang="zh-CN" sz="2700" dirty="0">
                <a:latin typeface="Times New Roman" panose="02020603050405020304" pitchFamily="18" charset="0"/>
              </a:rPr>
              <a:t> me some drugs to take.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Now,</a:t>
            </a: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latin typeface="Times New Roman" panose="02020603050405020304" pitchFamily="18" charset="0"/>
              </a:rPr>
              <a:t>I</a:t>
            </a: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latin typeface="Times New Roman" panose="02020603050405020304" pitchFamily="18" charset="0"/>
              </a:rPr>
              <a:t>have</a:t>
            </a: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latin typeface="Times New Roman" panose="02020603050405020304" pitchFamily="18" charset="0"/>
              </a:rPr>
              <a:t>to</a:t>
            </a: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latin typeface="Times New Roman" panose="02020603050405020304" pitchFamily="18" charset="0"/>
              </a:rPr>
              <a:t>take</a:t>
            </a: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latin typeface="Times New Roman" panose="02020603050405020304" pitchFamily="18" charset="0"/>
              </a:rPr>
              <a:t>drugs</a:t>
            </a: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latin typeface="Times New Roman" panose="02020603050405020304" pitchFamily="18" charset="0"/>
              </a:rPr>
              <a:t>three</a:t>
            </a: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en-US" altLang="zh-CN" sz="2700" dirty="0">
                <a:latin typeface="Times New Roman" panose="02020603050405020304" pitchFamily="18" charset="0"/>
              </a:rPr>
              <a:t>times a day. 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4" name="矩形 7"/>
          <p:cNvSpPr>
            <a:spLocks noChangeArrowheads="1"/>
          </p:cNvSpPr>
          <p:nvPr/>
        </p:nvSpPr>
        <p:spPr bwMode="auto">
          <a:xfrm>
            <a:off x="1960960" y="1790700"/>
            <a:ext cx="3486150" cy="2839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3600" b="1" dirty="0"/>
              <a:t>   </a:t>
            </a:r>
            <a:r>
              <a:rPr lang="en-US" altLang="zh-CN" sz="3600" b="1" dirty="0">
                <a:latin typeface="Times New Roman" panose="02020603050405020304" pitchFamily="18" charset="0"/>
              </a:rPr>
              <a:t>go        ----      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   buy      ---- 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   eat       ----       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   see       ----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   </a:t>
            </a:r>
            <a:endParaRPr lang="en-US" altLang="zh-CN" sz="3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矩形 8"/>
          <p:cNvSpPr>
            <a:spLocks noChangeArrowheads="1"/>
          </p:cNvSpPr>
          <p:nvPr/>
        </p:nvSpPr>
        <p:spPr bwMode="auto">
          <a:xfrm>
            <a:off x="1500188" y="1101328"/>
            <a:ext cx="614362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ym typeface="+mn-ea"/>
              </a:rPr>
              <a:t>  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现在时形式  </a:t>
            </a:r>
            <a:r>
              <a:rPr lang="zh-CN" altLang="en-US" sz="3600" b="1" dirty="0">
                <a:sym typeface="+mn-ea"/>
              </a:rPr>
              <a:t>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过去式形式</a:t>
            </a:r>
            <a:r>
              <a:rPr lang="zh-CN" altLang="en-US" sz="3600" b="1" dirty="0">
                <a:sym typeface="+mn-ea"/>
              </a:rPr>
              <a:t>    </a:t>
            </a:r>
            <a:endParaRPr lang="zh-CN" altLang="en-US" sz="3600" b="1" dirty="0"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60182" y="1790700"/>
            <a:ext cx="1060847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258991" y="2441973"/>
            <a:ext cx="1704975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bought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147072" y="2944416"/>
            <a:ext cx="736997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</a:rPr>
              <a:t>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ate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258991" y="3448050"/>
            <a:ext cx="758428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saw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/>
          <p:cNvSpPr/>
          <p:nvPr/>
        </p:nvSpPr>
        <p:spPr>
          <a:xfrm>
            <a:off x="1038225" y="897732"/>
            <a:ext cx="2296716" cy="869156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>
              <a:defRPr/>
            </a:pP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key words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5199460" y="897732"/>
            <a:ext cx="2674144" cy="869156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>
              <a:defRPr/>
            </a:pP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key </a:t>
            </a:r>
            <a:r>
              <a:rPr lang="en-US" altLang="zh-CN" sz="3300" b="1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setences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4579" name="文本框 3"/>
          <p:cNvSpPr txBox="1">
            <a:spLocks noChangeArrowheads="1"/>
          </p:cNvSpPr>
          <p:nvPr/>
        </p:nvSpPr>
        <p:spPr bwMode="auto">
          <a:xfrm>
            <a:off x="1328737" y="1881188"/>
            <a:ext cx="1453754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Times New Roman" panose="02020603050405020304" pitchFamily="18" charset="0"/>
              </a:rPr>
              <a:t>cheese</a:t>
            </a:r>
            <a:endParaRPr lang="zh-CN" altLang="en-US" sz="3000" b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Times New Roman" panose="02020603050405020304" pitchFamily="18" charset="0"/>
              </a:rPr>
              <a:t> scared</a:t>
            </a:r>
            <a:endParaRPr lang="zh-CN" altLang="en-US" sz="3000" b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>
                <a:latin typeface="Times New Roman" panose="02020603050405020304" pitchFamily="18" charset="0"/>
              </a:rPr>
              <a:t>broke</a:t>
            </a:r>
            <a:endParaRPr lang="zh-CN" altLang="en-US" sz="3000" b="1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ran into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0" name="文本框 4"/>
          <p:cNvSpPr txBox="1">
            <a:spLocks noChangeArrowheads="1"/>
          </p:cNvSpPr>
          <p:nvPr/>
        </p:nvSpPr>
        <p:spPr bwMode="auto">
          <a:xfrm>
            <a:off x="4788694" y="1810941"/>
            <a:ext cx="3839766" cy="297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latin typeface="Times New Roman" panose="02020603050405020304" pitchFamily="18" charset="0"/>
              </a:rPr>
              <a:t>She went into a shop.</a:t>
            </a:r>
            <a:endParaRPr lang="zh-CN" altLang="en-US" sz="2700" b="1" dirty="0">
              <a:latin typeface="Times New Roman" panose="02020603050405020304" pitchFamily="18" charset="0"/>
            </a:endParaRPr>
          </a:p>
          <a:p>
            <a:r>
              <a:rPr lang="zh-CN" altLang="en-US" sz="2700" b="1" dirty="0">
                <a:latin typeface="Times New Roman" panose="02020603050405020304" pitchFamily="18" charset="0"/>
              </a:rPr>
              <a:t>She bought some cheese.</a:t>
            </a:r>
            <a:endParaRPr lang="zh-CN" altLang="en-US" sz="2700" b="1" dirty="0">
              <a:latin typeface="Times New Roman" panose="02020603050405020304" pitchFamily="18" charset="0"/>
            </a:endParaRPr>
          </a:p>
          <a:p>
            <a:r>
              <a:rPr lang="zh-CN" altLang="en-US" sz="2700" b="1" dirty="0">
                <a:latin typeface="Times New Roman" panose="02020603050405020304" pitchFamily="18" charset="0"/>
              </a:rPr>
              <a:t>She ate the cheese.</a:t>
            </a:r>
            <a:endParaRPr lang="zh-CN" altLang="en-US" sz="2700" b="1" dirty="0">
              <a:latin typeface="Times New Roman" panose="02020603050405020304" pitchFamily="18" charset="0"/>
            </a:endParaRPr>
          </a:p>
          <a:p>
            <a:r>
              <a:rPr lang="zh-CN" altLang="en-US" sz="2700" b="1" dirty="0">
                <a:latin typeface="Times New Roman" panose="02020603050405020304" pitchFamily="18" charset="0"/>
              </a:rPr>
              <a:t>Tilly saw a cat.</a:t>
            </a:r>
            <a:endParaRPr lang="zh-CN" altLang="en-US" sz="2700" b="1" dirty="0">
              <a:latin typeface="Times New Roman" panose="02020603050405020304" pitchFamily="18" charset="0"/>
            </a:endParaRPr>
          </a:p>
          <a:p>
            <a:r>
              <a:rPr lang="zh-CN" altLang="en-US" sz="2700" b="1" dirty="0">
                <a:latin typeface="Times New Roman" panose="02020603050405020304" pitchFamily="18" charset="0"/>
              </a:rPr>
              <a:t>She was scared.</a:t>
            </a:r>
            <a:endParaRPr lang="zh-CN" altLang="en-US" sz="2700" b="1" dirty="0">
              <a:latin typeface="Times New Roman" panose="02020603050405020304" pitchFamily="18" charset="0"/>
            </a:endParaRPr>
          </a:p>
          <a:p>
            <a:r>
              <a:rPr lang="zh-CN" altLang="en-US" sz="2700" b="1" dirty="0">
                <a:latin typeface="Times New Roman" panose="02020603050405020304" pitchFamily="18" charset="0"/>
              </a:rPr>
              <a:t>Tiily broke the door and ran away.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8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1448" y="1369219"/>
            <a:ext cx="5925740" cy="337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3930253" y="688181"/>
            <a:ext cx="404693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>
                <a:latin typeface="Times New Roman" panose="02020603050405020304" pitchFamily="18" charset="0"/>
              </a:rPr>
              <a:t>Let’s sing!</a:t>
            </a:r>
            <a:endParaRPr lang="zh-CN" altLang="en-US" sz="33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"/>
          <p:cNvSpPr txBox="1">
            <a:spLocks noChangeArrowheads="1"/>
          </p:cNvSpPr>
          <p:nvPr/>
        </p:nvSpPr>
        <p:spPr bwMode="auto">
          <a:xfrm>
            <a:off x="1137048" y="3643313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go into the shop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5699523" y="3643313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buy apples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9220" name="文本框 3"/>
          <p:cNvSpPr txBox="1">
            <a:spLocks noChangeArrowheads="1"/>
          </p:cNvSpPr>
          <p:nvPr/>
        </p:nvSpPr>
        <p:spPr bwMode="auto">
          <a:xfrm>
            <a:off x="1137048" y="4225529"/>
            <a:ext cx="266461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r>
              <a:rPr lang="en-US" altLang="zh-CN" sz="2700" dirty="0">
                <a:latin typeface="Times New Roman" panose="02020603050405020304" pitchFamily="18" charset="0"/>
              </a:rPr>
              <a:t> into the shop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9221" name="文本框 3"/>
          <p:cNvSpPr txBox="1">
            <a:spLocks noChangeArrowheads="1"/>
          </p:cNvSpPr>
          <p:nvPr/>
        </p:nvSpPr>
        <p:spPr bwMode="auto">
          <a:xfrm>
            <a:off x="5699523" y="4226719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bought</a:t>
            </a:r>
            <a:r>
              <a:rPr lang="en-US" altLang="zh-CN" sz="2700" dirty="0">
                <a:latin typeface="Times New Roman" panose="02020603050405020304" pitchFamily="18" charset="0"/>
              </a:rPr>
              <a:t> apples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10245" name="文本框 3"/>
          <p:cNvSpPr txBox="1">
            <a:spLocks noChangeArrowheads="1"/>
          </p:cNvSpPr>
          <p:nvPr/>
        </p:nvSpPr>
        <p:spPr bwMode="auto">
          <a:xfrm>
            <a:off x="2247901" y="813197"/>
            <a:ext cx="521374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latin typeface="Times New Roman" panose="02020603050405020304" pitchFamily="18" charset="0"/>
              </a:rPr>
              <a:t>What did the sheep do?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10246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7048" y="1762125"/>
            <a:ext cx="169664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4532" y="1762125"/>
            <a:ext cx="2878931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>
            <a:spLocks noChangeArrowheads="1"/>
          </p:cNvSpPr>
          <p:nvPr/>
        </p:nvSpPr>
        <p:spPr bwMode="auto">
          <a:xfrm>
            <a:off x="1137048" y="3643313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>
                <a:latin typeface="Times New Roman" panose="02020603050405020304" pitchFamily="18" charset="0"/>
              </a:rPr>
              <a:t>eat the apple</a:t>
            </a:r>
            <a:endParaRPr lang="zh-CN" altLang="en-US" sz="2700">
              <a:latin typeface="Times New Roman" panose="02020603050405020304" pitchFamily="18" charset="0"/>
            </a:endParaRPr>
          </a:p>
        </p:txBody>
      </p:sp>
      <p:sp>
        <p:nvSpPr>
          <p:cNvPr id="10243" name="文本框 3"/>
          <p:cNvSpPr txBox="1">
            <a:spLocks noChangeArrowheads="1"/>
          </p:cNvSpPr>
          <p:nvPr/>
        </p:nvSpPr>
        <p:spPr bwMode="auto">
          <a:xfrm>
            <a:off x="5699523" y="3643313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>
                <a:latin typeface="Times New Roman" panose="02020603050405020304" pitchFamily="18" charset="0"/>
              </a:rPr>
              <a:t>go to school</a:t>
            </a:r>
            <a:endParaRPr lang="zh-CN" altLang="en-US" sz="2700">
              <a:latin typeface="Times New Roman" panose="02020603050405020304" pitchFamily="18" charset="0"/>
            </a:endParaRPr>
          </a:p>
        </p:txBody>
      </p:sp>
      <p:sp>
        <p:nvSpPr>
          <p:cNvPr id="10244" name="文本框 3"/>
          <p:cNvSpPr txBox="1">
            <a:spLocks noChangeArrowheads="1"/>
          </p:cNvSpPr>
          <p:nvPr/>
        </p:nvSpPr>
        <p:spPr bwMode="auto">
          <a:xfrm>
            <a:off x="1137048" y="4225529"/>
            <a:ext cx="266461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</a:rPr>
              <a:t>ate</a:t>
            </a:r>
            <a:r>
              <a:rPr lang="en-US" altLang="zh-CN" sz="2700">
                <a:latin typeface="Times New Roman" panose="02020603050405020304" pitchFamily="18" charset="0"/>
              </a:rPr>
              <a:t> the apple</a:t>
            </a:r>
            <a:endParaRPr lang="zh-CN" altLang="en-US" sz="2700">
              <a:latin typeface="Times New Roman" panose="02020603050405020304" pitchFamily="18" charset="0"/>
            </a:endParaRPr>
          </a:p>
        </p:txBody>
      </p:sp>
      <p:sp>
        <p:nvSpPr>
          <p:cNvPr id="10245" name="文本框 3"/>
          <p:cNvSpPr txBox="1">
            <a:spLocks noChangeArrowheads="1"/>
          </p:cNvSpPr>
          <p:nvPr/>
        </p:nvSpPr>
        <p:spPr bwMode="auto">
          <a:xfrm>
            <a:off x="5699523" y="4226719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</a:rPr>
              <a:t>went </a:t>
            </a:r>
            <a:r>
              <a:rPr lang="en-US" altLang="zh-CN" sz="2700">
                <a:latin typeface="Times New Roman" panose="02020603050405020304" pitchFamily="18" charset="0"/>
              </a:rPr>
              <a:t>to school</a:t>
            </a:r>
            <a:endParaRPr lang="zh-CN" altLang="en-US" sz="2700">
              <a:latin typeface="Times New Roman" panose="02020603050405020304" pitchFamily="18" charset="0"/>
            </a:endParaRPr>
          </a:p>
        </p:txBody>
      </p:sp>
      <p:sp>
        <p:nvSpPr>
          <p:cNvPr id="11269" name="文本框 3"/>
          <p:cNvSpPr txBox="1">
            <a:spLocks noChangeArrowheads="1"/>
          </p:cNvSpPr>
          <p:nvPr/>
        </p:nvSpPr>
        <p:spPr bwMode="auto">
          <a:xfrm>
            <a:off x="2469357" y="823912"/>
            <a:ext cx="5213747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latin typeface="Times New Roman" panose="02020603050405020304" pitchFamily="18" charset="0"/>
              </a:rPr>
              <a:t>What did the sheep do?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pic>
        <p:nvPicPr>
          <p:cNvPr id="11270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7048" y="1762125"/>
            <a:ext cx="3098006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7135" y="1500188"/>
            <a:ext cx="2159794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40481" y="745332"/>
            <a:ext cx="2410619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矩形 8"/>
          <p:cNvSpPr>
            <a:spLocks noChangeArrowheads="1"/>
          </p:cNvSpPr>
          <p:nvPr/>
        </p:nvSpPr>
        <p:spPr bwMode="auto">
          <a:xfrm>
            <a:off x="179785" y="1281113"/>
            <a:ext cx="1159669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1" name="Picture 7" descr="u=1185241785,1209334850&amp;fm=0&amp;gp=0">
            <a:hlinkClick r:id="rId1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2948" y="707232"/>
            <a:ext cx="1725215" cy="168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898107" y="2206229"/>
            <a:ext cx="2422922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 b="1">
                <a:solidFill>
                  <a:srgbClr val="FF33CC"/>
                </a:solidFill>
                <a:latin typeface="Times New Roman" panose="02020603050405020304" pitchFamily="18" charset="0"/>
              </a:rPr>
              <a:t>ch</a:t>
            </a:r>
            <a:r>
              <a:rPr lang="en-US" altLang="zh-CN" sz="6000" b="1">
                <a:solidFill>
                  <a:srgbClr val="00CC00"/>
                </a:solidFill>
                <a:latin typeface="Times New Roman" panose="02020603050405020304" pitchFamily="18" charset="0"/>
              </a:rPr>
              <a:t>ee</a:t>
            </a:r>
            <a:r>
              <a:rPr lang="en-US" altLang="zh-CN" sz="6000" b="1">
                <a:solidFill>
                  <a:srgbClr val="3366FF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6000" b="1">
                <a:solidFill>
                  <a:srgbClr val="FF33CC"/>
                </a:solidFill>
                <a:latin typeface="Times New Roman" panose="02020603050405020304" pitchFamily="18" charset="0"/>
              </a:rPr>
              <a:t>e</a:t>
            </a:r>
            <a:endParaRPr lang="en-US" altLang="zh-CN" sz="6000" b="1">
              <a:solidFill>
                <a:srgbClr val="FF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4320779" y="3098006"/>
            <a:ext cx="130373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100" b="1">
                <a:latin typeface="微软雅黑" panose="020B0503020204020204" pitchFamily="34" charset="-122"/>
                <a:ea typeface="微软雅黑" panose="020B0503020204020204" pitchFamily="34" charset="-122"/>
              </a:rPr>
              <a:t>乳酪</a:t>
            </a:r>
            <a:endParaRPr lang="zh-CN" altLang="en-US" sz="4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4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18046" y="1082279"/>
            <a:ext cx="2195513" cy="159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35894" y="3198019"/>
            <a:ext cx="2277666" cy="1740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21029" y="3098007"/>
            <a:ext cx="2368153" cy="175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23335" y="4046935"/>
            <a:ext cx="1017984" cy="76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500" b="1">
                <a:latin typeface="Times New Roman" panose="02020603050405020304" pitchFamily="18" charset="0"/>
              </a:rPr>
              <a:t>cat</a:t>
            </a:r>
            <a:endParaRPr lang="en-US" altLang="zh-CN" sz="4500" b="1">
              <a:latin typeface="Times New Roman" panose="02020603050405020304" pitchFamily="18" charset="0"/>
            </a:endParaRPr>
          </a:p>
        </p:txBody>
      </p:sp>
      <p:pic>
        <p:nvPicPr>
          <p:cNvPr id="13314" name="图片 2" descr="2007112093424150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62075" y="765573"/>
            <a:ext cx="5379244" cy="3130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62076" y="4046935"/>
            <a:ext cx="1859756" cy="76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500" b="1">
                <a:latin typeface="Times New Roman" panose="02020603050405020304" pitchFamily="18" charset="0"/>
              </a:rPr>
              <a:t>mouse</a:t>
            </a:r>
            <a:endParaRPr lang="en-US" altLang="zh-CN" sz="45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00650" y="3668316"/>
            <a:ext cx="3576638" cy="76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500" b="1">
                <a:latin typeface="Times New Roman" panose="02020603050405020304" pitchFamily="18" charset="0"/>
              </a:rPr>
              <a:t>run away</a:t>
            </a:r>
            <a:endParaRPr lang="en-US" altLang="zh-CN" sz="45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62076" y="3665935"/>
            <a:ext cx="1859756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500" b="1">
                <a:latin typeface="Times New Roman" panose="02020603050405020304" pitchFamily="18" charset="0"/>
              </a:rPr>
              <a:t>scared</a:t>
            </a:r>
            <a:endParaRPr lang="en-US" altLang="zh-CN" sz="4500" b="1">
              <a:latin typeface="Times New Roman" panose="02020603050405020304" pitchFamily="18" charset="0"/>
            </a:endParaRPr>
          </a:p>
        </p:txBody>
      </p:sp>
      <p:pic>
        <p:nvPicPr>
          <p:cNvPr id="14339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2076" y="1247775"/>
            <a:ext cx="2984897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00651" y="1247775"/>
            <a:ext cx="3250406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3[00_10_39][20120311-210032-2]"/>
          <p:cNvPicPr>
            <a:picLocks noChangeAspect="1" noChangeArrowheads="1"/>
          </p:cNvPicPr>
          <p:nvPr/>
        </p:nvPicPr>
        <p:blipFill>
          <a:blip r:embed="rId1" cstate="email"/>
          <a:srcRect l="2118" t="3531" r="3618" b="3883"/>
          <a:stretch>
            <a:fillRect/>
          </a:stretch>
        </p:blipFill>
        <p:spPr bwMode="auto">
          <a:xfrm>
            <a:off x="970360" y="1403748"/>
            <a:ext cx="3389709" cy="2263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5751" y="4082654"/>
            <a:ext cx="469102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</a:rPr>
              <a:t>Last month, she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went into</a:t>
            </a:r>
            <a:r>
              <a:rPr lang="en-US" altLang="zh-CN" sz="2400" b="1" dirty="0">
                <a:latin typeface="Times New Roman" panose="02020603050405020304" pitchFamily="18" charset="0"/>
              </a:rPr>
              <a:t> a shop . 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15363" name="图片 3" descr="3[00_10_49][20120311-210210-5]"/>
          <p:cNvPicPr>
            <a:picLocks noChangeAspect="1" noChangeArrowheads="1"/>
          </p:cNvPicPr>
          <p:nvPr/>
        </p:nvPicPr>
        <p:blipFill>
          <a:blip r:embed="rId2" cstate="email"/>
          <a:srcRect l="2840" t="4416" r="3056" b="7076"/>
          <a:stretch>
            <a:fillRect/>
          </a:stretch>
        </p:blipFill>
        <p:spPr bwMode="auto">
          <a:xfrm>
            <a:off x="4927998" y="1403748"/>
            <a:ext cx="3674269" cy="2244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080398" y="4036219"/>
            <a:ext cx="419695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She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bought</a:t>
            </a:r>
            <a:r>
              <a:rPr lang="en-US" altLang="zh-CN" sz="2700" b="1" dirty="0">
                <a:latin typeface="Times New Roman" panose="02020603050405020304" pitchFamily="18" charset="0"/>
              </a:rPr>
              <a:t> some cheese .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3[00_10_51][20120311-210234-6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7448" y="1165623"/>
            <a:ext cx="3744515" cy="2282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54882" y="4260057"/>
            <a:ext cx="295657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She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ate</a:t>
            </a:r>
            <a:r>
              <a:rPr lang="en-US" altLang="zh-CN" sz="2700" b="1" dirty="0">
                <a:latin typeface="Times New Roman" panose="02020603050405020304" pitchFamily="18" charset="0"/>
              </a:rPr>
              <a:t> the cheese. 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16387" name="图片 3" descr="3[00_10_56][20120311-210348-7]"/>
          <p:cNvPicPr>
            <a:picLocks noChangeAspect="1" noChangeArrowheads="1"/>
          </p:cNvPicPr>
          <p:nvPr/>
        </p:nvPicPr>
        <p:blipFill>
          <a:blip r:embed="rId2" cstate="email"/>
          <a:srcRect t="4939" r="3407" b="4327"/>
          <a:stretch>
            <a:fillRect/>
          </a:stretch>
        </p:blipFill>
        <p:spPr bwMode="auto">
          <a:xfrm>
            <a:off x="4601766" y="1165622"/>
            <a:ext cx="3950494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876800" y="3165873"/>
            <a:ext cx="3675460" cy="346249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510213" y="4260057"/>
            <a:ext cx="2407444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Tilly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saw</a:t>
            </a:r>
            <a:r>
              <a:rPr lang="en-US" altLang="zh-CN" sz="2700" b="1" dirty="0">
                <a:latin typeface="Times New Roman" panose="02020603050405020304" pitchFamily="18" charset="0"/>
              </a:rPr>
              <a:t> a cat .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6" grpId="0"/>
    </p:bldLst>
  </p:timing>
</p:sld>
</file>

<file path=ppt/tags/tag1.xml><?xml version="1.0" encoding="utf-8"?>
<p:tagLst xmlns:p="http://schemas.openxmlformats.org/presentationml/2006/main">
  <p:tag name="KSO_WPP_MARK_KEY" val="ec66ff24-44e5-4c91-9164-7244bb3607a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1131</Words>
  <Application>WPS 演示</Application>
  <PresentationFormat>全屏显示(16:9)</PresentationFormat>
  <Paragraphs>128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541</cp:revision>
  <dcterms:created xsi:type="dcterms:W3CDTF">2013-07-01T03:05:00Z</dcterms:created>
  <dcterms:modified xsi:type="dcterms:W3CDTF">2023-02-16T03:13:14Z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CDBF8A45C367449B91AA44AFF5FD3C56</vt:lpwstr>
  </property>
</Properties>
</file>