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445" r:id="rId5"/>
    <p:sldId id="471" r:id="rId6"/>
    <p:sldId id="461" r:id="rId7"/>
    <p:sldId id="378" r:id="rId8"/>
    <p:sldId id="472" r:id="rId9"/>
    <p:sldId id="473" r:id="rId10"/>
    <p:sldId id="474" r:id="rId11"/>
    <p:sldId id="475" r:id="rId12"/>
    <p:sldId id="476" r:id="rId13"/>
    <p:sldId id="477" r:id="rId14"/>
    <p:sldId id="458" r:id="rId15"/>
    <p:sldId id="478" r:id="rId16"/>
    <p:sldId id="479" r:id="rId17"/>
    <p:sldId id="480" r:id="rId18"/>
    <p:sldId id="481" r:id="rId19"/>
    <p:sldId id="39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1" autoAdjust="0"/>
    <p:restoredTop sz="93891" autoAdjust="0"/>
  </p:normalViewPr>
  <p:slideViewPr>
    <p:cSldViewPr snapToGrid="0">
      <p:cViewPr>
        <p:scale>
          <a:sx n="100" d="100"/>
          <a:sy n="100" d="100"/>
        </p:scale>
        <p:origin x="-1944" y="-8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D64932AD-BF57-408E-823A-73F457AF992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5A28A2CC-A17C-4A3F-8617-D2A4B897DC2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793D4E2-B041-4E9E-950B-F5E9B3A42BDF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82304"/>
            <a:ext cx="6122194" cy="1541681"/>
            <a:chOff x="1178398" y="1905627"/>
            <a:chExt cx="3548062" cy="205584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05627"/>
              <a:ext cx="2496478" cy="73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4 Unit 1 </a:t>
              </a:r>
              <a:endParaRPr lang="en-US" altLang="zh-CN" sz="3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3099583"/>
              <a:ext cx="3548062" cy="861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6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Dad played the erhu.</a:t>
              </a:r>
              <a:endPara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1635919" y="666750"/>
            <a:ext cx="6674644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1. What did 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Lingling’s</a:t>
            </a:r>
            <a:r>
              <a:rPr lang="en-US" altLang="zh-CN" sz="2400" b="1" dirty="0">
                <a:latin typeface="Times New Roman" panose="02020603050405020304" pitchFamily="18" charset="0"/>
              </a:rPr>
              <a:t> father play in the concert?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1689497" y="1489472"/>
            <a:ext cx="5509022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</a:rPr>
              <a:t>2.What did 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Lingling’s</a:t>
            </a:r>
            <a:r>
              <a:rPr lang="en-US" altLang="zh-CN" sz="2400" b="1" dirty="0">
                <a:latin typeface="Times New Roman" panose="02020603050405020304" pitchFamily="18" charset="0"/>
              </a:rPr>
              <a:t> mother play?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7411" name="文本框 3"/>
          <p:cNvSpPr txBox="1">
            <a:spLocks noChangeArrowheads="1"/>
          </p:cNvSpPr>
          <p:nvPr/>
        </p:nvSpPr>
        <p:spPr bwMode="auto">
          <a:xfrm>
            <a:off x="1689497" y="2245519"/>
            <a:ext cx="4591050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3.What does an 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erhu</a:t>
            </a:r>
            <a:r>
              <a:rPr lang="en-US" altLang="zh-CN" sz="2400" b="1" dirty="0">
                <a:latin typeface="Times New Roman" panose="02020603050405020304" pitchFamily="18" charset="0"/>
              </a:rPr>
              <a:t> look like?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7412" name="文本框 4"/>
          <p:cNvSpPr txBox="1">
            <a:spLocks noChangeArrowheads="1"/>
          </p:cNvSpPr>
          <p:nvPr/>
        </p:nvSpPr>
        <p:spPr bwMode="auto">
          <a:xfrm>
            <a:off x="1635919" y="3109913"/>
            <a:ext cx="4500563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4.What does a 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pipa</a:t>
            </a:r>
            <a:r>
              <a:rPr lang="en-US" altLang="zh-CN" sz="2400" b="1" dirty="0">
                <a:latin typeface="Times New Roman" panose="02020603050405020304" pitchFamily="18" charset="0"/>
              </a:rPr>
              <a:t> look like?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7413" name="文本框 5"/>
          <p:cNvSpPr txBox="1">
            <a:spLocks noChangeArrowheads="1"/>
          </p:cNvSpPr>
          <p:nvPr/>
        </p:nvSpPr>
        <p:spPr bwMode="auto">
          <a:xfrm>
            <a:off x="1743075" y="4027885"/>
            <a:ext cx="4538663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5.Does Amy like Chinese music?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2175272" y="1165622"/>
            <a:ext cx="442912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66925" y="1112044"/>
            <a:ext cx="3835004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Dad played the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erhu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13348" y="1868091"/>
            <a:ext cx="3240881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Mum played the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pipa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066925" y="2677716"/>
            <a:ext cx="3564731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Erhu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looks like the violin.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21694" y="3546872"/>
            <a:ext cx="372784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Pipa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looks like the guitar.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121694" y="4513660"/>
            <a:ext cx="3239691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Yes, she does.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1444" y="3931444"/>
            <a:ext cx="47958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Dad  play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r>
              <a:rPr lang="en-US" altLang="zh-CN" sz="3300" b="1">
                <a:latin typeface="Times New Roman" panose="02020603050405020304" pitchFamily="18" charset="0"/>
              </a:rPr>
              <a:t> 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3300" b="1">
                <a:latin typeface="Times New Roman" panose="02020603050405020304" pitchFamily="18" charset="0"/>
              </a:rPr>
              <a:t> erhu.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917282" y="3954066"/>
            <a:ext cx="4761310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Mum  play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ed</a:t>
            </a:r>
            <a:r>
              <a:rPr lang="en-US" altLang="zh-CN" sz="3300" b="1">
                <a:latin typeface="Times New Roman" panose="02020603050405020304" pitchFamily="18" charset="0"/>
              </a:rPr>
              <a:t> 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3300" b="1">
                <a:latin typeface="Times New Roman" panose="02020603050405020304" pitchFamily="18" charset="0"/>
              </a:rPr>
              <a:t> pipa.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9453" y="1433513"/>
            <a:ext cx="1557338" cy="239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6704" y="1373981"/>
            <a:ext cx="1759744" cy="251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79843" y="671513"/>
            <a:ext cx="3584315" cy="1177245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role play</a:t>
            </a:r>
            <a:endParaRPr lang="en-US" altLang="zh-CN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9459" name="图片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2253" y="1971675"/>
            <a:ext cx="7714059" cy="261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91338" y="2132410"/>
            <a:ext cx="1874044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" y="2303860"/>
            <a:ext cx="2114550" cy="180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1069" y="1177529"/>
            <a:ext cx="2228850" cy="1935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4663" y="1419225"/>
            <a:ext cx="1885950" cy="1853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5"/>
          <p:cNvSpPr>
            <a:spLocks noChangeArrowheads="1"/>
          </p:cNvSpPr>
          <p:nvPr/>
        </p:nvSpPr>
        <p:spPr bwMode="auto">
          <a:xfrm>
            <a:off x="3139678" y="723900"/>
            <a:ext cx="3652838" cy="504825"/>
          </a:xfrm>
          <a:prstGeom prst="rect">
            <a:avLst/>
          </a:prstGeom>
          <a:solidFill>
            <a:srgbClr val="008000"/>
          </a:solidFill>
          <a:ln w="9525">
            <a:solidFill>
              <a:srgbClr val="008000"/>
            </a:solidFill>
            <a:miter lim="800000"/>
          </a:ln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20486" name="文本框 6"/>
          <p:cNvSpPr txBox="1">
            <a:spLocks noChangeArrowheads="1"/>
          </p:cNvSpPr>
          <p:nvPr/>
        </p:nvSpPr>
        <p:spPr bwMode="auto">
          <a:xfrm>
            <a:off x="3139679" y="710804"/>
            <a:ext cx="383024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i="1">
                <a:solidFill>
                  <a:srgbClr val="FFFF66"/>
                </a:solidFill>
                <a:latin typeface="Times New Roman" panose="02020603050405020304" pitchFamily="18" charset="0"/>
              </a:rPr>
              <a:t>Let’s ask and answer !</a:t>
            </a:r>
            <a:endParaRPr lang="en-US" altLang="zh-CN" sz="3000" b="1" i="1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文本框 7"/>
          <p:cNvSpPr txBox="1">
            <a:spLocks noChangeArrowheads="1"/>
          </p:cNvSpPr>
          <p:nvPr/>
        </p:nvSpPr>
        <p:spPr bwMode="auto">
          <a:xfrm>
            <a:off x="2426494" y="4004073"/>
            <a:ext cx="4864894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000099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000" b="1">
                <a:solidFill>
                  <a:srgbClr val="000099"/>
                </a:solidFill>
                <a:latin typeface="Times New Roman" panose="02020603050405020304" pitchFamily="18" charset="0"/>
              </a:rPr>
              <a:t>What did he/she </a:t>
            </a:r>
            <a:r>
              <a:rPr lang="en-US" altLang="zh-CN" sz="3000" b="1">
                <a:solidFill>
                  <a:srgbClr val="CC3300"/>
                </a:solidFill>
                <a:latin typeface="Times New Roman" panose="02020603050405020304" pitchFamily="18" charset="0"/>
              </a:rPr>
              <a:t>play</a:t>
            </a:r>
            <a:r>
              <a:rPr lang="en-US" altLang="zh-CN" sz="3000" b="1">
                <a:solidFill>
                  <a:srgbClr val="000099"/>
                </a:solidFill>
                <a:latin typeface="Times New Roman" panose="02020603050405020304" pitchFamily="18" charset="0"/>
              </a:rPr>
              <a:t>? </a:t>
            </a:r>
            <a:endParaRPr lang="en-US" altLang="zh-CN" sz="30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r>
              <a:rPr lang="en-US" altLang="zh-CN" sz="3000" b="1">
                <a:solidFill>
                  <a:srgbClr val="000099"/>
                </a:solidFill>
                <a:latin typeface="Times New Roman" panose="02020603050405020304" pitchFamily="18" charset="0"/>
              </a:rPr>
              <a:t>  He/She </a:t>
            </a:r>
            <a:r>
              <a:rPr lang="en-US" altLang="zh-CN" sz="3000" b="1">
                <a:solidFill>
                  <a:srgbClr val="CC3300"/>
                </a:solidFill>
                <a:latin typeface="Times New Roman" panose="02020603050405020304" pitchFamily="18" charset="0"/>
              </a:rPr>
              <a:t>played</a:t>
            </a:r>
            <a:r>
              <a:rPr lang="en-US" altLang="zh-CN" sz="30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3000" b="1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椭圆 8"/>
          <p:cNvSpPr>
            <a:spLocks noChangeArrowheads="1"/>
          </p:cNvSpPr>
          <p:nvPr/>
        </p:nvSpPr>
        <p:spPr bwMode="auto">
          <a:xfrm>
            <a:off x="807244" y="2303860"/>
            <a:ext cx="1714500" cy="1714500"/>
          </a:xfrm>
          <a:prstGeom prst="ellipse">
            <a:avLst/>
          </a:prstGeom>
          <a:noFill/>
          <a:ln w="412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20489" name="椭圆 9"/>
          <p:cNvSpPr>
            <a:spLocks noChangeArrowheads="1"/>
          </p:cNvSpPr>
          <p:nvPr/>
        </p:nvSpPr>
        <p:spPr bwMode="auto">
          <a:xfrm>
            <a:off x="5078016" y="1272779"/>
            <a:ext cx="1714500" cy="1600200"/>
          </a:xfrm>
          <a:prstGeom prst="ellipse">
            <a:avLst/>
          </a:prstGeom>
          <a:noFill/>
          <a:ln w="412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20490" name="椭圆 10"/>
          <p:cNvSpPr>
            <a:spLocks noChangeArrowheads="1"/>
          </p:cNvSpPr>
          <p:nvPr/>
        </p:nvSpPr>
        <p:spPr bwMode="auto">
          <a:xfrm>
            <a:off x="3014663" y="1516856"/>
            <a:ext cx="1657350" cy="1657350"/>
          </a:xfrm>
          <a:prstGeom prst="ellipse">
            <a:avLst/>
          </a:prstGeom>
          <a:noFill/>
          <a:ln w="412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20491" name="椭圆 11"/>
          <p:cNvSpPr>
            <a:spLocks noChangeArrowheads="1"/>
          </p:cNvSpPr>
          <p:nvPr/>
        </p:nvSpPr>
        <p:spPr bwMode="auto">
          <a:xfrm>
            <a:off x="6969919" y="2218135"/>
            <a:ext cx="1714500" cy="1714500"/>
          </a:xfrm>
          <a:prstGeom prst="ellipse">
            <a:avLst/>
          </a:prstGeom>
          <a:noFill/>
          <a:ln w="412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33551" y="1123950"/>
            <a:ext cx="124182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</a:rPr>
              <a:t>play</a:t>
            </a:r>
            <a:endParaRPr lang="en-US" altLang="zh-CN" sz="4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921794" y="1177528"/>
            <a:ext cx="4212431" cy="553640"/>
            <a:chOff x="1247" y="1071"/>
            <a:chExt cx="3538" cy="465"/>
          </a:xfrm>
        </p:grpSpPr>
        <p:sp>
          <p:nvSpPr>
            <p:cNvPr id="21507" name="文本框 3"/>
            <p:cNvSpPr txBox="1">
              <a:spLocks noChangeArrowheads="1"/>
            </p:cNvSpPr>
            <p:nvPr/>
          </p:nvSpPr>
          <p:spPr bwMode="auto">
            <a:xfrm>
              <a:off x="1927" y="1071"/>
              <a:ext cx="2858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000" b="1">
                  <a:solidFill>
                    <a:srgbClr val="0066FF"/>
                  </a:solidFill>
                  <a:latin typeface="Times New Roman" panose="02020603050405020304" pitchFamily="18" charset="0"/>
                </a:rPr>
                <a:t>football</a:t>
              </a:r>
              <a:endParaRPr lang="en-US" altLang="zh-CN" sz="30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08" name="直接连接符 4"/>
            <p:cNvSpPr>
              <a:spLocks noChangeShapeType="1"/>
            </p:cNvSpPr>
            <p:nvPr/>
          </p:nvSpPr>
          <p:spPr bwMode="auto">
            <a:xfrm flipV="1">
              <a:off x="1247" y="1344"/>
              <a:ext cx="680" cy="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2813448" y="1771650"/>
            <a:ext cx="4320778" cy="715565"/>
            <a:chOff x="1156" y="1570"/>
            <a:chExt cx="3629" cy="601"/>
          </a:xfrm>
        </p:grpSpPr>
        <p:sp>
          <p:nvSpPr>
            <p:cNvPr id="21510" name="文本框 6"/>
            <p:cNvSpPr txBox="1">
              <a:spLocks noChangeArrowheads="1"/>
            </p:cNvSpPr>
            <p:nvPr/>
          </p:nvSpPr>
          <p:spPr bwMode="auto">
            <a:xfrm>
              <a:off x="1927" y="1706"/>
              <a:ext cx="2858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000" b="1">
                  <a:solidFill>
                    <a:srgbClr val="0066FF"/>
                  </a:solidFill>
                  <a:latin typeface="Times New Roman" panose="02020603050405020304" pitchFamily="18" charset="0"/>
                </a:rPr>
                <a:t>basketball</a:t>
              </a:r>
              <a:endParaRPr lang="en-US" altLang="zh-CN" sz="30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1" name="直接连接符 7"/>
            <p:cNvSpPr>
              <a:spLocks noChangeShapeType="1"/>
            </p:cNvSpPr>
            <p:nvPr/>
          </p:nvSpPr>
          <p:spPr bwMode="auto">
            <a:xfrm>
              <a:off x="1156" y="1570"/>
              <a:ext cx="725" cy="4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841898" y="3068241"/>
            <a:ext cx="226814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100" b="1">
                <a:latin typeface="Times New Roman" panose="02020603050405020304" pitchFamily="18" charset="0"/>
              </a:rPr>
              <a:t>play </a:t>
            </a:r>
            <a:r>
              <a:rPr lang="en-US" altLang="zh-CN" sz="4100" b="1">
                <a:solidFill>
                  <a:srgbClr val="FF0066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4100" b="1">
                <a:latin typeface="Times New Roman" panose="02020603050405020304" pitchFamily="18" charset="0"/>
              </a:rPr>
              <a:t> </a:t>
            </a:r>
            <a:endParaRPr lang="en-US" altLang="zh-CN" sz="4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4218385" y="2527698"/>
            <a:ext cx="2213372" cy="702469"/>
            <a:chOff x="2336" y="2205"/>
            <a:chExt cx="1859" cy="590"/>
          </a:xfrm>
        </p:grpSpPr>
        <p:sp>
          <p:nvSpPr>
            <p:cNvPr id="21514" name="直接连接符 10"/>
            <p:cNvSpPr>
              <a:spLocks noChangeShapeType="1"/>
            </p:cNvSpPr>
            <p:nvPr/>
          </p:nvSpPr>
          <p:spPr bwMode="auto">
            <a:xfrm flipV="1">
              <a:off x="2336" y="2387"/>
              <a:ext cx="681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文本框 11"/>
            <p:cNvSpPr txBox="1">
              <a:spLocks noChangeArrowheads="1"/>
            </p:cNvSpPr>
            <p:nvPr/>
          </p:nvSpPr>
          <p:spPr bwMode="auto">
            <a:xfrm>
              <a:off x="3152" y="2205"/>
              <a:ext cx="1043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000" b="1">
                  <a:solidFill>
                    <a:srgbClr val="0066FF"/>
                  </a:solidFill>
                  <a:latin typeface="Times New Roman" panose="02020603050405020304" pitchFamily="18" charset="0"/>
                </a:rPr>
                <a:t>piano</a:t>
              </a:r>
              <a:endParaRPr lang="en-US" altLang="zh-CN" sz="30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110038" y="3230165"/>
            <a:ext cx="2591991" cy="553640"/>
            <a:chOff x="2336" y="2795"/>
            <a:chExt cx="1905" cy="465"/>
          </a:xfrm>
        </p:grpSpPr>
        <p:sp>
          <p:nvSpPr>
            <p:cNvPr id="21517" name="直接连接符 13"/>
            <p:cNvSpPr>
              <a:spLocks noChangeShapeType="1"/>
            </p:cNvSpPr>
            <p:nvPr/>
          </p:nvSpPr>
          <p:spPr bwMode="auto">
            <a:xfrm flipV="1">
              <a:off x="2336" y="2976"/>
              <a:ext cx="680" cy="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文本框 14"/>
            <p:cNvSpPr txBox="1">
              <a:spLocks noChangeArrowheads="1"/>
            </p:cNvSpPr>
            <p:nvPr/>
          </p:nvSpPr>
          <p:spPr bwMode="auto">
            <a:xfrm>
              <a:off x="3198" y="2795"/>
              <a:ext cx="1043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000" b="1">
                  <a:solidFill>
                    <a:srgbClr val="0066FF"/>
                  </a:solidFill>
                  <a:latin typeface="Times New Roman" panose="02020603050405020304" pitchFamily="18" charset="0"/>
                </a:rPr>
                <a:t>drums</a:t>
              </a:r>
              <a:endParaRPr lang="en-US" altLang="zh-CN" sz="30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4110037" y="3824285"/>
            <a:ext cx="2376488" cy="823913"/>
            <a:chOff x="2245" y="3294"/>
            <a:chExt cx="1996" cy="692"/>
          </a:xfrm>
        </p:grpSpPr>
        <p:sp>
          <p:nvSpPr>
            <p:cNvPr id="21520" name="直接连接符 16"/>
            <p:cNvSpPr>
              <a:spLocks noChangeShapeType="1"/>
            </p:cNvSpPr>
            <p:nvPr/>
          </p:nvSpPr>
          <p:spPr bwMode="auto">
            <a:xfrm>
              <a:off x="2245" y="3294"/>
              <a:ext cx="725" cy="4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文本框 17"/>
            <p:cNvSpPr txBox="1">
              <a:spLocks noChangeArrowheads="1"/>
            </p:cNvSpPr>
            <p:nvPr/>
          </p:nvSpPr>
          <p:spPr bwMode="auto">
            <a:xfrm>
              <a:off x="3198" y="3521"/>
              <a:ext cx="1043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000" b="1">
                  <a:solidFill>
                    <a:srgbClr val="0066FF"/>
                  </a:solidFill>
                  <a:latin typeface="Times New Roman" panose="02020603050405020304" pitchFamily="18" charset="0"/>
                </a:rPr>
                <a:t>flute</a:t>
              </a:r>
              <a:endParaRPr lang="en-US" altLang="zh-CN" sz="3000" b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50530"/>
          <p:cNvSpPr>
            <a:spLocks noGrp="1" noRot="1" noChangeArrowheads="1"/>
          </p:cNvSpPr>
          <p:nvPr/>
        </p:nvSpPr>
        <p:spPr bwMode="auto">
          <a:xfrm>
            <a:off x="1096566" y="1443038"/>
            <a:ext cx="5648325" cy="3276600"/>
          </a:xfrm>
          <a:prstGeom prst="rect">
            <a:avLst/>
          </a:prstGeom>
          <a:noFill/>
          <a:ln>
            <a:noFill/>
          </a:ln>
          <a:effectLst>
            <a:outerShdw dist="38100" algn="ctr" rotWithShape="0">
              <a:srgbClr val="DDDDDD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r"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Play ,play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用处大，它的含义常变化，</a:t>
            </a:r>
            <a:b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各种球类用到它，又是踢来又是打，</a:t>
            </a:r>
            <a:b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各种乐器用到它，又是吹弹又是拉，</a:t>
            </a:r>
            <a:b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冠词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别落下，中间位置给它吧。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0" name="矩形 2"/>
          <p:cNvSpPr>
            <a:spLocks noChangeArrowheads="1" noChangeShapeType="1" noTextEdit="1"/>
          </p:cNvSpPr>
          <p:nvPr/>
        </p:nvSpPr>
        <p:spPr bwMode="auto">
          <a:xfrm>
            <a:off x="1999060" y="1172766"/>
            <a:ext cx="4644628" cy="54054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68580" tIns="34290" rIns="68580" bIns="34290" fromWordArt="1">
            <a:prstTxWarp prst="textPlain">
              <a:avLst>
                <a:gd name="adj" fmla="val 48370"/>
              </a:avLst>
            </a:prstTxWarp>
          </a:bodyPr>
          <a:lstStyle/>
          <a:p>
            <a:pPr algn="ctr"/>
            <a:r>
              <a:rPr lang="en-US" altLang="zh-CN" sz="3000" b="1" spc="540" dirty="0"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Do you know “play” ?</a:t>
            </a:r>
            <a:endParaRPr lang="zh-CN" altLang="en-US" sz="3000" b="1" spc="540" dirty="0"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波形 1"/>
          <p:cNvSpPr/>
          <p:nvPr/>
        </p:nvSpPr>
        <p:spPr>
          <a:xfrm>
            <a:off x="1624013" y="652463"/>
            <a:ext cx="2070497" cy="794147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5350669" y="738187"/>
            <a:ext cx="2597944" cy="863204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1624013" y="738188"/>
            <a:ext cx="207049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key words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5279232" y="823913"/>
            <a:ext cx="274081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key setencess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3558" name="文本框 5"/>
          <p:cNvSpPr txBox="1">
            <a:spLocks noChangeArrowheads="1"/>
          </p:cNvSpPr>
          <p:nvPr/>
        </p:nvSpPr>
        <p:spPr bwMode="auto">
          <a:xfrm>
            <a:off x="4587479" y="2057401"/>
            <a:ext cx="4407694" cy="21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What did they play?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Mum played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3000" b="1" dirty="0">
                <a:latin typeface="Times New Roman" panose="02020603050405020304" pitchFamily="18" charset="0"/>
              </a:rPr>
              <a:t> </a:t>
            </a:r>
            <a:r>
              <a:rPr lang="en-US" altLang="zh-CN" sz="3000" b="1" dirty="0" err="1">
                <a:latin typeface="Times New Roman" panose="02020603050405020304" pitchFamily="18" charset="0"/>
              </a:rPr>
              <a:t>pipa</a:t>
            </a:r>
            <a:r>
              <a:rPr lang="en-US" altLang="zh-CN" sz="3000" b="1" dirty="0">
                <a:latin typeface="Times New Roman" panose="02020603050405020304" pitchFamily="18" charset="0"/>
              </a:rPr>
              <a:t>.   </a:t>
            </a:r>
            <a:endParaRPr lang="en-US" altLang="zh-CN" sz="3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</a:rPr>
              <a:t>Dad played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 </a:t>
            </a:r>
            <a:r>
              <a:rPr lang="en-US" altLang="zh-CN" sz="3000" b="1" dirty="0" err="1">
                <a:latin typeface="Times New Roman" panose="02020603050405020304" pitchFamily="18" charset="0"/>
              </a:rPr>
              <a:t>erhu</a:t>
            </a:r>
            <a:r>
              <a:rPr lang="en-US" altLang="zh-CN" sz="3000" b="1" dirty="0">
                <a:latin typeface="Times New Roman" panose="02020603050405020304" pitchFamily="18" charset="0"/>
              </a:rPr>
              <a:t>.</a:t>
            </a:r>
            <a:endParaRPr lang="zh-CN" altLang="en-US" sz="3000" b="1" dirty="0"/>
          </a:p>
        </p:txBody>
      </p:sp>
      <p:sp>
        <p:nvSpPr>
          <p:cNvPr id="23559" name="文本框 6"/>
          <p:cNvSpPr txBox="1">
            <a:spLocks noChangeArrowheads="1"/>
          </p:cNvSpPr>
          <p:nvPr/>
        </p:nvSpPr>
        <p:spPr bwMode="auto">
          <a:xfrm>
            <a:off x="794147" y="1601391"/>
            <a:ext cx="3456384" cy="3299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concert 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CD 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Chinese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guitar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000" b="1" dirty="0" err="1">
                <a:latin typeface="Times New Roman" panose="02020603050405020304" pitchFamily="18" charset="0"/>
                <a:sym typeface="+mn-ea"/>
              </a:rPr>
              <a:t>pipa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violin</a:t>
            </a:r>
            <a:endParaRPr lang="en-US" altLang="zh-CN" sz="3000" b="1" dirty="0"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en-US" altLang="zh-CN" sz="3000" b="1" dirty="0" err="1">
                <a:latin typeface="Times New Roman" panose="02020603050405020304" pitchFamily="18" charset="0"/>
                <a:sym typeface="+mn-ea"/>
              </a:rPr>
              <a:t>erhu</a:t>
            </a:r>
            <a:endParaRPr lang="zh-CN" altLang="en-US" sz="3000" b="1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8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"/>
          <p:cNvSpPr txBox="1">
            <a:spLocks noChangeArrowheads="1"/>
          </p:cNvSpPr>
          <p:nvPr/>
        </p:nvSpPr>
        <p:spPr bwMode="auto">
          <a:xfrm>
            <a:off x="1137048" y="4130279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</a:rPr>
              <a:t>erhu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3039666" y="4130279"/>
            <a:ext cx="135850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</a:rPr>
              <a:t>violin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600201" y="976312"/>
            <a:ext cx="6869906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What instruments do you know?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9220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2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8231" y="1762125"/>
            <a:ext cx="1381125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39666" y="1762125"/>
            <a:ext cx="1524000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文本框 3"/>
          <p:cNvSpPr txBox="1">
            <a:spLocks noChangeArrowheads="1"/>
          </p:cNvSpPr>
          <p:nvPr/>
        </p:nvSpPr>
        <p:spPr bwMode="auto">
          <a:xfrm>
            <a:off x="4741069" y="2488407"/>
            <a:ext cx="4541044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The </a:t>
            </a:r>
            <a:r>
              <a:rPr lang="en-US" altLang="zh-CN" sz="2700" b="1" dirty="0" err="1">
                <a:latin typeface="Times New Roman" panose="02020603050405020304" pitchFamily="18" charset="0"/>
              </a:rPr>
              <a:t>erhu</a:t>
            </a:r>
            <a:r>
              <a:rPr lang="en-US" altLang="zh-CN" sz="2700" b="1" dirty="0">
                <a:latin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looks like </a:t>
            </a:r>
            <a:r>
              <a:rPr lang="en-US" altLang="zh-CN" sz="2700" b="1" dirty="0">
                <a:latin typeface="Times New Roman" panose="02020603050405020304" pitchFamily="18" charset="0"/>
              </a:rPr>
              <a:t>a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</a:rPr>
              <a:t>violin. 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1137048" y="4130279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</a:rPr>
              <a:t>pipa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sp>
        <p:nvSpPr>
          <p:cNvPr id="10243" name="文本框 3"/>
          <p:cNvSpPr txBox="1">
            <a:spLocks noChangeArrowheads="1"/>
          </p:cNvSpPr>
          <p:nvPr/>
        </p:nvSpPr>
        <p:spPr bwMode="auto">
          <a:xfrm>
            <a:off x="3039666" y="4130279"/>
            <a:ext cx="135850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</a:rPr>
              <a:t>guitar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137048" y="922735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What instruments do you know?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sp>
        <p:nvSpPr>
          <p:cNvPr id="10245" name="文本框 3"/>
          <p:cNvSpPr txBox="1">
            <a:spLocks noChangeArrowheads="1"/>
          </p:cNvSpPr>
          <p:nvPr/>
        </p:nvSpPr>
        <p:spPr bwMode="auto">
          <a:xfrm>
            <a:off x="4924425" y="2461022"/>
            <a:ext cx="462438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The </a:t>
            </a:r>
            <a:r>
              <a:rPr lang="en-US" altLang="zh-CN" sz="2700" b="1" dirty="0" err="1">
                <a:latin typeface="Times New Roman" panose="02020603050405020304" pitchFamily="18" charset="0"/>
              </a:rPr>
              <a:t>pipa</a:t>
            </a:r>
            <a:r>
              <a:rPr lang="en-US" altLang="zh-CN" sz="2700" b="1" dirty="0">
                <a:latin typeface="Times New Roman" panose="02020603050405020304" pitchFamily="18" charset="0"/>
              </a:rPr>
              <a:t>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looks like </a:t>
            </a:r>
            <a:r>
              <a:rPr lang="en-US" altLang="zh-CN" sz="2700" b="1" dirty="0">
                <a:latin typeface="Times New Roman" panose="02020603050405020304" pitchFamily="18" charset="0"/>
              </a:rPr>
              <a:t>a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dirty="0">
                <a:latin typeface="Times New Roman" panose="02020603050405020304" pitchFamily="18" charset="0"/>
              </a:rPr>
              <a:t>guitar. 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7048" y="1865710"/>
            <a:ext cx="1429940" cy="216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39667" y="1865710"/>
            <a:ext cx="1412081" cy="216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6303169" y="2284810"/>
            <a:ext cx="1493044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</a:rPr>
              <a:t>concert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5085" y="1281112"/>
            <a:ext cx="4330303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194071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矩形 8"/>
          <p:cNvSpPr>
            <a:spLocks noChangeArrowheads="1"/>
          </p:cNvSpPr>
          <p:nvPr/>
        </p:nvSpPr>
        <p:spPr bwMode="auto">
          <a:xfrm>
            <a:off x="179785" y="1281113"/>
            <a:ext cx="1159669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1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35894" y="2531269"/>
            <a:ext cx="2319338" cy="242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云形标注 20482"/>
          <p:cNvSpPr>
            <a:spLocks noChangeArrowheads="1"/>
          </p:cNvSpPr>
          <p:nvPr/>
        </p:nvSpPr>
        <p:spPr bwMode="auto">
          <a:xfrm>
            <a:off x="3490912" y="878681"/>
            <a:ext cx="5406629" cy="2386013"/>
          </a:xfrm>
          <a:prstGeom prst="cloudCallout">
            <a:avLst>
              <a:gd name="adj1" fmla="val -18972"/>
              <a:gd name="adj2" fmla="val 5027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 eaLnBrk="0" hangingPunct="0"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</a:rPr>
              <a:t>Yesterday 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3600" b="1" dirty="0">
                <a:latin typeface="Times New Roman" panose="02020603050405020304" pitchFamily="18" charset="0"/>
              </a:rPr>
              <a:t> went to a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concert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50244" y="644128"/>
            <a:ext cx="4612481" cy="449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4529138" y="1559719"/>
            <a:ext cx="1631156" cy="49411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0047" y="640557"/>
            <a:ext cx="3762375" cy="415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3030141" y="4219575"/>
            <a:ext cx="1131094" cy="49411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5641" y="606028"/>
            <a:ext cx="6405563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71712" y="1596629"/>
            <a:ext cx="1120379" cy="407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55481" y="4194573"/>
            <a:ext cx="1339454" cy="48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76350" y="752476"/>
            <a:ext cx="6799660" cy="420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: 圆角 2"/>
          <p:cNvSpPr>
            <a:spLocks noChangeArrowheads="1"/>
          </p:cNvSpPr>
          <p:nvPr/>
        </p:nvSpPr>
        <p:spPr bwMode="auto">
          <a:xfrm>
            <a:off x="2175273" y="1572816"/>
            <a:ext cx="1112044" cy="2143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PP_MARK_KEY" val="86fe0c9e-3e62-4a5f-a255-0c4e4cf4773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WPS 演示</Application>
  <PresentationFormat>全屏显示(16:9)</PresentationFormat>
  <Paragraphs>105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545</cp:revision>
  <dcterms:created xsi:type="dcterms:W3CDTF">2013-07-01T03:05:00Z</dcterms:created>
  <dcterms:modified xsi:type="dcterms:W3CDTF">2023-02-16T03:13:59Z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DBE82D02B307419B8868673908C4FDF1</vt:lpwstr>
  </property>
</Properties>
</file>