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280" r:id="rId3"/>
    <p:sldId id="483" r:id="rId5"/>
    <p:sldId id="520" r:id="rId6"/>
    <p:sldId id="521" r:id="rId7"/>
    <p:sldId id="378" r:id="rId8"/>
    <p:sldId id="523" r:id="rId9"/>
    <p:sldId id="522" r:id="rId10"/>
    <p:sldId id="524" r:id="rId11"/>
    <p:sldId id="525" r:id="rId12"/>
    <p:sldId id="526" r:id="rId13"/>
    <p:sldId id="527" r:id="rId14"/>
    <p:sldId id="529" r:id="rId15"/>
    <p:sldId id="531" r:id="rId16"/>
    <p:sldId id="532" r:id="rId17"/>
    <p:sldId id="513" r:id="rId18"/>
    <p:sldId id="481" r:id="rId19"/>
    <p:sldId id="396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3" autoAdjust="0"/>
    <p:restoredTop sz="93891" autoAdjust="0"/>
  </p:normalViewPr>
  <p:slideViewPr>
    <p:cSldViewPr snapToGrid="0">
      <p:cViewPr>
        <p:scale>
          <a:sx n="140" d="100"/>
          <a:sy n="140" d="100"/>
        </p:scale>
        <p:origin x="-72" y="-17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2" d="100"/>
        <a:sy n="112" d="100"/>
      </p:scale>
      <p:origin x="0" y="-618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 dirty="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1ABB9776-C16B-46DE-A51E-4C164F4B0E1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 dirty="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单击此处编辑母版文本样式</a:t>
            </a:r>
            <a:endParaRPr lang="zh-CN" altLang="en-US" noProof="0" dirty="0"/>
          </a:p>
          <a:p>
            <a:pPr lvl="1"/>
            <a:r>
              <a:rPr lang="zh-CN" altLang="en-US" noProof="0" dirty="0"/>
              <a:t>第二级</a:t>
            </a:r>
            <a:endParaRPr lang="zh-CN" altLang="en-US" noProof="0" dirty="0"/>
          </a:p>
          <a:p>
            <a:pPr lvl="2"/>
            <a:r>
              <a:rPr lang="zh-CN" altLang="en-US" noProof="0" dirty="0"/>
              <a:t>第三级</a:t>
            </a:r>
            <a:endParaRPr lang="zh-CN" altLang="en-US" noProof="0" dirty="0"/>
          </a:p>
          <a:p>
            <a:pPr lvl="3"/>
            <a:r>
              <a:rPr lang="zh-CN" altLang="en-US" noProof="0" dirty="0"/>
              <a:t>第四级</a:t>
            </a:r>
            <a:endParaRPr lang="zh-CN" altLang="en-US" noProof="0" dirty="0"/>
          </a:p>
          <a:p>
            <a:pPr lvl="4"/>
            <a:r>
              <a:rPr lang="zh-CN" altLang="en-US" noProof="0" dirty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9D218C8F-43A0-4443-B98F-54AD284A51E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 smtClean="0"/>
          </a:p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A8CE89EC-353C-4377-982D-1FA999B4CA3C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04635" y="189310"/>
            <a:ext cx="392906" cy="27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四年级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84772" y="1779985"/>
            <a:ext cx="5828109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4100" b="1" spc="4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75063" y="1270045"/>
            <a:ext cx="6047131" cy="1259495"/>
            <a:chOff x="1221900" y="1889366"/>
            <a:chExt cx="3504560" cy="1678889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4190" y="1889366"/>
              <a:ext cx="2496478" cy="533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2000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Module 6 Unit 1 </a:t>
              </a:r>
              <a:endParaRPr lang="en-US" altLang="zh-CN" sz="20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221900" y="2624653"/>
              <a:ext cx="3504560" cy="943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I’ll draw a picture.</a:t>
              </a:r>
              <a:endParaRPr lang="en-US" altLang="zh-CN" sz="40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pic>
        <p:nvPicPr>
          <p:cNvPr id="7174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7191" y="1156098"/>
            <a:ext cx="3056334" cy="3987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866775" y="3948113"/>
            <a:ext cx="2476500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stick the newspaper 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5397104" y="3948113"/>
            <a:ext cx="1726406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draw pictures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  <p:pic>
        <p:nvPicPr>
          <p:cNvPr id="17411" name="图片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66776" y="1491854"/>
            <a:ext cx="2880122" cy="2159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图片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7103" y="1491854"/>
            <a:ext cx="2880122" cy="2159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77641" y="1422797"/>
            <a:ext cx="4968478" cy="350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1372791" y="740569"/>
            <a:ext cx="6376988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300" b="1">
                <a:latin typeface="Times New Roman" panose="02020603050405020304" pitchFamily="18" charset="0"/>
              </a:rPr>
              <a:t>The English newspaper is </a:t>
            </a:r>
            <a:r>
              <a:rPr lang="en-US" altLang="zh-CN" sz="3300" b="1">
                <a:solidFill>
                  <a:srgbClr val="FF0000"/>
                </a:solidFill>
                <a:latin typeface="Times New Roman" panose="02020603050405020304" pitchFamily="18" charset="0"/>
              </a:rPr>
              <a:t>fantastic</a:t>
            </a:r>
            <a:r>
              <a:rPr lang="en-US" altLang="zh-CN" sz="3300" b="1">
                <a:latin typeface="Times New Roman" panose="02020603050405020304" pitchFamily="18" charset="0"/>
              </a:rPr>
              <a:t>!</a:t>
            </a:r>
            <a:endParaRPr lang="en-US" altLang="zh-CN" sz="3300" b="1">
              <a:latin typeface="Times New Roman" panose="02020603050405020304" pitchFamily="18" charset="0"/>
            </a:endParaRPr>
          </a:p>
        </p:txBody>
      </p:sp>
      <p:grpSp>
        <p:nvGrpSpPr>
          <p:cNvPr id="5" name="Group 8"/>
          <p:cNvGrpSpPr/>
          <p:nvPr/>
        </p:nvGrpSpPr>
        <p:grpSpPr bwMode="auto">
          <a:xfrm>
            <a:off x="2077641" y="1383506"/>
            <a:ext cx="4968478" cy="3549254"/>
            <a:chOff x="839" y="1253"/>
            <a:chExt cx="4173" cy="2948"/>
          </a:xfrm>
        </p:grpSpPr>
        <p:sp>
          <p:nvSpPr>
            <p:cNvPr id="18436" name="Rectangle 5"/>
            <p:cNvSpPr>
              <a:spLocks noChangeArrowheads="1"/>
            </p:cNvSpPr>
            <p:nvPr/>
          </p:nvSpPr>
          <p:spPr bwMode="auto">
            <a:xfrm>
              <a:off x="839" y="1253"/>
              <a:ext cx="453" cy="29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8437" name="Rectangle 6"/>
            <p:cNvSpPr>
              <a:spLocks noChangeArrowheads="1"/>
            </p:cNvSpPr>
            <p:nvPr/>
          </p:nvSpPr>
          <p:spPr bwMode="auto">
            <a:xfrm>
              <a:off x="1292" y="1253"/>
              <a:ext cx="3720" cy="19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8438" name="Rectangle 7"/>
            <p:cNvSpPr>
              <a:spLocks noChangeArrowheads="1"/>
            </p:cNvSpPr>
            <p:nvPr/>
          </p:nvSpPr>
          <p:spPr bwMode="auto">
            <a:xfrm>
              <a:off x="4332" y="3249"/>
              <a:ext cx="680" cy="9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48978" y="3951685"/>
            <a:ext cx="995363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8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00175" y="1791891"/>
            <a:ext cx="892969" cy="834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00175" y="711994"/>
            <a:ext cx="892969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50182" y="2806303"/>
            <a:ext cx="894160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Text Box 6"/>
          <p:cNvSpPr>
            <a:spLocks noChangeArrowheads="1"/>
          </p:cNvSpPr>
          <p:nvPr/>
        </p:nvSpPr>
        <p:spPr bwMode="auto">
          <a:xfrm>
            <a:off x="3020616" y="1912144"/>
            <a:ext cx="4591050" cy="594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257175" indent="-257175">
              <a:lnSpc>
                <a:spcPct val="90000"/>
              </a:lnSpc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</a:rPr>
              <a:t>I’ll ______ the reports.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sp>
        <p:nvSpPr>
          <p:cNvPr id="19462" name="Rectangle 7"/>
          <p:cNvSpPr>
            <a:spLocks noChangeArrowheads="1"/>
          </p:cNvSpPr>
          <p:nvPr/>
        </p:nvSpPr>
        <p:spPr bwMode="auto">
          <a:xfrm>
            <a:off x="2549129" y="4346972"/>
            <a:ext cx="626864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3300" b="1">
                <a:latin typeface="Times New Roman" panose="02020603050405020304" pitchFamily="18" charset="0"/>
              </a:rPr>
              <a:t>I’ll _____ the newspaper together.</a:t>
            </a:r>
            <a:endParaRPr lang="en-US" altLang="zh-CN" sz="3300" b="1">
              <a:latin typeface="Times New Roman" panose="02020603050405020304" pitchFamily="18" charset="0"/>
            </a:endParaRPr>
          </a:p>
        </p:txBody>
      </p:sp>
      <p:sp>
        <p:nvSpPr>
          <p:cNvPr id="19463" name="Text Box 8"/>
          <p:cNvSpPr txBox="1">
            <a:spLocks noChangeArrowheads="1"/>
          </p:cNvSpPr>
          <p:nvPr/>
        </p:nvSpPr>
        <p:spPr bwMode="auto">
          <a:xfrm>
            <a:off x="2858692" y="711994"/>
            <a:ext cx="5260181" cy="756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</a:rPr>
              <a:t> I’ll _____ the pictures.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sp>
        <p:nvSpPr>
          <p:cNvPr id="19464" name="Text Box 9"/>
          <p:cNvSpPr txBox="1">
            <a:spLocks noChangeArrowheads="1"/>
          </p:cNvSpPr>
          <p:nvPr/>
        </p:nvSpPr>
        <p:spPr bwMode="auto">
          <a:xfrm>
            <a:off x="3020616" y="3195638"/>
            <a:ext cx="4445794" cy="756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</a:rPr>
              <a:t>I’ll _____  the  paper. 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3708798" y="657225"/>
            <a:ext cx="1201340" cy="534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3300" b="1">
                <a:solidFill>
                  <a:srgbClr val="FF0000"/>
                </a:solidFill>
                <a:latin typeface="Times New Roman" panose="02020603050405020304" pitchFamily="18" charset="0"/>
              </a:rPr>
              <a:t>draw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3871912" y="1912144"/>
            <a:ext cx="1187054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3300" b="1">
                <a:solidFill>
                  <a:srgbClr val="FF0000"/>
                </a:solidFill>
                <a:latin typeface="Times New Roman" panose="02020603050405020304" pitchFamily="18" charset="0"/>
              </a:rPr>
              <a:t>write </a:t>
            </a:r>
            <a:endParaRPr lang="en-US" altLang="zh-CN" sz="33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3938587" y="3195638"/>
            <a:ext cx="1052513" cy="4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cut 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Text Box 18"/>
          <p:cNvSpPr txBox="1">
            <a:spLocks noChangeArrowheads="1"/>
          </p:cNvSpPr>
          <p:nvPr/>
        </p:nvSpPr>
        <p:spPr bwMode="auto">
          <a:xfrm>
            <a:off x="3248025" y="4346973"/>
            <a:ext cx="1350169" cy="502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stick 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866776" y="3948113"/>
            <a:ext cx="2070497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I’ll go shopping. 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5397104" y="3948113"/>
            <a:ext cx="2135981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I’ll go swimming.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  <p:sp>
        <p:nvSpPr>
          <p:cNvPr id="20483" name="矩形 7"/>
          <p:cNvSpPr>
            <a:spLocks noChangeArrowheads="1"/>
          </p:cNvSpPr>
          <p:nvPr/>
        </p:nvSpPr>
        <p:spPr bwMode="auto">
          <a:xfrm>
            <a:off x="263129" y="938212"/>
            <a:ext cx="810815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500" b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Practice</a:t>
            </a:r>
            <a:endParaRPr lang="en-US" altLang="zh-CN" sz="1500" b="1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0484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66776" y="1491854"/>
            <a:ext cx="2880122" cy="2159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2193132" y="696516"/>
            <a:ext cx="4402931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>
                <a:latin typeface="Times New Roman" panose="02020603050405020304" pitchFamily="18" charset="0"/>
              </a:rPr>
              <a:t>What will you do tomorrow?</a:t>
            </a:r>
            <a:endParaRPr lang="zh-CN" altLang="en-US" sz="2700" b="1">
              <a:latin typeface="Times New Roman" panose="02020603050405020304" pitchFamily="18" charset="0"/>
            </a:endParaRPr>
          </a:p>
        </p:txBody>
      </p:sp>
      <p:pic>
        <p:nvPicPr>
          <p:cNvPr id="20486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7104" y="1491854"/>
            <a:ext cx="3170634" cy="2159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866776" y="3948113"/>
            <a:ext cx="1860947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I’ll go skating. 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5397103" y="3948113"/>
            <a:ext cx="2689622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I’ll make a phone call.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2193132" y="696516"/>
            <a:ext cx="4402931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>
                <a:latin typeface="Times New Roman" panose="02020603050405020304" pitchFamily="18" charset="0"/>
              </a:rPr>
              <a:t>What will you do tomorrow?</a:t>
            </a:r>
            <a:endParaRPr lang="zh-CN" altLang="en-US" sz="2700" b="1">
              <a:latin typeface="Times New Roman" panose="02020603050405020304" pitchFamily="18" charset="0"/>
            </a:endParaRPr>
          </a:p>
        </p:txBody>
      </p:sp>
      <p:pic>
        <p:nvPicPr>
          <p:cNvPr id="21508" name="图片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66776" y="1491854"/>
            <a:ext cx="2880122" cy="2159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图片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7103" y="1484710"/>
            <a:ext cx="2880122" cy="2159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9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2530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45519" y="894160"/>
            <a:ext cx="4320779" cy="3240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1712119" y="4330303"/>
            <a:ext cx="5387579" cy="6238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  <a:defRPr/>
            </a:pPr>
            <a:r>
              <a:rPr lang="en-US" altLang="zh-CN" sz="3600" b="1" i="1" dirty="0">
                <a:solidFill>
                  <a:srgbClr val="0066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+mn-ea"/>
              </a:rPr>
              <a:t>Let’s make your newspaper.</a:t>
            </a:r>
            <a:endParaRPr lang="en-US" altLang="zh-CN" sz="3600" b="1" i="1" dirty="0">
              <a:solidFill>
                <a:srgbClr val="0066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1800225" y="1163242"/>
            <a:ext cx="2370535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b="1" dirty="0">
                <a:latin typeface="Times New Roman" panose="02020603050405020304" pitchFamily="18" charset="0"/>
              </a:rPr>
              <a:t>表达“擅长某事”</a:t>
            </a:r>
            <a:r>
              <a:rPr lang="en-US" altLang="zh-CN" sz="2100" b="1" dirty="0">
                <a:latin typeface="Times New Roman" panose="02020603050405020304" pitchFamily="18" charset="0"/>
              </a:rPr>
              <a:t> 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1856185" y="1828801"/>
            <a:ext cx="2369344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I’m good at +</a:t>
            </a:r>
            <a:r>
              <a:rPr lang="zh-CN" altLang="en-US" sz="2100" b="1" dirty="0">
                <a:latin typeface="Times New Roman" panose="02020603050405020304" pitchFamily="18" charset="0"/>
              </a:rPr>
              <a:t>名词</a:t>
            </a:r>
            <a:r>
              <a:rPr lang="en-US" altLang="zh-CN" sz="2100" b="1" dirty="0">
                <a:latin typeface="Times New Roman" panose="02020603050405020304" pitchFamily="18" charset="0"/>
              </a:rPr>
              <a:t>. 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1800226" y="2709863"/>
            <a:ext cx="2640806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b="1" dirty="0">
                <a:latin typeface="Times New Roman" panose="02020603050405020304" pitchFamily="18" charset="0"/>
              </a:rPr>
              <a:t>询问并回答将来的事</a:t>
            </a:r>
            <a:r>
              <a:rPr lang="en-US" altLang="zh-CN" sz="2100" b="1" dirty="0">
                <a:latin typeface="Times New Roman" panose="02020603050405020304" pitchFamily="18" charset="0"/>
              </a:rPr>
              <a:t> 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1856185" y="3483769"/>
            <a:ext cx="3699272" cy="715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-- What will you do tomorrow?</a:t>
            </a:r>
            <a:endParaRPr lang="en-US" altLang="zh-CN" sz="2100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-- I’ll do XXX. 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7047" y="1101329"/>
            <a:ext cx="1870472" cy="53101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0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Homework</a:t>
            </a:r>
            <a:endParaRPr lang="zh-CN" altLang="en-US" sz="30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528763" y="1879997"/>
            <a:ext cx="6022181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完成 配套练习。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抄写本课生词三遍，并造句。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12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2250281" y="4125516"/>
            <a:ext cx="4643438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>
                <a:latin typeface="Times New Roman" panose="02020603050405020304" pitchFamily="18" charset="0"/>
              </a:rPr>
              <a:t>What subject are you good at?</a:t>
            </a:r>
            <a:endParaRPr lang="zh-CN" altLang="en-US" sz="2700" b="1" dirty="0">
              <a:latin typeface="Times New Roman" panose="02020603050405020304" pitchFamily="18" charset="0"/>
            </a:endParaRPr>
          </a:p>
        </p:txBody>
      </p:sp>
      <p:sp>
        <p:nvSpPr>
          <p:cNvPr id="9218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219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39616" y="1017985"/>
            <a:ext cx="3864769" cy="2897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66776" y="1491854"/>
            <a:ext cx="2880122" cy="2159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7103" y="1491854"/>
            <a:ext cx="2880122" cy="2159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866776" y="3948113"/>
            <a:ext cx="2308622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I’m good at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Music</a:t>
            </a:r>
            <a:r>
              <a:rPr lang="en-US" altLang="zh-CN" sz="2100" b="1" dirty="0">
                <a:latin typeface="Times New Roman" panose="02020603050405020304" pitchFamily="18" charset="0"/>
              </a:rPr>
              <a:t>.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5397103" y="3948113"/>
            <a:ext cx="199548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I’m good at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Art</a:t>
            </a:r>
            <a:r>
              <a:rPr lang="en-US" altLang="zh-CN" sz="2100" b="1" dirty="0">
                <a:latin typeface="Times New Roman" panose="02020603050405020304" pitchFamily="18" charset="0"/>
              </a:rPr>
              <a:t>.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866775" y="3948113"/>
            <a:ext cx="1950244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I’m good at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PE</a:t>
            </a:r>
            <a:r>
              <a:rPr lang="en-US" altLang="zh-CN" sz="2100" b="1" dirty="0">
                <a:latin typeface="Times New Roman" panose="02020603050405020304" pitchFamily="18" charset="0"/>
              </a:rPr>
              <a:t>.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5397104" y="3948113"/>
            <a:ext cx="2474119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</a:rPr>
              <a:t>I’m good at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English</a:t>
            </a:r>
            <a:r>
              <a:rPr lang="en-US" altLang="zh-CN" sz="2100" b="1" dirty="0">
                <a:latin typeface="Times New Roman" panose="02020603050405020304" pitchFamily="18" charset="0"/>
              </a:rPr>
              <a:t>.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pic>
        <p:nvPicPr>
          <p:cNvPr id="11267" name="图片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66776" y="1491854"/>
            <a:ext cx="2880122" cy="2159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7103" y="1491854"/>
            <a:ext cx="2880122" cy="2159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矩形 11"/>
          <p:cNvSpPr>
            <a:spLocks noChangeArrowheads="1"/>
          </p:cNvSpPr>
          <p:nvPr/>
        </p:nvSpPr>
        <p:spPr bwMode="auto">
          <a:xfrm>
            <a:off x="0" y="601265"/>
            <a:ext cx="1945268" cy="33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3129" y="938212"/>
            <a:ext cx="1159669" cy="30003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Presentation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2291" name="图片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45268" y="2415778"/>
            <a:ext cx="5348288" cy="272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1763920" y="1082279"/>
            <a:ext cx="6343650" cy="70019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>
              <a:spcBef>
                <a:spcPct val="50000"/>
              </a:spcBef>
              <a:buFontTx/>
              <a:buNone/>
              <a:defRPr/>
            </a:pPr>
            <a:r>
              <a:rPr lang="en-US" altLang="zh-CN" sz="4100" b="1" i="1" dirty="0">
                <a:solidFill>
                  <a:srgbClr val="0066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+mn-ea"/>
              </a:rPr>
              <a:t>What will they do?</a:t>
            </a:r>
            <a:endParaRPr lang="en-US" altLang="zh-CN" sz="4100" b="1" i="1" dirty="0">
              <a:solidFill>
                <a:srgbClr val="0066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763920" y="1857971"/>
            <a:ext cx="6116240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700" b="1" dirty="0">
                <a:solidFill>
                  <a:srgbClr val="FF5050"/>
                </a:solidFill>
                <a:latin typeface="Times New Roman" panose="02020603050405020304" pitchFamily="18" charset="0"/>
              </a:rPr>
              <a:t>They will make an English newspaper!</a:t>
            </a:r>
            <a:endParaRPr lang="en-US" altLang="zh-CN" sz="2700" b="1" dirty="0">
              <a:solidFill>
                <a:srgbClr val="FF505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866775" y="3948113"/>
            <a:ext cx="1381125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newspaper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5397103" y="3948113"/>
            <a:ext cx="970359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reports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  <p:pic>
        <p:nvPicPr>
          <p:cNvPr id="13315" name="图片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66776" y="1491854"/>
            <a:ext cx="2880122" cy="2159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图片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7103" y="1491854"/>
            <a:ext cx="2880122" cy="2159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920604" y="950119"/>
            <a:ext cx="5393531" cy="3763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000" dirty="0">
                <a:latin typeface="Times New Roman" panose="02020603050405020304" pitchFamily="18" charset="0"/>
              </a:rPr>
              <a:t>What will </a:t>
            </a:r>
            <a:r>
              <a:rPr lang="en-US" altLang="zh-CN" sz="3000" dirty="0" err="1">
                <a:latin typeface="Times New Roman" panose="02020603050405020304" pitchFamily="18" charset="0"/>
              </a:rPr>
              <a:t>Daming</a:t>
            </a:r>
            <a:r>
              <a:rPr lang="en-US" altLang="zh-CN" sz="3000" dirty="0">
                <a:latin typeface="Times New Roman" panose="02020603050405020304" pitchFamily="18" charset="0"/>
              </a:rPr>
              <a:t> do?</a:t>
            </a:r>
            <a:endParaRPr lang="en-US" altLang="zh-CN" sz="3000" dirty="0">
              <a:latin typeface="Times New Roman" panose="02020603050405020304" pitchFamily="18" charset="0"/>
            </a:endParaRPr>
          </a:p>
          <a:p>
            <a:pPr algn="ctr"/>
            <a:r>
              <a:rPr lang="en-US" altLang="zh-CN" sz="3000" dirty="0">
                <a:latin typeface="Times New Roman" panose="02020603050405020304" pitchFamily="18" charset="0"/>
              </a:rPr>
              <a:t> </a:t>
            </a:r>
            <a:r>
              <a:rPr lang="en-US" altLang="zh-CN" sz="3000" b="1" dirty="0">
                <a:solidFill>
                  <a:schemeClr val="accent1"/>
                </a:solidFill>
                <a:latin typeface="Times New Roman" panose="02020603050405020304" pitchFamily="18" charset="0"/>
              </a:rPr>
              <a:t>He will draw the picture.</a:t>
            </a:r>
            <a:endParaRPr lang="en-US" altLang="zh-CN" sz="3000" b="1" dirty="0">
              <a:solidFill>
                <a:schemeClr val="accent1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en-US" altLang="zh-CN" sz="3000" dirty="0">
                <a:latin typeface="Times New Roman" panose="02020603050405020304" pitchFamily="18" charset="0"/>
              </a:rPr>
              <a:t>What will Amy do? </a:t>
            </a:r>
            <a:endParaRPr lang="en-US" altLang="zh-CN" sz="3000" dirty="0">
              <a:latin typeface="Times New Roman" panose="02020603050405020304" pitchFamily="18" charset="0"/>
            </a:endParaRPr>
          </a:p>
          <a:p>
            <a:pPr algn="ctr"/>
            <a:r>
              <a:rPr lang="en-US" altLang="zh-CN" sz="3000" b="1" dirty="0">
                <a:solidFill>
                  <a:schemeClr val="accent1"/>
                </a:solidFill>
                <a:latin typeface="Times New Roman" panose="02020603050405020304" pitchFamily="18" charset="0"/>
              </a:rPr>
              <a:t>She will write the picture.</a:t>
            </a:r>
            <a:endParaRPr lang="en-US" altLang="zh-CN" sz="3000" b="1" dirty="0">
              <a:solidFill>
                <a:schemeClr val="accent1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en-US" altLang="zh-CN" sz="3000" dirty="0">
                <a:latin typeface="Times New Roman" panose="02020603050405020304" pitchFamily="18" charset="0"/>
              </a:rPr>
              <a:t>What will Sam do? </a:t>
            </a:r>
            <a:endParaRPr lang="en-US" altLang="zh-CN" sz="3000" dirty="0">
              <a:latin typeface="Times New Roman" panose="02020603050405020304" pitchFamily="18" charset="0"/>
            </a:endParaRPr>
          </a:p>
          <a:p>
            <a:pPr algn="ctr"/>
            <a:r>
              <a:rPr lang="en-US" altLang="zh-CN" sz="3000" b="1" dirty="0">
                <a:solidFill>
                  <a:schemeClr val="accent1"/>
                </a:solidFill>
                <a:latin typeface="Times New Roman" panose="02020603050405020304" pitchFamily="18" charset="0"/>
              </a:rPr>
              <a:t>She will cut the paper.</a:t>
            </a:r>
            <a:endParaRPr lang="en-US" altLang="zh-CN" sz="3000" b="1" dirty="0">
              <a:solidFill>
                <a:schemeClr val="accent1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en-US" altLang="zh-CN" sz="3000" dirty="0">
                <a:latin typeface="Times New Roman" panose="02020603050405020304" pitchFamily="18" charset="0"/>
              </a:rPr>
              <a:t>What will </a:t>
            </a:r>
            <a:r>
              <a:rPr lang="en-US" altLang="zh-CN" sz="3000" dirty="0" err="1">
                <a:latin typeface="Times New Roman" panose="02020603050405020304" pitchFamily="18" charset="0"/>
              </a:rPr>
              <a:t>Lingling</a:t>
            </a:r>
            <a:r>
              <a:rPr lang="en-US" altLang="zh-CN" sz="3000" dirty="0">
                <a:latin typeface="Times New Roman" panose="02020603050405020304" pitchFamily="18" charset="0"/>
              </a:rPr>
              <a:t> do?</a:t>
            </a:r>
            <a:endParaRPr lang="en-US" altLang="zh-CN" sz="3000" dirty="0">
              <a:latin typeface="Times New Roman" panose="02020603050405020304" pitchFamily="18" charset="0"/>
            </a:endParaRPr>
          </a:p>
          <a:p>
            <a:pPr algn="ctr"/>
            <a:r>
              <a:rPr lang="en-US" altLang="zh-CN" sz="3000" b="1" dirty="0">
                <a:solidFill>
                  <a:schemeClr val="accent1"/>
                </a:solidFill>
                <a:latin typeface="Times New Roman" panose="02020603050405020304" pitchFamily="18" charset="0"/>
              </a:rPr>
              <a:t>She will stick the newspaper.</a:t>
            </a:r>
            <a:endParaRPr lang="en-US" altLang="zh-CN" sz="3000" b="1" dirty="0">
              <a:solidFill>
                <a:schemeClr val="accent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9106" y="1706404"/>
            <a:ext cx="1786890" cy="1730216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600" b="1" dirty="0"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sym typeface="+mn-ea"/>
              </a:rPr>
              <a:t>listen and answer  </a:t>
            </a:r>
            <a:endParaRPr lang="en-US" altLang="zh-CN" sz="3600" b="1" dirty="0"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14339" name="图片 4" descr="图片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33475" y="343614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32297" y="773906"/>
            <a:ext cx="952500" cy="1044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2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44203" y="2905125"/>
            <a:ext cx="928688" cy="867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79922" y="1878806"/>
            <a:ext cx="9048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60873" y="3929063"/>
            <a:ext cx="892969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Text Box 6"/>
          <p:cNvSpPr>
            <a:spLocks noChangeArrowheads="1"/>
          </p:cNvSpPr>
          <p:nvPr/>
        </p:nvSpPr>
        <p:spPr bwMode="auto">
          <a:xfrm>
            <a:off x="3964781" y="866776"/>
            <a:ext cx="3348038" cy="594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257175" indent="-257175">
              <a:spcBef>
                <a:spcPct val="50000"/>
              </a:spcBef>
            </a:pP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</a:rPr>
              <a:t>write the report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  <a:endParaRPr lang="en-US" altLang="zh-CN" sz="3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6" name="Rectangle 7"/>
          <p:cNvSpPr>
            <a:spLocks noChangeArrowheads="1"/>
          </p:cNvSpPr>
          <p:nvPr/>
        </p:nvSpPr>
        <p:spPr bwMode="auto">
          <a:xfrm>
            <a:off x="3800475" y="3292079"/>
            <a:ext cx="4807744" cy="526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</a:rPr>
              <a:t>stick the newspaper together</a:t>
            </a:r>
            <a:endParaRPr lang="en-US" altLang="zh-CN" sz="30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7" name="Text Box 8"/>
          <p:cNvSpPr txBox="1">
            <a:spLocks noChangeArrowheads="1"/>
          </p:cNvSpPr>
          <p:nvPr/>
        </p:nvSpPr>
        <p:spPr bwMode="auto">
          <a:xfrm>
            <a:off x="3965973" y="4327922"/>
            <a:ext cx="3293269" cy="503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3000">
                <a:latin typeface="Times New Roman" panose="02020603050405020304" pitchFamily="18" charset="0"/>
              </a:rPr>
              <a:t> </a:t>
            </a:r>
            <a:r>
              <a:rPr lang="en-US" altLang="zh-CN" sz="3000" b="1">
                <a:solidFill>
                  <a:srgbClr val="3366FF"/>
                </a:solidFill>
                <a:latin typeface="Times New Roman" panose="02020603050405020304" pitchFamily="18" charset="0"/>
              </a:rPr>
              <a:t>draw the picture</a:t>
            </a:r>
            <a:r>
              <a:rPr lang="en-US" altLang="zh-CN" sz="3000" b="1">
                <a:solidFill>
                  <a:srgbClr val="FF0066"/>
                </a:solidFill>
                <a:latin typeface="Times New Roman" panose="02020603050405020304" pitchFamily="18" charset="0"/>
              </a:rPr>
              <a:t>s</a:t>
            </a:r>
            <a:endParaRPr lang="en-US" altLang="zh-CN" sz="3000" b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8" name="Text Box 9"/>
          <p:cNvSpPr txBox="1">
            <a:spLocks noChangeArrowheads="1"/>
          </p:cNvSpPr>
          <p:nvPr/>
        </p:nvSpPr>
        <p:spPr bwMode="auto">
          <a:xfrm>
            <a:off x="3965973" y="2256235"/>
            <a:ext cx="3240881" cy="4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 sz="3000" b="1">
                <a:solidFill>
                  <a:srgbClr val="3366FF"/>
                </a:solidFill>
                <a:latin typeface="Times New Roman" panose="02020603050405020304" pitchFamily="18" charset="0"/>
              </a:rPr>
              <a:t>cut  the  paper</a:t>
            </a:r>
            <a:endParaRPr lang="en-US" altLang="zh-CN" sz="3000" b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 flipV="1">
            <a:off x="2239566" y="1206104"/>
            <a:ext cx="1619250" cy="226814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 flipH="1">
            <a:off x="2291954" y="2395537"/>
            <a:ext cx="1674019" cy="221456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 flipH="1" flipV="1">
            <a:off x="2184797" y="1677591"/>
            <a:ext cx="1727597" cy="188952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auto">
          <a:xfrm flipH="1" flipV="1">
            <a:off x="2131219" y="2340769"/>
            <a:ext cx="1834754" cy="232171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866775" y="3948113"/>
            <a:ext cx="2130029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write the reports 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5397104" y="3948113"/>
            <a:ext cx="1664494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cut the paper</a:t>
            </a:r>
            <a:endParaRPr lang="zh-CN" altLang="en-US" sz="2100" b="1">
              <a:latin typeface="Times New Roman" panose="02020603050405020304" pitchFamily="18" charset="0"/>
            </a:endParaRPr>
          </a:p>
        </p:txBody>
      </p:sp>
      <p:pic>
        <p:nvPicPr>
          <p:cNvPr id="16387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66776" y="1491854"/>
            <a:ext cx="2880122" cy="2159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7103" y="1491854"/>
            <a:ext cx="2880122" cy="2159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ags/tag1.xml><?xml version="1.0" encoding="utf-8"?>
<p:tagLst xmlns:p="http://schemas.openxmlformats.org/presentationml/2006/main">
  <p:tag name="KSO_WPP_MARK_KEY" val="2483e582-a38b-40f6-8568-e0ade2c2a06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1018</Words>
  <Application>WPS 演示</Application>
  <PresentationFormat>全屏显示(16:9)</PresentationFormat>
  <Paragraphs>108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560</cp:revision>
  <dcterms:created xsi:type="dcterms:W3CDTF">2013-07-01T03:05:00Z</dcterms:created>
  <dcterms:modified xsi:type="dcterms:W3CDTF">2023-02-16T03:17:08Z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6BB6B92C11564A099AC885BB17C53F17</vt:lpwstr>
  </property>
</Properties>
</file>