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0" r:id="rId3"/>
    <p:sldId id="483" r:id="rId5"/>
    <p:sldId id="520" r:id="rId6"/>
    <p:sldId id="533" r:id="rId7"/>
    <p:sldId id="378" r:id="rId8"/>
    <p:sldId id="534" r:id="rId9"/>
    <p:sldId id="535" r:id="rId10"/>
    <p:sldId id="536" r:id="rId11"/>
    <p:sldId id="537" r:id="rId12"/>
    <p:sldId id="538" r:id="rId13"/>
    <p:sldId id="541" r:id="rId14"/>
    <p:sldId id="542" r:id="rId15"/>
    <p:sldId id="539" r:id="rId16"/>
    <p:sldId id="513" r:id="rId17"/>
    <p:sldId id="481" r:id="rId18"/>
    <p:sldId id="396" r:id="rId19"/>
    <p:sldId id="268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4" autoAdjust="0"/>
    <p:restoredTop sz="93891" autoAdjust="0"/>
  </p:normalViewPr>
  <p:slideViewPr>
    <p:cSldViewPr snapToGrid="0">
      <p:cViewPr>
        <p:scale>
          <a:sx n="140" d="100"/>
          <a:sy n="140" d="100"/>
        </p:scale>
        <p:origin x="-804" y="-1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3E035685-8FF3-4370-8DF7-BFC7AB0BB8F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8E7D275C-5590-4277-8000-A34645BC9BF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C8B1F30-A947-4AA8-9D15-8B25F326164F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C1BFAA7-A6F2-43A6-8B76-D5AF6B1605D1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slide" Target="slide1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98" y="1432322"/>
            <a:ext cx="6117296" cy="1268501"/>
            <a:chOff x="1178398" y="2105678"/>
            <a:chExt cx="3548062" cy="169089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2105678"/>
              <a:ext cx="2496478" cy="492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6 Unit 2 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996562"/>
              <a:ext cx="3548062" cy="800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Let’s have fun this Saturday!</a:t>
              </a:r>
              <a:endParaRPr lang="en-US" altLang="zh-CN" sz="3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7191" y="1156098"/>
            <a:ext cx="3056334" cy="39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7" descr="sy_2011081111383575703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76512" y="1279922"/>
            <a:ext cx="3577829" cy="29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Text Box 8"/>
          <p:cNvSpPr txBox="1">
            <a:spLocks noChangeArrowheads="1"/>
          </p:cNvSpPr>
          <p:nvPr/>
        </p:nvSpPr>
        <p:spPr bwMode="auto">
          <a:xfrm>
            <a:off x="5600700" y="2359819"/>
            <a:ext cx="1350169" cy="531019"/>
          </a:xfrm>
          <a:prstGeom prst="rect">
            <a:avLst/>
          </a:prstGeom>
          <a:solidFill>
            <a:srgbClr val="99CCFF"/>
          </a:solidFill>
          <a:ln w="25400">
            <a:solidFill>
              <a:schemeClr val="tx1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/>
              <a:t>east</a:t>
            </a:r>
            <a:r>
              <a:rPr lang="zh-CN" altLang="en-US" sz="3000" b="1"/>
              <a:t>东</a:t>
            </a:r>
            <a:endParaRPr lang="en-US" altLang="zh-CN" sz="3000" b="1"/>
          </a:p>
        </p:txBody>
      </p:sp>
      <p:sp>
        <p:nvSpPr>
          <p:cNvPr id="17411" name="Text Box 9"/>
          <p:cNvSpPr txBox="1">
            <a:spLocks noChangeArrowheads="1"/>
          </p:cNvSpPr>
          <p:nvPr/>
        </p:nvSpPr>
        <p:spPr bwMode="auto">
          <a:xfrm>
            <a:off x="1550194" y="2306241"/>
            <a:ext cx="1403747" cy="531019"/>
          </a:xfrm>
          <a:prstGeom prst="rect">
            <a:avLst/>
          </a:prstGeom>
          <a:solidFill>
            <a:srgbClr val="99CCFF"/>
          </a:solidFill>
          <a:ln w="25400">
            <a:solidFill>
              <a:schemeClr val="tx1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/>
              <a:t>west</a:t>
            </a:r>
            <a:r>
              <a:rPr lang="zh-CN" altLang="en-US" sz="3000" b="1"/>
              <a:t>西</a:t>
            </a:r>
            <a:endParaRPr lang="en-US" altLang="zh-CN" sz="3000" b="1"/>
          </a:p>
        </p:txBody>
      </p:sp>
      <p:sp>
        <p:nvSpPr>
          <p:cNvPr id="17412" name="Text Box 10"/>
          <p:cNvSpPr txBox="1">
            <a:spLocks noChangeArrowheads="1"/>
          </p:cNvSpPr>
          <p:nvPr/>
        </p:nvSpPr>
        <p:spPr bwMode="auto">
          <a:xfrm>
            <a:off x="3494485" y="1171575"/>
            <a:ext cx="1782365" cy="531019"/>
          </a:xfrm>
          <a:prstGeom prst="rect">
            <a:avLst/>
          </a:prstGeom>
          <a:solidFill>
            <a:srgbClr val="99CCFF"/>
          </a:solidFill>
          <a:ln w="25400">
            <a:solidFill>
              <a:schemeClr val="tx1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/>
              <a:t>  north</a:t>
            </a:r>
            <a:r>
              <a:rPr lang="zh-CN" altLang="en-US" sz="3000" b="1"/>
              <a:t>北</a:t>
            </a:r>
            <a:endParaRPr lang="en-US" altLang="zh-CN" sz="3000" b="1"/>
          </a:p>
        </p:txBody>
      </p:sp>
      <p:sp>
        <p:nvSpPr>
          <p:cNvPr id="17413" name="Text Box 11"/>
          <p:cNvSpPr txBox="1">
            <a:spLocks noChangeArrowheads="1"/>
          </p:cNvSpPr>
          <p:nvPr/>
        </p:nvSpPr>
        <p:spPr bwMode="auto">
          <a:xfrm>
            <a:off x="3548063" y="3548063"/>
            <a:ext cx="1782366" cy="531019"/>
          </a:xfrm>
          <a:prstGeom prst="rect">
            <a:avLst/>
          </a:prstGeom>
          <a:solidFill>
            <a:srgbClr val="99CCFF"/>
          </a:solidFill>
          <a:ln w="25400">
            <a:solidFill>
              <a:schemeClr val="tx1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/>
              <a:t>  south</a:t>
            </a:r>
            <a:r>
              <a:rPr lang="zh-CN" altLang="en-US" sz="3000" b="1"/>
              <a:t>南</a:t>
            </a:r>
            <a:endParaRPr lang="en-US" altLang="zh-CN" sz="3000" b="1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5492354" y="2468167"/>
            <a:ext cx="1782365" cy="345281"/>
          </a:xfrm>
          <a:prstGeom prst="rect">
            <a:avLst/>
          </a:prstGeom>
          <a:solidFill>
            <a:srgbClr val="99CCFF"/>
          </a:solidFill>
          <a:ln w="25400">
            <a:solidFill>
              <a:schemeClr val="tx1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</a:rPr>
              <a:t>in the east of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279923" y="2413397"/>
            <a:ext cx="1782365" cy="346472"/>
          </a:xfrm>
          <a:prstGeom prst="rect">
            <a:avLst/>
          </a:prstGeom>
          <a:solidFill>
            <a:srgbClr val="99CCFF"/>
          </a:solidFill>
          <a:ln w="25400">
            <a:solidFill>
              <a:schemeClr val="tx1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</a:rPr>
              <a:t>in the west of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494485" y="1225153"/>
            <a:ext cx="1782365" cy="346472"/>
          </a:xfrm>
          <a:prstGeom prst="rect">
            <a:avLst/>
          </a:prstGeom>
          <a:solidFill>
            <a:srgbClr val="99CCFF"/>
          </a:solidFill>
          <a:ln w="25400">
            <a:solidFill>
              <a:schemeClr val="tx1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</a:rPr>
              <a:t>in the north of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548063" y="3656410"/>
            <a:ext cx="1782366" cy="345281"/>
          </a:xfrm>
          <a:prstGeom prst="rect">
            <a:avLst/>
          </a:prstGeom>
          <a:solidFill>
            <a:srgbClr val="99CCFF"/>
          </a:solidFill>
          <a:ln w="25400">
            <a:solidFill>
              <a:schemeClr val="tx1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</a:rPr>
              <a:t>in the south of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66775" y="3948113"/>
            <a:ext cx="263961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Let’s</a:t>
            </a:r>
            <a:r>
              <a:rPr lang="en-US" altLang="zh-CN" sz="2100" b="1" dirty="0">
                <a:latin typeface="Times New Roman" panose="02020603050405020304" pitchFamily="18" charset="0"/>
              </a:rPr>
              <a:t> play football.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397104" y="3948113"/>
            <a:ext cx="184904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Let’s</a:t>
            </a:r>
            <a:r>
              <a:rPr lang="en-US" altLang="zh-CN" sz="2100" b="1" dirty="0">
                <a:latin typeface="Times New Roman" panose="02020603050405020304" pitchFamily="18" charset="0"/>
              </a:rPr>
              <a:t> fly a kite.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18435" name="矩形 6"/>
          <p:cNvSpPr>
            <a:spLocks noChangeArrowheads="1"/>
          </p:cNvSpPr>
          <p:nvPr/>
        </p:nvSpPr>
        <p:spPr bwMode="auto">
          <a:xfrm>
            <a:off x="263129" y="938212"/>
            <a:ext cx="81081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843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6776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103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66775" y="3948113"/>
            <a:ext cx="263961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Let’s</a:t>
            </a:r>
            <a:r>
              <a:rPr lang="en-US" altLang="zh-CN" sz="2100" b="1" dirty="0">
                <a:latin typeface="Times New Roman" panose="02020603050405020304" pitchFamily="18" charset="0"/>
              </a:rPr>
              <a:t> watch TV.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397104" y="3948113"/>
            <a:ext cx="234195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Let’s</a:t>
            </a:r>
            <a:r>
              <a:rPr lang="en-US" altLang="zh-CN" sz="2100" b="1" dirty="0">
                <a:latin typeface="Times New Roman" panose="02020603050405020304" pitchFamily="18" charset="0"/>
              </a:rPr>
              <a:t> have a picnic.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pic>
        <p:nvPicPr>
          <p:cNvPr id="1945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6776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103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1"/>
          <p:cNvSpPr>
            <a:spLocks noChangeArrowheads="1"/>
          </p:cNvSpPr>
          <p:nvPr/>
        </p:nvSpPr>
        <p:spPr bwMode="auto">
          <a:xfrm>
            <a:off x="263129" y="938212"/>
            <a:ext cx="1054894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Let’s chant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424112" y="990600"/>
            <a:ext cx="4701779" cy="37611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altLang="zh-CN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Let’s make a newspaper!</a:t>
            </a:r>
            <a:endParaRPr lang="en-US" altLang="zh-CN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sym typeface="+mn-ea"/>
            </a:endParaRPr>
          </a:p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altLang="zh-CN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That’s a great idea!</a:t>
            </a:r>
            <a:endParaRPr lang="en-US" altLang="zh-CN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sym typeface="+mn-ea"/>
            </a:endParaRPr>
          </a:p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altLang="zh-CN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Let’s draw the pictures!</a:t>
            </a:r>
            <a:endParaRPr lang="en-US" altLang="zh-CN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sym typeface="+mn-ea"/>
            </a:endParaRPr>
          </a:p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altLang="zh-CN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Let’s write the reports!</a:t>
            </a:r>
            <a:endParaRPr lang="en-US" altLang="zh-CN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sym typeface="+mn-ea"/>
            </a:endParaRPr>
          </a:p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altLang="zh-CN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Let’s cut the paper!</a:t>
            </a:r>
            <a:endParaRPr lang="en-US" altLang="zh-CN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sym typeface="+mn-ea"/>
            </a:endParaRPr>
          </a:p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altLang="zh-CN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Let’s stick them all together.</a:t>
            </a:r>
            <a:endParaRPr lang="en-US" altLang="zh-CN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sym typeface="+mn-ea"/>
            </a:endParaRPr>
          </a:p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altLang="zh-CN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Look at our newspaper,</a:t>
            </a:r>
            <a:endParaRPr lang="en-US" altLang="zh-CN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sym typeface="+mn-ea"/>
            </a:endParaRPr>
          </a:p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altLang="zh-CN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and cheer, cheer, cheer!</a:t>
            </a:r>
            <a:endParaRPr lang="en-US" altLang="zh-CN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150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8366" y="1214438"/>
            <a:ext cx="4739878" cy="3555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998244" y="1674019"/>
            <a:ext cx="396121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</a:rPr>
              <a:t>Make an English newspaper!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998244" y="2571750"/>
            <a:ext cx="3445669" cy="117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</a:rPr>
              <a:t>Write down the Saturday plan of your group on the newspaper.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1800225" y="1163241"/>
            <a:ext cx="318135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Times New Roman" panose="02020603050405020304" pitchFamily="18" charset="0"/>
              </a:rPr>
              <a:t>重点句型：一起去做某事</a:t>
            </a:r>
            <a:r>
              <a:rPr lang="en-US" altLang="zh-CN" sz="2100" b="1" dirty="0">
                <a:latin typeface="Times New Roman" panose="02020603050405020304" pitchFamily="18" charset="0"/>
              </a:rPr>
              <a:t> 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1856185" y="1828801"/>
            <a:ext cx="221694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Let’s + </a:t>
            </a:r>
            <a:r>
              <a:rPr lang="zh-CN" altLang="en-US" sz="2100" b="1" dirty="0">
                <a:latin typeface="Times New Roman" panose="02020603050405020304" pitchFamily="18" charset="0"/>
              </a:rPr>
              <a:t>动词原形</a:t>
            </a:r>
            <a:r>
              <a:rPr lang="en-US" altLang="zh-CN" sz="2100" b="1" dirty="0">
                <a:latin typeface="Times New Roman" panose="02020603050405020304" pitchFamily="18" charset="0"/>
              </a:rPr>
              <a:t>. 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1800225" y="2709863"/>
            <a:ext cx="1220391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Times New Roman" panose="02020603050405020304" pitchFamily="18" charset="0"/>
              </a:rPr>
              <a:t>重点单词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1856185" y="3483769"/>
            <a:ext cx="302711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paint  meet  west  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o’clock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7"/>
            <a:ext cx="60221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抄写本课生词三遍，并造句。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2250282" y="4125516"/>
            <a:ext cx="4579144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</a:rPr>
              <a:t>What’s your Saturday’s plan?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1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94360" y="840581"/>
            <a:ext cx="4090988" cy="306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6776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66776" y="3948113"/>
            <a:ext cx="2478881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Let’s</a:t>
            </a:r>
            <a:r>
              <a:rPr lang="en-US" altLang="zh-CN" sz="2100" b="1" dirty="0">
                <a:latin typeface="Times New Roman" panose="02020603050405020304" pitchFamily="18" charset="0"/>
              </a:rPr>
              <a:t> play the piano.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397104" y="3948113"/>
            <a:ext cx="253245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Let’s</a:t>
            </a:r>
            <a:r>
              <a:rPr lang="en-US" altLang="zh-CN" sz="2100" b="1" dirty="0">
                <a:latin typeface="Times New Roman" panose="02020603050405020304" pitchFamily="18" charset="0"/>
              </a:rPr>
              <a:t> paint a picture.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pic>
        <p:nvPicPr>
          <p:cNvPr id="10244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103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66775" y="3948113"/>
            <a:ext cx="263961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Let’s</a:t>
            </a:r>
            <a:r>
              <a:rPr lang="en-US" altLang="zh-CN" sz="2100" b="1" dirty="0">
                <a:latin typeface="Times New Roman" panose="02020603050405020304" pitchFamily="18" charset="0"/>
              </a:rPr>
              <a:t> do some sports.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397103" y="3948113"/>
            <a:ext cx="18430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Let’s</a:t>
            </a:r>
            <a:r>
              <a:rPr lang="en-US" altLang="zh-CN" sz="2100" b="1" dirty="0">
                <a:latin typeface="Times New Roman" panose="02020603050405020304" pitchFamily="18" charset="0"/>
              </a:rPr>
              <a:t> have fun.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pic>
        <p:nvPicPr>
          <p:cNvPr id="11267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6776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103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1"/>
          <p:cNvSpPr>
            <a:spLocks noChangeArrowheads="1"/>
          </p:cNvSpPr>
          <p:nvPr/>
        </p:nvSpPr>
        <p:spPr bwMode="auto">
          <a:xfrm>
            <a:off x="40481" y="745332"/>
            <a:ext cx="1849734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0" name="矩形 4"/>
          <p:cNvSpPr>
            <a:spLocks noChangeArrowheads="1"/>
          </p:cNvSpPr>
          <p:nvPr/>
        </p:nvSpPr>
        <p:spPr bwMode="auto">
          <a:xfrm>
            <a:off x="385513" y="1112702"/>
            <a:ext cx="1159669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345745" y="745332"/>
            <a:ext cx="220503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</a:rPr>
              <a:t>Let’s read!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pic>
        <p:nvPicPr>
          <p:cNvPr id="1229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96690" y="1138238"/>
            <a:ext cx="4480322" cy="3983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 noChangeArrowheads="1"/>
          </p:cNvSpPr>
          <p:nvPr/>
        </p:nvSpPr>
        <p:spPr>
          <a:xfrm>
            <a:off x="1653778" y="1077516"/>
            <a:ext cx="6738938" cy="367069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indent="-3429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indent="-28575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defTabSz="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MS UI Gothic" panose="020B0600070205080204" pitchFamily="34" charset="-128"/>
                <a:sym typeface="Comic Sans MS" panose="030F0702030302020204" pitchFamily="66" charset="0"/>
              </a:rPr>
              <a:t>When</a:t>
            </a:r>
            <a:r>
              <a:rPr lang="en-US" altLang="zh-CN" sz="2700" b="1" kern="0" dirty="0">
                <a:latin typeface="Times New Roman" panose="02020603050405020304" pitchFamily="18" charset="0"/>
                <a:ea typeface="MS UI Gothic" panose="020B0600070205080204" pitchFamily="34" charset="-128"/>
                <a:sym typeface="Comic Sans MS" panose="030F0702030302020204" pitchFamily="66" charset="0"/>
              </a:rPr>
              <a:t> will the party be</a:t>
            </a:r>
            <a:r>
              <a:rPr lang="zh-CN" altLang="en-US" sz="2700" b="1" kern="0" dirty="0">
                <a:latin typeface="Times New Roman" panose="02020603050405020304" pitchFamily="18" charset="0"/>
                <a:ea typeface="MS UI Gothic" panose="020B0600070205080204" pitchFamily="34" charset="-128"/>
                <a:sym typeface="Comic Sans MS" panose="030F0702030302020204" pitchFamily="66" charset="0"/>
              </a:rPr>
              <a:t>？</a:t>
            </a:r>
            <a:endParaRPr lang="en-US" sz="2700" b="1" kern="0" dirty="0">
              <a:latin typeface="Times New Roman" panose="02020603050405020304" pitchFamily="18" charset="0"/>
              <a:ea typeface="MS UI Gothic" panose="020B0600070205080204" pitchFamily="34" charset="-128"/>
              <a:sym typeface="Comic Sans MS" panose="030F0702030302020204" pitchFamily="66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sz="2700" b="1" kern="0" dirty="0" smtClean="0">
                <a:latin typeface="Times New Roman" panose="02020603050405020304" pitchFamily="18" charset="0"/>
                <a:ea typeface="MS UI Gothic" panose="020B0600070205080204" pitchFamily="34" charset="-128"/>
                <a:sym typeface="Comic Sans MS" panose="030F0702030302020204" pitchFamily="66" charset="0"/>
              </a:rPr>
              <a:t>This </a:t>
            </a:r>
            <a:r>
              <a:rPr lang="en-US" sz="2700" b="1" kern="0" dirty="0">
                <a:latin typeface="Times New Roman" panose="02020603050405020304" pitchFamily="18" charset="0"/>
                <a:ea typeface="MS UI Gothic" panose="020B0600070205080204" pitchFamily="34" charset="-128"/>
                <a:sym typeface="Comic Sans MS" panose="030F0702030302020204" pitchFamily="66" charset="0"/>
              </a:rPr>
              <a:t>Saturday.</a:t>
            </a:r>
            <a:endParaRPr lang="en-US" sz="2700" b="1" kern="0" dirty="0">
              <a:latin typeface="Times New Roman" panose="02020603050405020304" pitchFamily="18" charset="0"/>
              <a:ea typeface="MS UI Gothic" panose="020B0600070205080204" pitchFamily="34" charset="-128"/>
              <a:sym typeface="Comic Sans MS" panose="030F0702030302020204" pitchFamily="66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MS UI Gothic" panose="020B0600070205080204" pitchFamily="34" charset="-128"/>
                <a:sym typeface="Comic Sans MS" panose="030F0702030302020204" pitchFamily="66" charset="0"/>
              </a:rPr>
              <a:t>Where</a:t>
            </a:r>
            <a:r>
              <a:rPr lang="en-US" altLang="zh-CN" sz="2700" b="1" kern="0" dirty="0">
                <a:latin typeface="Times New Roman" panose="02020603050405020304" pitchFamily="18" charset="0"/>
                <a:ea typeface="MS UI Gothic" panose="020B0600070205080204" pitchFamily="34" charset="-128"/>
                <a:sym typeface="Comic Sans MS" panose="030F0702030302020204" pitchFamily="66" charset="0"/>
              </a:rPr>
              <a:t> will they meet?</a:t>
            </a:r>
            <a:endParaRPr lang="en-US" altLang="zh-CN" sz="2700" b="1" kern="0" dirty="0">
              <a:latin typeface="Times New Roman" panose="02020603050405020304" pitchFamily="18" charset="0"/>
              <a:ea typeface="MS UI Gothic" panose="020B0600070205080204" pitchFamily="34" charset="-128"/>
              <a:sym typeface="Comic Sans MS" panose="030F0702030302020204" pitchFamily="66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kern="0" dirty="0" smtClean="0">
                <a:latin typeface="Times New Roman" panose="02020603050405020304" pitchFamily="18" charset="0"/>
                <a:ea typeface="MS UI Gothic" panose="020B0600070205080204" pitchFamily="34" charset="-128"/>
                <a:sym typeface="Comic Sans MS" panose="030F0702030302020204" pitchFamily="66" charset="0"/>
              </a:rPr>
              <a:t>They </a:t>
            </a:r>
            <a:r>
              <a:rPr lang="en-US" altLang="zh-CN" sz="2700" b="1" kern="0" dirty="0">
                <a:latin typeface="Times New Roman" panose="02020603050405020304" pitchFamily="18" charset="0"/>
                <a:ea typeface="MS UI Gothic" panose="020B0600070205080204" pitchFamily="34" charset="-128"/>
                <a:sym typeface="Comic Sans MS" panose="030F0702030302020204" pitchFamily="66" charset="0"/>
              </a:rPr>
              <a:t>will meet at the park.</a:t>
            </a:r>
            <a:endParaRPr lang="en-US" altLang="zh-CN" sz="2700" b="1" kern="0" dirty="0">
              <a:latin typeface="Times New Roman" panose="02020603050405020304" pitchFamily="18" charset="0"/>
              <a:ea typeface="MS UI Gothic" panose="020B0600070205080204" pitchFamily="34" charset="-128"/>
              <a:sym typeface="Comic Sans MS" panose="030F0702030302020204" pitchFamily="66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MS UI Gothic" panose="020B0600070205080204" pitchFamily="34" charset="-128"/>
                <a:sym typeface="Comic Sans MS" panose="030F0702030302020204" pitchFamily="66" charset="0"/>
              </a:rPr>
              <a:t>What can </a:t>
            </a:r>
            <a:r>
              <a:rPr lang="en-US" altLang="zh-CN" sz="2700" b="1" kern="0" dirty="0">
                <a:latin typeface="Times New Roman" panose="02020603050405020304" pitchFamily="18" charset="0"/>
                <a:ea typeface="MS UI Gothic" panose="020B0600070205080204" pitchFamily="34" charset="-128"/>
                <a:sym typeface="Comic Sans MS" panose="030F0702030302020204" pitchFamily="66" charset="0"/>
              </a:rPr>
              <a:t>they do there?</a:t>
            </a:r>
            <a:endParaRPr lang="zh-CN" altLang="en-US" sz="2700" b="1" kern="0" dirty="0">
              <a:latin typeface="Times New Roman" panose="02020603050405020304" pitchFamily="18" charset="0"/>
              <a:ea typeface="MS UI Gothic" panose="020B0600070205080204" pitchFamily="34" charset="-128"/>
              <a:sym typeface="Comic Sans MS" panose="030F0702030302020204" pitchFamily="66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dirty="0">
                <a:latin typeface="Times New Roman" panose="02020603050405020304" pitchFamily="18" charset="0"/>
                <a:ea typeface="MS UI Gothic" panose="020B0600070205080204" pitchFamily="34" charset="-128"/>
                <a:sym typeface="Comic Sans MS" panose="030F0702030302020204" pitchFamily="66" charset="0"/>
              </a:rPr>
              <a:t>They can play football, and they can fly kites.</a:t>
            </a:r>
            <a:endParaRPr lang="en-US" altLang="zh-CN" sz="2700" kern="0" dirty="0">
              <a:latin typeface="+mj-lt"/>
              <a:ea typeface="MS UI Gothic" panose="020B0600070205080204" pitchFamily="34" charset="-128"/>
              <a:sym typeface="Comic Sans MS" panose="030F0702030302020204" pitchFamily="66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MS UI Gothic" panose="020B0600070205080204" pitchFamily="34" charset="-128"/>
                <a:sym typeface="Comic Sans MS" panose="030F0702030302020204" pitchFamily="66" charset="0"/>
              </a:rPr>
              <a:t>What time </a:t>
            </a:r>
            <a:r>
              <a:rPr lang="en-US" altLang="zh-CN" sz="2700" b="1" kern="0" dirty="0">
                <a:latin typeface="Times New Roman" panose="02020603050405020304" pitchFamily="18" charset="0"/>
                <a:ea typeface="MS UI Gothic" panose="020B0600070205080204" pitchFamily="34" charset="-128"/>
                <a:sym typeface="Comic Sans MS" panose="030F0702030302020204" pitchFamily="66" charset="0"/>
              </a:rPr>
              <a:t>will they be there?</a:t>
            </a:r>
            <a:endParaRPr lang="en-US" altLang="zh-CN" sz="2700" b="1" kern="0" dirty="0">
              <a:latin typeface="Times New Roman" panose="02020603050405020304" pitchFamily="18" charset="0"/>
              <a:ea typeface="MS UI Gothic" panose="020B0600070205080204" pitchFamily="34" charset="-128"/>
              <a:sym typeface="Comic Sans MS" panose="030F0702030302020204" pitchFamily="66" charset="0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dirty="0">
                <a:latin typeface="Times New Roman" panose="02020603050405020304" pitchFamily="18" charset="0"/>
                <a:ea typeface="MS UI Gothic" panose="020B0600070205080204" pitchFamily="34" charset="-128"/>
                <a:sym typeface="Comic Sans MS" panose="030F0702030302020204" pitchFamily="66" charset="0"/>
              </a:rPr>
              <a:t>They will be there at ten o’clock</a:t>
            </a:r>
            <a:r>
              <a:rPr lang="en-US" altLang="zh-CN" sz="2700" b="1" dirty="0" smtClean="0">
                <a:latin typeface="Times New Roman" panose="02020603050405020304" pitchFamily="18" charset="0"/>
                <a:ea typeface="MS UI Gothic" panose="020B0600070205080204" pitchFamily="34" charset="-128"/>
                <a:sym typeface="Comic Sans MS" panose="030F0702030302020204" pitchFamily="66" charset="0"/>
              </a:rPr>
              <a:t>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86953" y="685800"/>
            <a:ext cx="2203847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</a:rPr>
              <a:t>Read and answer!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内容占位符 3" descr="LDF{G}QTMSN113J}KIPTZWO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91854" y="670323"/>
            <a:ext cx="6160294" cy="433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直接连接符 11"/>
          <p:cNvCxnSpPr/>
          <p:nvPr/>
        </p:nvCxnSpPr>
        <p:spPr bwMode="auto">
          <a:xfrm>
            <a:off x="4516041" y="2144317"/>
            <a:ext cx="1513284" cy="2024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 bwMode="auto">
          <a:xfrm>
            <a:off x="2480072" y="2524125"/>
            <a:ext cx="871538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 bwMode="auto">
          <a:xfrm>
            <a:off x="5208985" y="2503885"/>
            <a:ext cx="66675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 bwMode="auto">
          <a:xfrm>
            <a:off x="5435204" y="2945606"/>
            <a:ext cx="807244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 bwMode="auto">
          <a:xfrm>
            <a:off x="1772841" y="3275410"/>
            <a:ext cx="482203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 bwMode="auto">
          <a:xfrm>
            <a:off x="4361260" y="3255169"/>
            <a:ext cx="1514475" cy="20241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 descr="next_to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40707" y="685800"/>
            <a:ext cx="2303860" cy="112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副标题 3"/>
          <p:cNvSpPr>
            <a:spLocks noGrp="1" noChangeArrowheads="1"/>
          </p:cNvSpPr>
          <p:nvPr/>
        </p:nvSpPr>
        <p:spPr bwMode="auto">
          <a:xfrm>
            <a:off x="3790950" y="1226344"/>
            <a:ext cx="3768329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/>
            <a:r>
              <a:rPr lang="en-US" altLang="zh-CN" sz="27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next to …</a:t>
            </a:r>
            <a:r>
              <a:rPr lang="zh-CN" altLang="en-US" sz="27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在旁边</a:t>
            </a:r>
            <a:r>
              <a:rPr lang="en-US" altLang="zh-CN" sz="2700" b="1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…</a:t>
            </a:r>
            <a:endParaRPr lang="zh-CN" altLang="en-US" sz="2700" b="1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/>
            <a:endParaRPr lang="zh-CN" altLang="en-US" sz="2700">
              <a:solidFill>
                <a:srgbClr val="898989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/>
            <a:endParaRPr lang="zh-CN" altLang="en-US">
              <a:solidFill>
                <a:srgbClr val="898989"/>
              </a:solidFill>
            </a:endParaRPr>
          </a:p>
        </p:txBody>
      </p:sp>
      <p:pic>
        <p:nvPicPr>
          <p:cNvPr id="4" name="图片 10" descr="next to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53866" y="2219325"/>
            <a:ext cx="4732734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1"/>
          <p:cNvSpPr>
            <a:spLocks noChangeArrowheads="1"/>
          </p:cNvSpPr>
          <p:nvPr/>
        </p:nvSpPr>
        <p:spPr bwMode="auto">
          <a:xfrm>
            <a:off x="1401366" y="1970485"/>
            <a:ext cx="5994797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sym typeface="Comic Sans MS" panose="030F0702030302020204" pitchFamily="66" charset="0"/>
              </a:rPr>
              <a:t>The bank is </a:t>
            </a:r>
            <a:r>
              <a:rPr lang="en-US" altLang="zh-CN" sz="3000" b="1">
                <a:solidFill>
                  <a:srgbClr val="FF3300"/>
                </a:solidFill>
                <a:latin typeface="Times New Roman" panose="02020603050405020304" pitchFamily="18" charset="0"/>
                <a:sym typeface="Comic Sans MS" panose="030F0702030302020204" pitchFamily="66" charset="0"/>
              </a:rPr>
              <a:t>next to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sym typeface="Comic Sans MS" panose="030F0702030302020204" pitchFamily="66" charset="0"/>
              </a:rPr>
              <a:t> the library.</a:t>
            </a:r>
            <a:endParaRPr lang="zh-CN" altLang="en-US" sz="3000" b="1">
              <a:solidFill>
                <a:srgbClr val="000000"/>
              </a:solidFill>
              <a:latin typeface="Times New Roman" panose="02020603050405020304" pitchFamily="18" charset="0"/>
              <a:sym typeface="Comic Sans MS" panose="030F0702030302020204" pitchFamily="66" charset="0"/>
            </a:endParaRPr>
          </a:p>
        </p:txBody>
      </p:sp>
      <p:sp>
        <p:nvSpPr>
          <p:cNvPr id="6" name="Text Box 10"/>
          <p:cNvSpPr>
            <a:spLocks noChangeArrowheads="1"/>
          </p:cNvSpPr>
          <p:nvPr/>
        </p:nvSpPr>
        <p:spPr bwMode="auto">
          <a:xfrm>
            <a:off x="3080147" y="3638551"/>
            <a:ext cx="138113" cy="29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endParaRPr lang="zh-CN" altLang="en-US" sz="1500"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747962" y="700087"/>
            <a:ext cx="1025129" cy="7001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4100" b="1" dirty="0">
                <a:solidFill>
                  <a:srgbClr val="FF3399"/>
                </a:solidFill>
                <a:latin typeface="Times New Roman" panose="02020603050405020304" pitchFamily="18" charset="0"/>
                <a:sym typeface="+mn-ea"/>
              </a:rPr>
              <a:t>fun</a:t>
            </a:r>
            <a:endParaRPr lang="en-US" altLang="zh-CN" sz="41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636044" y="1268016"/>
            <a:ext cx="1222772" cy="7001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4100" b="1" dirty="0">
                <a:latin typeface="Times New Roman" panose="02020603050405020304" pitchFamily="18" charset="0"/>
                <a:sym typeface="+mn-ea"/>
              </a:rPr>
              <a:t>m</a:t>
            </a:r>
            <a:r>
              <a:rPr lang="en-US" altLang="zh-CN" sz="41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eet</a:t>
            </a:r>
            <a:endParaRPr lang="en-US" altLang="zh-CN" sz="41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622948" y="1916906"/>
            <a:ext cx="1150144" cy="7001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4100" b="1" dirty="0">
                <a:latin typeface="Times New Roman" panose="02020603050405020304" pitchFamily="18" charset="0"/>
                <a:sym typeface="+mn-ea"/>
              </a:rPr>
              <a:t>east</a:t>
            </a:r>
            <a:endParaRPr lang="en-US" altLang="zh-CN" sz="41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636044" y="2608660"/>
            <a:ext cx="1248966" cy="7001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4100" b="1">
                <a:latin typeface="Times New Roman" panose="02020603050405020304" pitchFamily="18" charset="0"/>
                <a:sym typeface="+mn-ea"/>
              </a:rPr>
              <a:t>west</a:t>
            </a:r>
            <a:endParaRPr lang="en-US" altLang="zh-CN" sz="540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645569" y="3337323"/>
            <a:ext cx="1281113" cy="7001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4100" b="1" dirty="0">
                <a:latin typeface="Times New Roman" panose="02020603050405020304" pitchFamily="18" charset="0"/>
                <a:sym typeface="+mn-ea"/>
              </a:rPr>
              <a:t>kites</a:t>
            </a:r>
            <a:endParaRPr lang="en-US" altLang="zh-CN" sz="54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381250" y="4205287"/>
            <a:ext cx="1943100" cy="7001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4100" b="1">
                <a:latin typeface="Times New Roman" panose="02020603050405020304" pitchFamily="18" charset="0"/>
                <a:sym typeface="+mn-ea"/>
              </a:rPr>
              <a:t>o’clock</a:t>
            </a:r>
            <a:endParaRPr lang="en-US" altLang="zh-CN" sz="540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4351735" y="751285"/>
            <a:ext cx="1438275" cy="5905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zh-CN" altLang="en-US" sz="3300" b="1" dirty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有趣的</a:t>
            </a:r>
            <a:endParaRPr lang="zh-CN" altLang="en-US" sz="33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4351735" y="1391841"/>
            <a:ext cx="2376488" cy="5905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zh-CN" altLang="en-US" sz="33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</a:t>
            </a:r>
            <a:r>
              <a:rPr lang="en-US" altLang="zh-CN" sz="33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……</a:t>
            </a:r>
            <a:r>
              <a:rPr lang="zh-CN" altLang="en-US" sz="33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见面</a:t>
            </a:r>
            <a:endParaRPr lang="zh-CN" altLang="en-US" sz="33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4324350" y="2018110"/>
            <a:ext cx="3186113" cy="5905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东，东方，东面</a:t>
            </a:r>
            <a:endParaRPr lang="zh-CN" altLang="en-US" sz="330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4351735" y="2746772"/>
            <a:ext cx="3240881" cy="5905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zh-CN" altLang="en-US" sz="3300" b="1" dirty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西，西方，西面</a:t>
            </a:r>
            <a:endParaRPr lang="zh-CN" altLang="en-US" sz="33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4379119" y="3438525"/>
            <a:ext cx="1438275" cy="5905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风筝</a:t>
            </a:r>
            <a:endParaRPr lang="zh-CN" altLang="en-US" sz="3300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4379119" y="4255294"/>
            <a:ext cx="1438275" cy="5905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zh-CN" altLang="en-US" sz="3300" b="1" dirty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点钟</a:t>
            </a:r>
            <a:endParaRPr lang="zh-CN" altLang="en-US" sz="3300" dirty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a990e219-ab26-4f60-96d8-bbd86365c58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1064</Words>
  <Application>WPS 演示</Application>
  <PresentationFormat>全屏显示(16:9)</PresentationFormat>
  <Paragraphs>122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MS UI Gothic</vt:lpstr>
      <vt:lpstr>Comic Sans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566</cp:revision>
  <dcterms:created xsi:type="dcterms:W3CDTF">2013-07-01T03:05:00Z</dcterms:created>
  <dcterms:modified xsi:type="dcterms:W3CDTF">2023-02-16T03:17:56Z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6512488DF7C14F2892332B29F633A9A2</vt:lpwstr>
  </property>
</Properties>
</file>