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520" r:id="rId5"/>
    <p:sldId id="569" r:id="rId6"/>
    <p:sldId id="570" r:id="rId7"/>
    <p:sldId id="571" r:id="rId8"/>
    <p:sldId id="572" r:id="rId9"/>
    <p:sldId id="573" r:id="rId10"/>
    <p:sldId id="378" r:id="rId11"/>
    <p:sldId id="575" r:id="rId12"/>
    <p:sldId id="576" r:id="rId13"/>
    <p:sldId id="577" r:id="rId14"/>
    <p:sldId id="578" r:id="rId15"/>
    <p:sldId id="579" r:id="rId16"/>
    <p:sldId id="513" r:id="rId17"/>
    <p:sldId id="580" r:id="rId18"/>
    <p:sldId id="581" r:id="rId19"/>
    <p:sldId id="582" r:id="rId20"/>
    <p:sldId id="568" r:id="rId21"/>
    <p:sldId id="481" r:id="rId22"/>
    <p:sldId id="396" r:id="rId23"/>
    <p:sldId id="268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91" autoAdjust="0"/>
  </p:normalViewPr>
  <p:slideViewPr>
    <p:cSldViewPr snapToGrid="0">
      <p:cViewPr>
        <p:scale>
          <a:sx n="130" d="100"/>
          <a:sy n="130" d="100"/>
        </p:scale>
        <p:origin x="-1080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97246914-A9F5-4CE4-A994-63AD433D5F7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60B4B066-807C-466F-A5D1-AA434394C20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0B7425F-58C1-4EC0-A445-5E3EA20672DA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2D5BDF9-6D8A-47DE-8D28-616D1505D793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69284"/>
            <a:ext cx="6122194" cy="1198704"/>
            <a:chOff x="1178398" y="1888374"/>
            <a:chExt cx="3548062" cy="159767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88374"/>
              <a:ext cx="2496478" cy="45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1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8 Unit 2 </a:t>
              </a:r>
              <a:endParaRPr lang="en-US" altLang="zh-CN" sz="1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596"/>
              <a:ext cx="3548062" cy="861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It’s in the north of China.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8373" y="1343025"/>
            <a:ext cx="5793581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6248400" y="2967038"/>
            <a:ext cx="238244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Where’s Haikou?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248400" y="3661173"/>
            <a:ext cx="2382441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Haikou is in the south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7412" name="椭圆 2"/>
          <p:cNvSpPr>
            <a:spLocks noChangeArrowheads="1"/>
          </p:cNvSpPr>
          <p:nvPr/>
        </p:nvSpPr>
        <p:spPr bwMode="auto">
          <a:xfrm>
            <a:off x="3769519" y="4235054"/>
            <a:ext cx="204788" cy="14168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263129" y="938212"/>
            <a:ext cx="81081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9550" y="1343025"/>
            <a:ext cx="5792391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6248400" y="2967038"/>
            <a:ext cx="238244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Where’s Harbin?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248400" y="3661173"/>
            <a:ext cx="2382441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Harbin is in the north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8436" name="椭圆 2"/>
          <p:cNvSpPr>
            <a:spLocks noChangeArrowheads="1"/>
          </p:cNvSpPr>
          <p:nvPr/>
        </p:nvSpPr>
        <p:spPr bwMode="auto">
          <a:xfrm>
            <a:off x="4572000" y="2099072"/>
            <a:ext cx="204788" cy="14168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9550" y="1343025"/>
            <a:ext cx="5792391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6248400" y="2967038"/>
            <a:ext cx="238244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Where’s Lhasa?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248400" y="3661173"/>
            <a:ext cx="2382441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Lhasa is in the west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9460" name="椭圆 2"/>
          <p:cNvSpPr>
            <a:spLocks noChangeArrowheads="1"/>
          </p:cNvSpPr>
          <p:nvPr/>
        </p:nvSpPr>
        <p:spPr bwMode="auto">
          <a:xfrm>
            <a:off x="2365772" y="3358754"/>
            <a:ext cx="204788" cy="14168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263129" y="938212"/>
            <a:ext cx="10548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0929" y="938212"/>
            <a:ext cx="3092053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95888" y="938212"/>
            <a:ext cx="31146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710929" y="3781425"/>
            <a:ext cx="2382440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</a:rPr>
              <a:t>I went to the north.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</a:rPr>
              <a:t>I went to the east.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</a:rPr>
              <a:t>I saw some snow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</a:rPr>
              <a:t>and I saw a beast.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95888" y="3781425"/>
            <a:ext cx="2382441" cy="122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</a:rPr>
              <a:t>I went to the south.</a:t>
            </a:r>
            <a:endParaRPr lang="en-US" altLang="zh-CN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</a:rPr>
              <a:t>I went to the west.</a:t>
            </a:r>
            <a:endParaRPr lang="en-US" altLang="zh-CN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</a:rPr>
              <a:t>I heard the rain </a:t>
            </a:r>
            <a:endParaRPr lang="en-US" altLang="zh-CN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</a:rPr>
              <a:t>and I had a rest.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2019" y="1550194"/>
            <a:ext cx="4662488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4"/>
          <p:cNvSpPr>
            <a:spLocks noChangeArrowheads="1"/>
          </p:cNvSpPr>
          <p:nvPr/>
        </p:nvSpPr>
        <p:spPr bwMode="auto">
          <a:xfrm>
            <a:off x="277416" y="1025128"/>
            <a:ext cx="123944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Look and say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2319337" y="3599260"/>
            <a:ext cx="939404" cy="621506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15038" y="2974181"/>
            <a:ext cx="238244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Where’s the library?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6015038" y="3668317"/>
            <a:ext cx="2382441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Hospital is in the south of the city.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7" y="1593056"/>
            <a:ext cx="4662488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657225" y="2733676"/>
            <a:ext cx="940594" cy="62269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472113" y="2974181"/>
            <a:ext cx="317420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Where’s the supermarket?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563791" y="3668317"/>
            <a:ext cx="2833688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 is in the west of the city.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3856" y="1641872"/>
            <a:ext cx="4662488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3844529" y="3045619"/>
            <a:ext cx="939403" cy="62269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472113" y="2974181"/>
            <a:ext cx="317420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Where’s the zoo?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563791" y="3668317"/>
            <a:ext cx="2833688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It is in the east of the city.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5863" y="1879998"/>
            <a:ext cx="4354116" cy="2415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185863" y="1072754"/>
            <a:ext cx="367784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Draw and talk about the city!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7" descr="sy_201108111138357570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76512" y="1279922"/>
            <a:ext cx="3577829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Text Box 8"/>
          <p:cNvSpPr txBox="1">
            <a:spLocks noChangeArrowheads="1"/>
          </p:cNvSpPr>
          <p:nvPr/>
        </p:nvSpPr>
        <p:spPr bwMode="auto">
          <a:xfrm>
            <a:off x="5600700" y="2359819"/>
            <a:ext cx="1350169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east</a:t>
            </a:r>
            <a:r>
              <a:rPr lang="zh-CN" altLang="en-US" sz="3000" b="1"/>
              <a:t>东</a:t>
            </a:r>
            <a:endParaRPr lang="en-US" altLang="zh-CN" sz="3000" b="1"/>
          </a:p>
        </p:txBody>
      </p:sp>
      <p:sp>
        <p:nvSpPr>
          <p:cNvPr id="25603" name="Text Box 9"/>
          <p:cNvSpPr txBox="1">
            <a:spLocks noChangeArrowheads="1"/>
          </p:cNvSpPr>
          <p:nvPr/>
        </p:nvSpPr>
        <p:spPr bwMode="auto">
          <a:xfrm>
            <a:off x="1550194" y="2306241"/>
            <a:ext cx="1403747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west</a:t>
            </a:r>
            <a:r>
              <a:rPr lang="zh-CN" altLang="en-US" sz="3000" b="1"/>
              <a:t>西</a:t>
            </a:r>
            <a:endParaRPr lang="en-US" altLang="zh-CN" sz="3000" b="1"/>
          </a:p>
        </p:txBody>
      </p:sp>
      <p:sp>
        <p:nvSpPr>
          <p:cNvPr id="25604" name="Text Box 10"/>
          <p:cNvSpPr txBox="1">
            <a:spLocks noChangeArrowheads="1"/>
          </p:cNvSpPr>
          <p:nvPr/>
        </p:nvSpPr>
        <p:spPr bwMode="auto">
          <a:xfrm>
            <a:off x="3494485" y="1171575"/>
            <a:ext cx="1782365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  north</a:t>
            </a:r>
            <a:r>
              <a:rPr lang="zh-CN" altLang="en-US" sz="3000" b="1"/>
              <a:t>北</a:t>
            </a:r>
            <a:endParaRPr lang="en-US" altLang="zh-CN" sz="3000" b="1"/>
          </a:p>
        </p:txBody>
      </p:sp>
      <p:sp>
        <p:nvSpPr>
          <p:cNvPr id="25605" name="Text Box 11"/>
          <p:cNvSpPr txBox="1">
            <a:spLocks noChangeArrowheads="1"/>
          </p:cNvSpPr>
          <p:nvPr/>
        </p:nvSpPr>
        <p:spPr bwMode="auto">
          <a:xfrm>
            <a:off x="3548063" y="3548063"/>
            <a:ext cx="1782366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  south</a:t>
            </a:r>
            <a:r>
              <a:rPr lang="zh-CN" altLang="en-US" sz="3000" b="1"/>
              <a:t>南</a:t>
            </a:r>
            <a:endParaRPr lang="en-US" altLang="zh-CN" sz="3000" b="1"/>
          </a:p>
        </p:txBody>
      </p:sp>
      <p:sp>
        <p:nvSpPr>
          <p:cNvPr id="25606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>
            <a:spLocks noChangeArrowheads="1"/>
          </p:cNvSpPr>
          <p:nvPr/>
        </p:nvSpPr>
        <p:spPr bwMode="auto">
          <a:xfrm>
            <a:off x="950119" y="1381126"/>
            <a:ext cx="4572000" cy="191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3000" b="1" dirty="0">
                <a:latin typeface="Times New Roman" panose="02020603050405020304" pitchFamily="18" charset="0"/>
                <a:sym typeface="+mn-ea"/>
              </a:rPr>
              <a:t>重点词汇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in the south of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in the north of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point to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202657" y="4398169"/>
            <a:ext cx="394096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The US is a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country</a:t>
            </a:r>
            <a:r>
              <a:rPr lang="en-US" altLang="zh-CN" sz="2100" b="1" dirty="0">
                <a:latin typeface="Times New Roman" panose="02020603050405020304" pitchFamily="18" charset="0"/>
              </a:rPr>
              <a:t> in the world.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2657" y="1101329"/>
            <a:ext cx="4055269" cy="304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9878" y="933450"/>
            <a:ext cx="4966097" cy="372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椭圆 2"/>
          <p:cNvSpPr>
            <a:spLocks noChangeArrowheads="1"/>
          </p:cNvSpPr>
          <p:nvPr/>
        </p:nvSpPr>
        <p:spPr bwMode="auto">
          <a:xfrm>
            <a:off x="3895725" y="3436144"/>
            <a:ext cx="204788" cy="14168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0243" name="直接箭头连接符 4"/>
          <p:cNvCxnSpPr>
            <a:cxnSpLocks noChangeShapeType="1"/>
          </p:cNvCxnSpPr>
          <p:nvPr/>
        </p:nvCxnSpPr>
        <p:spPr bwMode="auto">
          <a:xfrm>
            <a:off x="4129088" y="3584973"/>
            <a:ext cx="1937147" cy="25360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66235" y="3506391"/>
            <a:ext cx="2382440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Guangdong is in the south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9878" y="933450"/>
            <a:ext cx="4966097" cy="372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椭圆 2"/>
          <p:cNvSpPr>
            <a:spLocks noChangeArrowheads="1"/>
          </p:cNvSpPr>
          <p:nvPr/>
        </p:nvSpPr>
        <p:spPr bwMode="auto">
          <a:xfrm>
            <a:off x="3924300" y="2078832"/>
            <a:ext cx="204788" cy="14168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1267" name="直接箭头连接符 4"/>
          <p:cNvCxnSpPr>
            <a:cxnSpLocks noChangeShapeType="1"/>
          </p:cNvCxnSpPr>
          <p:nvPr/>
        </p:nvCxnSpPr>
        <p:spPr bwMode="auto">
          <a:xfrm>
            <a:off x="4129088" y="2220516"/>
            <a:ext cx="1937147" cy="161805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66235" y="3506391"/>
            <a:ext cx="2382440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Beijing is in the north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9878" y="933450"/>
            <a:ext cx="4966097" cy="372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椭圆 2"/>
          <p:cNvSpPr>
            <a:spLocks noChangeArrowheads="1"/>
          </p:cNvSpPr>
          <p:nvPr/>
        </p:nvSpPr>
        <p:spPr bwMode="auto">
          <a:xfrm>
            <a:off x="4367212" y="2725341"/>
            <a:ext cx="204788" cy="141684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2291" name="直接箭头连接符 4"/>
          <p:cNvCxnSpPr>
            <a:cxnSpLocks noChangeShapeType="1"/>
          </p:cNvCxnSpPr>
          <p:nvPr/>
        </p:nvCxnSpPr>
        <p:spPr bwMode="auto">
          <a:xfrm>
            <a:off x="4572000" y="2849166"/>
            <a:ext cx="1494235" cy="98940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066235" y="3506391"/>
            <a:ext cx="2382440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Shanghai is in the east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05175" y="896541"/>
            <a:ext cx="4967288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椭圆 2"/>
          <p:cNvSpPr>
            <a:spLocks noChangeArrowheads="1"/>
          </p:cNvSpPr>
          <p:nvPr/>
        </p:nvSpPr>
        <p:spPr bwMode="auto">
          <a:xfrm>
            <a:off x="4469606" y="2616994"/>
            <a:ext cx="204788" cy="14168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3315" name="直接箭头连接符 4"/>
          <p:cNvCxnSpPr>
            <a:cxnSpLocks noChangeShapeType="1"/>
          </p:cNvCxnSpPr>
          <p:nvPr/>
        </p:nvCxnSpPr>
        <p:spPr bwMode="auto">
          <a:xfrm flipH="1">
            <a:off x="1725216" y="2758679"/>
            <a:ext cx="2846784" cy="43576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65573" y="3273029"/>
            <a:ext cx="2382440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Tibet is in the west of China.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箭头: 上 3"/>
          <p:cNvSpPr>
            <a:spLocks noChangeArrowheads="1"/>
          </p:cNvSpPr>
          <p:nvPr/>
        </p:nvSpPr>
        <p:spPr bwMode="auto">
          <a:xfrm>
            <a:off x="3994547" y="1753791"/>
            <a:ext cx="404813" cy="809625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338" name="箭头: 右 4"/>
          <p:cNvSpPr>
            <a:spLocks noChangeArrowheads="1"/>
          </p:cNvSpPr>
          <p:nvPr/>
        </p:nvSpPr>
        <p:spPr bwMode="auto">
          <a:xfrm>
            <a:off x="4339829" y="2563416"/>
            <a:ext cx="809625" cy="4048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339" name="箭头: 下 5"/>
          <p:cNvSpPr>
            <a:spLocks noChangeArrowheads="1"/>
          </p:cNvSpPr>
          <p:nvPr/>
        </p:nvSpPr>
        <p:spPr bwMode="auto">
          <a:xfrm>
            <a:off x="3994547" y="2940844"/>
            <a:ext cx="404813" cy="810816"/>
          </a:xfrm>
          <a:prstGeom prst="downArrow">
            <a:avLst>
              <a:gd name="adj1" fmla="val 50000"/>
              <a:gd name="adj2" fmla="val 5006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340" name="箭头: 左 6"/>
          <p:cNvSpPr>
            <a:spLocks noChangeArrowheads="1"/>
          </p:cNvSpPr>
          <p:nvPr/>
        </p:nvSpPr>
        <p:spPr bwMode="auto">
          <a:xfrm>
            <a:off x="3215879" y="2550319"/>
            <a:ext cx="809625" cy="404813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215879" y="983456"/>
            <a:ext cx="238244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Point to the north!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598319" y="2576513"/>
            <a:ext cx="238244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Point to the east!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215879" y="3973117"/>
            <a:ext cx="238244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Point to the south!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820342" y="2582467"/>
            <a:ext cx="238244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Point to the west!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601265"/>
            <a:ext cx="195656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矩形 4"/>
          <p:cNvSpPr>
            <a:spLocks noChangeArrowheads="1"/>
          </p:cNvSpPr>
          <p:nvPr/>
        </p:nvSpPr>
        <p:spPr bwMode="auto">
          <a:xfrm>
            <a:off x="263129" y="938212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Picture 2" descr="http://images.sz.house.sina.com.cn/ul/2009/0826/U2760P652DT20090826163139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13510" y="584597"/>
            <a:ext cx="1943100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62325" y="3962400"/>
            <a:ext cx="1819275" cy="113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http://www.cnr.cn/wcm/qinghai/sroll/W0200512273387010921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75148" y="2281237"/>
            <a:ext cx="178236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http://limg1.qunarzz.com/T1pkETBCAT1R49Ip6K.jpeg_r_800x530x90_3a113708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82878" y="2137172"/>
            <a:ext cx="1824038" cy="138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Line 2"/>
          <p:cNvSpPr>
            <a:spLocks noChangeShapeType="1"/>
          </p:cNvSpPr>
          <p:nvPr/>
        </p:nvSpPr>
        <p:spPr bwMode="auto">
          <a:xfrm flipV="1">
            <a:off x="2957513" y="2832497"/>
            <a:ext cx="26289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368" name="Line 3"/>
          <p:cNvSpPr>
            <a:spLocks noChangeShapeType="1"/>
          </p:cNvSpPr>
          <p:nvPr/>
        </p:nvSpPr>
        <p:spPr bwMode="auto">
          <a:xfrm>
            <a:off x="4285060" y="1733550"/>
            <a:ext cx="0" cy="22288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5445918" y="879873"/>
            <a:ext cx="1315104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Times New Roman" panose="02020603050405020304" pitchFamily="18" charset="0"/>
              </a:rPr>
              <a:t>Beijing</a:t>
            </a:r>
            <a:endParaRPr lang="zh-CN" altLang="en-US" sz="3000">
              <a:latin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5967413" y="3614737"/>
            <a:ext cx="134421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Suzhou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5357813" y="4517231"/>
            <a:ext cx="2021681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Times New Roman" panose="02020603050405020304" pitchFamily="18" charset="0"/>
              </a:rPr>
              <a:t>Guangzhou</a:t>
            </a:r>
            <a:endParaRPr lang="zh-CN" altLang="en-US" sz="2700">
              <a:latin typeface="Calibri" panose="020F0502020204030204" pitchFamily="34" charset="0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1526382" y="3709987"/>
            <a:ext cx="113228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latin typeface="Times New Roman" panose="02020603050405020304" pitchFamily="18" charset="0"/>
              </a:rPr>
              <a:t>Lhasa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75147" y="582216"/>
            <a:ext cx="6457950" cy="442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圆角矩形标注 9218"/>
          <p:cNvSpPr>
            <a:spLocks noChangeArrowheads="1"/>
          </p:cNvSpPr>
          <p:nvPr/>
        </p:nvSpPr>
        <p:spPr bwMode="auto">
          <a:xfrm>
            <a:off x="1003697" y="841772"/>
            <a:ext cx="7029450" cy="4143375"/>
          </a:xfrm>
          <a:prstGeom prst="wedgeRoundRectCallout">
            <a:avLst>
              <a:gd name="adj1" fmla="val 27333"/>
              <a:gd name="adj2" fmla="val -26699"/>
              <a:gd name="adj3" fmla="val 16667"/>
            </a:avLst>
          </a:prstGeom>
          <a:solidFill>
            <a:srgbClr val="00CCFF">
              <a:alpha val="12941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pPr algn="ctr" eaLnBrk="0" hangingPunct="0"/>
            <a:r>
              <a:rPr lang="en-US" altLang="zh-CN" sz="3300" dirty="0">
                <a:latin typeface="Times New Roman" panose="02020603050405020304" pitchFamily="18" charset="0"/>
              </a:rPr>
              <a:t>This is a map of _____. Beijing                   is the _______. It’s in the _____ of China. Suzhou       is an ____ city. It’s in the _____of China.      Lhasa is a _______ city. It’s in the _____ of China. Guangzhou is a ____ city. It’s in the ______ of China.</a:t>
            </a:r>
            <a:endParaRPr lang="en-US" altLang="zh-CN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23198" y="1083469"/>
            <a:ext cx="1520428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China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38425" y="1575197"/>
            <a:ext cx="1714500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capital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9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33148" y="3835004"/>
            <a:ext cx="645319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3931" y="2792016"/>
            <a:ext cx="70008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3" y="1799035"/>
            <a:ext cx="622697" cy="6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21216" y="841772"/>
            <a:ext cx="8572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874544" y="1549003"/>
            <a:ext cx="1497806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north</a:t>
            </a:r>
            <a:endParaRPr lang="en-US" altLang="zh-CN" sz="3600" b="1">
              <a:solidFill>
                <a:srgbClr val="FF3300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404247" y="2006204"/>
            <a:ext cx="1091803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old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707482" y="2489598"/>
            <a:ext cx="1107281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east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456135" y="3009901"/>
            <a:ext cx="21145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beautiful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795963" y="3009901"/>
            <a:ext cx="1337072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west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308997" y="3505201"/>
            <a:ext cx="1052513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big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15929" y="4012407"/>
            <a:ext cx="15430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south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abba958f-570e-4650-9381-9036946cfa7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WPS 演示</Application>
  <PresentationFormat>全屏显示(16:9)</PresentationFormat>
  <Paragraphs>121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586</cp:revision>
  <dcterms:created xsi:type="dcterms:W3CDTF">2013-07-01T03:05:00Z</dcterms:created>
  <dcterms:modified xsi:type="dcterms:W3CDTF">2023-02-16T03:21:16Z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88D26C13D4C845AE9E897752C6C3FF70</vt:lpwstr>
  </property>
</Properties>
</file>