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80" r:id="rId3"/>
    <p:sldId id="520" r:id="rId5"/>
    <p:sldId id="601" r:id="rId6"/>
    <p:sldId id="602" r:id="rId7"/>
    <p:sldId id="378" r:id="rId8"/>
    <p:sldId id="603" r:id="rId9"/>
    <p:sldId id="604" r:id="rId10"/>
    <p:sldId id="605" r:id="rId11"/>
    <p:sldId id="606" r:id="rId12"/>
    <p:sldId id="595" r:id="rId13"/>
    <p:sldId id="607" r:id="rId14"/>
    <p:sldId id="608" r:id="rId15"/>
    <p:sldId id="609" r:id="rId16"/>
    <p:sldId id="610" r:id="rId17"/>
    <p:sldId id="513" r:id="rId18"/>
    <p:sldId id="611" r:id="rId19"/>
    <p:sldId id="568" r:id="rId20"/>
    <p:sldId id="396" r:id="rId21"/>
    <p:sldId id="268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3891" autoAdjust="0"/>
  </p:normalViewPr>
  <p:slideViewPr>
    <p:cSldViewPr snapToGrid="0">
      <p:cViewPr>
        <p:scale>
          <a:sx n="140" d="100"/>
          <a:sy n="140" d="100"/>
        </p:scale>
        <p:origin x="-810" y="-33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2" d="100"/>
        <a:sy n="112" d="100"/>
      </p:scale>
      <p:origin x="0" y="-618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EF0A6161-B746-425A-AF08-BB0CE24DFD4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 dirty="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单击此处编辑母版文本样式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fld id="{BD3C4009-DA8A-4442-A9BE-440E3AA7E90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7588BD5-6876-4561-AADD-38E6579B4DA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96A1333-A196-4EA2-878C-753606F1CFCC}" type="slidenum">
              <a:rPr lang="zh-CN" altLang="en-US">
                <a:latin typeface="Times New Roman" panose="02020603050405020304" pitchFamily="18" charset="0"/>
                <a:ea typeface="微软雅黑" panose="020B0503020204020204" pitchFamily="34" charset="-122"/>
              </a:rPr>
            </a:fld>
            <a:endParaRPr lang="zh-CN" altLang="en-US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04635" y="189310"/>
            <a:ext cx="392906" cy="272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四年级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8"/>
          <p:cNvSpPr>
            <a:spLocks noChangeArrowheads="1"/>
          </p:cNvSpPr>
          <p:nvPr userDrawn="1"/>
        </p:nvSpPr>
        <p:spPr bwMode="auto">
          <a:xfrm>
            <a:off x="1976438" y="1752600"/>
            <a:ext cx="5826919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99" y="1432323"/>
            <a:ext cx="6082768" cy="1208841"/>
            <a:chOff x="1181237" y="2105678"/>
            <a:chExt cx="3525213" cy="161118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190" y="2105678"/>
              <a:ext cx="2496478" cy="553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21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Module 10 Unit 1 </a:t>
              </a:r>
              <a:endParaRPr lang="en-US" altLang="zh-CN" sz="21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81237" y="2978476"/>
              <a:ext cx="3525213" cy="738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en-US" altLang="zh-CN" sz="3000" b="1" spc="2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I’ll send you a postcard</a:t>
              </a:r>
              <a:endParaRPr lang="en-US" altLang="zh-CN" sz="3000" b="1" spc="225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pic>
        <p:nvPicPr>
          <p:cNvPr id="7174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7666" y="1156098"/>
            <a:ext cx="3056334" cy="3987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201216" y="707231"/>
            <a:ext cx="3186113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3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Listen and answer</a:t>
            </a:r>
            <a:endParaRPr lang="zh-CN" altLang="en-US" sz="33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176338" y="1427560"/>
            <a:ext cx="5572125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is Amy going to do this summer?</a:t>
            </a:r>
            <a:endParaRPr lang="zh-CN" altLang="en-US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1176338" y="1912144"/>
            <a:ext cx="6085285" cy="48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She’s going to visit her grandfather’s farm.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175148" y="2396729"/>
            <a:ext cx="330279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will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do?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1176337" y="2882504"/>
            <a:ext cx="6111479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He’ll send </a:t>
            </a:r>
            <a:r>
              <a:rPr lang="en-US" altLang="zh-CN" sz="27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a postcard from China.</a:t>
            </a:r>
            <a:endParaRPr lang="zh-CN" altLang="en-US" sz="27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Box 8"/>
          <p:cNvSpPr txBox="1">
            <a:spLocks noChangeArrowheads="1"/>
          </p:cNvSpPr>
          <p:nvPr/>
        </p:nvSpPr>
        <p:spPr bwMode="auto">
          <a:xfrm>
            <a:off x="1198960" y="3468291"/>
            <a:ext cx="7299722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Will Amy and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send a postcard to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?</a:t>
            </a:r>
            <a:endParaRPr lang="en-US" altLang="zh-CN" sz="27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198960" y="3951685"/>
            <a:ext cx="2122884" cy="484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7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Yes, they will.</a:t>
            </a:r>
            <a:endParaRPr lang="en-US" altLang="zh-CN" sz="27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03723" y="1314450"/>
            <a:ext cx="3059906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880372" y="2546748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 will she go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880372" y="3361135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She’ll go to the USA.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8436" name="矩形 4"/>
          <p:cNvSpPr>
            <a:spLocks noChangeArrowheads="1"/>
          </p:cNvSpPr>
          <p:nvPr/>
        </p:nvSpPr>
        <p:spPr bwMode="auto">
          <a:xfrm>
            <a:off x="263129" y="938212"/>
            <a:ext cx="81081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880372" y="2546748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 will he go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880372" y="3361135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He’ll go to the UK.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5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4091" y="1179910"/>
            <a:ext cx="4048125" cy="2574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880372" y="2546748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 will he go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880372" y="3361135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He’ll go to China.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048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6047" y="1472803"/>
            <a:ext cx="3690938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4880372" y="2546748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Where will she go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4880372" y="3361135"/>
            <a:ext cx="2757488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She’ll go to Australia.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1507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2451" y="1448991"/>
            <a:ext cx="4060031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矩形 9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268142" y="979885"/>
            <a:ext cx="238244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Let’s act out!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2531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21719" y="1776413"/>
            <a:ext cx="4000500" cy="282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25128" y="1084343"/>
            <a:ext cx="3293745" cy="70019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Make a survey</a:t>
            </a:r>
            <a:endParaRPr lang="en-US" altLang="zh-CN" sz="41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1050131" y="2143125"/>
            <a:ext cx="7043738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四人一组，调查组内同学暑假要去的地方，做成表格，并口头描述。</a:t>
            </a:r>
            <a:endParaRPr lang="en-US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4578" name="文本框 6"/>
          <p:cNvSpPr txBox="1">
            <a:spLocks noChangeArrowheads="1"/>
          </p:cNvSpPr>
          <p:nvPr/>
        </p:nvSpPr>
        <p:spPr bwMode="auto">
          <a:xfrm>
            <a:off x="4764882" y="1602581"/>
            <a:ext cx="3969544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send  you a postcard</a:t>
            </a:r>
            <a:endParaRPr lang="zh-CN" altLang="en-US" sz="33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go back to</a:t>
            </a:r>
            <a:endParaRPr lang="zh-CN" altLang="en-US" sz="33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speak English</a:t>
            </a:r>
            <a:endParaRPr lang="zh-CN" altLang="en-US" sz="33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3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be going to do</a:t>
            </a:r>
            <a:endParaRPr lang="zh-CN" altLang="en-US" sz="33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204912" y="2026443"/>
            <a:ext cx="3024188" cy="1453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What will you do?</a:t>
            </a:r>
            <a:endParaRPr lang="zh-CN" altLang="en-US" sz="3000" b="1" dirty="0">
              <a:latin typeface="Times New Roman" panose="02020603050405020304" pitchFamily="18" charset="0"/>
              <a:ea typeface="汉仪秀英体简"/>
              <a:cs typeface="汉仪秀英体简"/>
            </a:endParaRPr>
          </a:p>
          <a:p>
            <a:pPr eaLnBrk="1" hangingPunct="1"/>
            <a:r>
              <a:rPr lang="zh-CN" altLang="en-US" sz="3000" b="1" dirty="0">
                <a:latin typeface="Times New Roman" panose="02020603050405020304" pitchFamily="18" charset="0"/>
                <a:ea typeface="汉仪秀英体简"/>
                <a:cs typeface="汉仪秀英体简"/>
              </a:rPr>
              <a:t>I'm going to ... ...</a:t>
            </a:r>
            <a:endParaRPr lang="zh-CN" altLang="en-US" sz="3000" b="1" dirty="0">
              <a:latin typeface="Times New Roman" panose="02020603050405020304" pitchFamily="18" charset="0"/>
              <a:ea typeface="汉仪秀英体简"/>
              <a:cs typeface="汉仪秀英体简"/>
            </a:endParaRPr>
          </a:p>
          <a:p>
            <a:pPr eaLnBrk="1" hangingPunct="1"/>
            <a:r>
              <a:rPr lang="zh-CN" altLang="en-US" sz="30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I'll ... ...</a:t>
            </a:r>
            <a:endParaRPr lang="zh-CN" altLang="en-US" sz="3000" b="1" dirty="0">
              <a:latin typeface="Times New Roman" panose="02020603050405020304" pitchFamily="18" charset="0"/>
              <a:ea typeface="汉仪秀英体简"/>
              <a:cs typeface="汉仪秀英体简"/>
            </a:endParaRPr>
          </a:p>
        </p:txBody>
      </p:sp>
      <p:sp>
        <p:nvSpPr>
          <p:cNvPr id="9" name="双波形 8"/>
          <p:cNvSpPr/>
          <p:nvPr/>
        </p:nvSpPr>
        <p:spPr>
          <a:xfrm>
            <a:off x="5576888" y="775098"/>
            <a:ext cx="2413397" cy="701278"/>
          </a:xfrm>
          <a:prstGeom prst="doubleWave">
            <a:avLst>
              <a:gd name="adj1" fmla="val 6250"/>
              <a:gd name="adj2" fmla="val -1310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3000" dirty="0">
                <a:ea typeface="微软雅黑" panose="020B0503020204020204" pitchFamily="34" charset="-122"/>
                <a:sym typeface="+mn-ea"/>
              </a:rPr>
              <a:t>重点词汇</a:t>
            </a:r>
            <a:endParaRPr lang="zh-CN" altLang="en-US" sz="3000" dirty="0"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双波形 9"/>
          <p:cNvSpPr/>
          <p:nvPr/>
        </p:nvSpPr>
        <p:spPr>
          <a:xfrm>
            <a:off x="1382316" y="1110854"/>
            <a:ext cx="2846784" cy="702469"/>
          </a:xfrm>
          <a:prstGeom prst="doubleWave">
            <a:avLst>
              <a:gd name="adj1" fmla="val 6250"/>
              <a:gd name="adj2" fmla="val -1949"/>
            </a:avLst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pPr algn="ctr">
              <a:defRPr/>
            </a:pPr>
            <a:r>
              <a:rPr lang="zh-CN" altLang="en-US" sz="27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表示将来的句型</a:t>
            </a:r>
            <a:endParaRPr lang="zh-CN" altLang="en-US" sz="2700" dirty="0"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/>
      <p:bldP spid="8" grpId="1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7047" y="1101329"/>
            <a:ext cx="1870472" cy="53101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0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zh-CN" altLang="en-US" sz="300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528763" y="1879997"/>
            <a:ext cx="6022181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完成 配套练习。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抄写本课生词三遍，并造句。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en-US" altLang="zh-CN" sz="12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8"/>
          <p:cNvSpPr>
            <a:spLocks noChangeArrowheads="1"/>
          </p:cNvSpPr>
          <p:nvPr/>
        </p:nvSpPr>
        <p:spPr bwMode="auto">
          <a:xfrm>
            <a:off x="2382" y="688182"/>
            <a:ext cx="1254919" cy="413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437585" y="3074194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are you going to visit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437585" y="3888581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going to visit Australia.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2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0575" y="1440656"/>
            <a:ext cx="4130279" cy="3163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437585" y="3074194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are you going to visit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437585" y="3888581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going to visit the zoo.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1376362"/>
            <a:ext cx="2563416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437585" y="3074194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Where are you going to do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？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437585" y="3888581"/>
            <a:ext cx="2757488" cy="7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I’m going to send you a postcard.</a:t>
            </a:r>
            <a:endParaRPr lang="zh-CN" altLang="en-US" sz="2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126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83406" y="1393031"/>
            <a:ext cx="3873104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11"/>
          <p:cNvSpPr>
            <a:spLocks noChangeArrowheads="1"/>
          </p:cNvSpPr>
          <p:nvPr/>
        </p:nvSpPr>
        <p:spPr bwMode="auto">
          <a:xfrm>
            <a:off x="0" y="569715"/>
            <a:ext cx="2445544" cy="336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/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sz="1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263129" y="938212"/>
            <a:ext cx="1159669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b="1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1500" b="1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1" name="Picture 4" descr="QQ截图2012102422144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47197" y="2216944"/>
            <a:ext cx="2227659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8" descr="QQ截图201210242216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3006" y="2188369"/>
            <a:ext cx="2120504" cy="226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6" descr="MM9002135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3060" y="1707356"/>
            <a:ext cx="2265759" cy="296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文本框 9"/>
          <p:cNvSpPr txBox="1">
            <a:spLocks noChangeArrowheads="1"/>
          </p:cNvSpPr>
          <p:nvPr/>
        </p:nvSpPr>
        <p:spPr bwMode="auto">
          <a:xfrm>
            <a:off x="1675210" y="982266"/>
            <a:ext cx="6735365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What are they going to do? </a:t>
            </a:r>
            <a:endParaRPr lang="en-US" altLang="zh-CN" sz="41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77528" y="1524000"/>
            <a:ext cx="3195638" cy="335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73167" y="1524000"/>
            <a:ext cx="3401615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2"/>
          <p:cNvSpPr>
            <a:spLocks noGrp="1" noChangeArrowheads="1"/>
          </p:cNvSpPr>
          <p:nvPr/>
        </p:nvSpPr>
        <p:spPr bwMode="auto">
          <a:xfrm>
            <a:off x="1969294" y="770335"/>
            <a:ext cx="5192316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Find 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（找出）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"will, be going to"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3316" name="椭圆 4"/>
          <p:cNvSpPr>
            <a:spLocks noChangeArrowheads="1"/>
          </p:cNvSpPr>
          <p:nvPr/>
        </p:nvSpPr>
        <p:spPr bwMode="auto">
          <a:xfrm>
            <a:off x="2160985" y="1934767"/>
            <a:ext cx="366713" cy="22979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3317" name="椭圆 5"/>
          <p:cNvSpPr>
            <a:spLocks noChangeArrowheads="1"/>
          </p:cNvSpPr>
          <p:nvPr/>
        </p:nvSpPr>
        <p:spPr bwMode="auto">
          <a:xfrm>
            <a:off x="4886325" y="1658541"/>
            <a:ext cx="367904" cy="276225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3318" name="椭圆 6"/>
          <p:cNvSpPr>
            <a:spLocks noChangeArrowheads="1"/>
          </p:cNvSpPr>
          <p:nvPr/>
        </p:nvSpPr>
        <p:spPr bwMode="auto">
          <a:xfrm>
            <a:off x="6272212" y="2362200"/>
            <a:ext cx="366713" cy="229791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46585" y="1143000"/>
            <a:ext cx="3071813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04098" y="1198960"/>
            <a:ext cx="3178969" cy="372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/>
        </p:nvSpPr>
        <p:spPr bwMode="auto">
          <a:xfrm>
            <a:off x="1581150" y="626269"/>
            <a:ext cx="5191125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Find </a:t>
            </a:r>
            <a:r>
              <a:rPr lang="zh-CN" altLang="en-US" sz="21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（找出）</a:t>
            </a:r>
            <a:r>
              <a:rPr lang="zh-CN" altLang="en-US" sz="27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"will, be going to"</a:t>
            </a:r>
            <a:endParaRPr lang="zh-CN" altLang="en-US" sz="27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4340" name="椭圆 4"/>
          <p:cNvSpPr>
            <a:spLocks noChangeArrowheads="1"/>
          </p:cNvSpPr>
          <p:nvPr/>
        </p:nvSpPr>
        <p:spPr bwMode="auto">
          <a:xfrm>
            <a:off x="2953942" y="1933576"/>
            <a:ext cx="963215" cy="241697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341" name="椭圆 5"/>
          <p:cNvSpPr>
            <a:spLocks noChangeArrowheads="1"/>
          </p:cNvSpPr>
          <p:nvPr/>
        </p:nvSpPr>
        <p:spPr bwMode="auto">
          <a:xfrm>
            <a:off x="5305425" y="4331494"/>
            <a:ext cx="309563" cy="229791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02569" y="1351360"/>
            <a:ext cx="2886075" cy="3445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图片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8644" y="1351360"/>
            <a:ext cx="2850356" cy="3444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2"/>
          <p:cNvSpPr>
            <a:spLocks noGrp="1" noChangeArrowheads="1"/>
          </p:cNvSpPr>
          <p:nvPr/>
        </p:nvSpPr>
        <p:spPr bwMode="auto">
          <a:xfrm>
            <a:off x="2046685" y="689373"/>
            <a:ext cx="5192315" cy="516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Find </a:t>
            </a:r>
            <a:r>
              <a:rPr lang="zh-CN" altLang="en-US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（找出）</a:t>
            </a:r>
            <a:r>
              <a:rPr lang="zh-CN" altLang="en-US" sz="2700" b="1">
                <a:latin typeface="Times New Roman" panose="02020603050405020304" pitchFamily="18" charset="0"/>
                <a:ea typeface="微软雅黑" panose="020B0503020204020204" pitchFamily="34" charset="-122"/>
              </a:rPr>
              <a:t>"will, be going to"</a:t>
            </a:r>
            <a:endParaRPr lang="zh-CN" altLang="en-US" sz="27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4" name="椭圆 4"/>
          <p:cNvSpPr>
            <a:spLocks noChangeArrowheads="1"/>
          </p:cNvSpPr>
          <p:nvPr/>
        </p:nvSpPr>
        <p:spPr bwMode="auto">
          <a:xfrm>
            <a:off x="2864644" y="1813323"/>
            <a:ext cx="150019" cy="22979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365" name="椭圆 5"/>
          <p:cNvSpPr>
            <a:spLocks noChangeArrowheads="1"/>
          </p:cNvSpPr>
          <p:nvPr/>
        </p:nvSpPr>
        <p:spPr bwMode="auto">
          <a:xfrm>
            <a:off x="2190750" y="2376488"/>
            <a:ext cx="182166" cy="240506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5366" name="椭圆 6"/>
          <p:cNvSpPr>
            <a:spLocks noChangeArrowheads="1"/>
          </p:cNvSpPr>
          <p:nvPr/>
        </p:nvSpPr>
        <p:spPr bwMode="auto">
          <a:xfrm>
            <a:off x="4645819" y="1733550"/>
            <a:ext cx="366713" cy="229791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1"/>
          <p:cNvSpPr txBox="1">
            <a:spLocks noChangeArrowheads="1"/>
          </p:cNvSpPr>
          <p:nvPr/>
        </p:nvSpPr>
        <p:spPr bwMode="auto">
          <a:xfrm>
            <a:off x="966787" y="1218010"/>
            <a:ext cx="7311629" cy="3807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This summer, Amy is going to go back to ______. ______ is going to go, too.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is ______ to speak _____ everyday. Maybe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Daming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______ visit his grandpa’s _______. He will _____ a postcard from China. Amy and </a:t>
            </a:r>
            <a:r>
              <a:rPr lang="en-US" altLang="zh-CN" sz="2700" dirty="0" err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r>
              <a:rPr lang="en-US" altLang="zh-CN" sz="27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 will send a ______ from England.</a:t>
            </a:r>
            <a:endParaRPr lang="zh-CN" altLang="en-US" sz="2700" dirty="0"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54530" y="548719"/>
            <a:ext cx="4382929" cy="76104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45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Fill in the blanks</a:t>
            </a:r>
            <a:endParaRPr lang="en-US" altLang="zh-CN" sz="45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TextBox 5"/>
          <p:cNvSpPr txBox="1">
            <a:spLocks noChangeArrowheads="1"/>
          </p:cNvSpPr>
          <p:nvPr/>
        </p:nvSpPr>
        <p:spPr bwMode="auto">
          <a:xfrm>
            <a:off x="6949679" y="1390650"/>
            <a:ext cx="11525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the UK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203722" y="1978819"/>
            <a:ext cx="1151334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Lingling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537722" y="2059781"/>
            <a:ext cx="11525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going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869281" y="2649141"/>
            <a:ext cx="11525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English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6537722" y="2649141"/>
            <a:ext cx="11525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will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3264694" y="3230167"/>
            <a:ext cx="11525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farm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5719763" y="3293269"/>
            <a:ext cx="1152525" cy="392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send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7024688" y="3857625"/>
            <a:ext cx="11525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b="1">
                <a:latin typeface="Times New Roman" panose="02020603050405020304" pitchFamily="18" charset="0"/>
                <a:ea typeface="微软雅黑" panose="020B0503020204020204" pitchFamily="34" charset="-122"/>
              </a:rPr>
              <a:t>postcard</a:t>
            </a:r>
            <a:endParaRPr lang="zh-CN" altLang="en-US" sz="21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d24962a1-e8ee-449d-a5fc-8dff47795dc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1264</Words>
  <Application>WPS 演示</Application>
  <PresentationFormat>全屏显示(16:9)</PresentationFormat>
  <Paragraphs>111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 Unicode MS</vt:lpstr>
      <vt:lpstr>汉仪秀英体简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600</cp:revision>
  <dcterms:created xsi:type="dcterms:W3CDTF">2013-07-01T03:05:00Z</dcterms:created>
  <dcterms:modified xsi:type="dcterms:W3CDTF">2023-02-16T03:23:48Z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6BC2FBC0ABDB453C8462B3D11BBAFAB4</vt:lpwstr>
  </property>
</Properties>
</file>