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860" r:id="rId3"/>
    <p:sldId id="861" r:id="rId4"/>
    <p:sldId id="862" r:id="rId5"/>
    <p:sldId id="863" r:id="rId6"/>
    <p:sldId id="864" r:id="rId7"/>
    <p:sldId id="865" r:id="rId8"/>
    <p:sldId id="866" r:id="rId9"/>
    <p:sldId id="867" r:id="rId10"/>
    <p:sldId id="868" r:id="rId11"/>
    <p:sldId id="869" r:id="rId12"/>
    <p:sldId id="870" r:id="rId13"/>
    <p:sldId id="871" r:id="rId14"/>
    <p:sldId id="872" r:id="rId15"/>
    <p:sldId id="873" r:id="rId16"/>
    <p:sldId id="874" r:id="rId17"/>
    <p:sldId id="875" r:id="rId18"/>
    <p:sldId id="876" r:id="rId19"/>
    <p:sldId id="877" r:id="rId20"/>
    <p:sldId id="878" r:id="rId21"/>
    <p:sldId id="879" r:id="rId22"/>
    <p:sldId id="880" r:id="rId23"/>
    <p:sldId id="881" r:id="rId24"/>
    <p:sldId id="882" r:id="rId25"/>
    <p:sldId id="883" r:id="rId26"/>
  </p:sldIdLst>
  <p:sldSz cx="18002250" cy="11161395"/>
  <p:notesSz cx="6858000" cy="9144000"/>
  <p:custDataLst>
    <p:tags r:id="rId3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76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B2B1EE2-0BD6-49C0-808E-7227CEA6AA0D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27652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76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76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76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2BADCD0-F05E-4B31-831E-6DEAAAB7800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222E525-7873-43C2-8B71-8D41EA071C45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7409"/>
          <p:cNvSpPr/>
          <p:nvPr/>
        </p:nvSpPr>
        <p:spPr>
          <a:xfrm>
            <a:off x="1584301" y="1383432"/>
            <a:ext cx="418941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4099" name="矩形 17410"/>
          <p:cNvSpPr/>
          <p:nvPr/>
        </p:nvSpPr>
        <p:spPr>
          <a:xfrm>
            <a:off x="0" y="2628528"/>
            <a:ext cx="18002250" cy="461664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latin typeface="Times New Roman" panose="02020603050405020304" pitchFamily="18" charset="0"/>
              </a:rPr>
              <a:t>Module </a:t>
            </a:r>
            <a:r>
              <a:rPr lang="zh-CN" altLang="en-US" sz="5400" b="1" dirty="0">
                <a:latin typeface="Times New Roman" panose="02020603050405020304" pitchFamily="18" charset="0"/>
              </a:rPr>
              <a:t>1 Unit </a:t>
            </a:r>
            <a:r>
              <a:rPr lang="zh-CN" altLang="en-US" sz="5400" b="1" dirty="0" smtClean="0">
                <a:latin typeface="Times New Roman" panose="02020603050405020304" pitchFamily="18" charset="0"/>
              </a:rPr>
              <a:t>1</a:t>
            </a:r>
            <a:endParaRPr lang="en-US" altLang="zh-CN" sz="5400" b="1" dirty="0" smtClean="0">
              <a:latin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8800" b="1" dirty="0" smtClean="0">
                <a:latin typeface="Times New Roman" panose="02020603050405020304" pitchFamily="18" charset="0"/>
              </a:rPr>
              <a:t>She's </a:t>
            </a:r>
            <a:r>
              <a:rPr lang="zh-CN" altLang="en-US" sz="8800" b="1" dirty="0">
                <a:latin typeface="Times New Roman" panose="02020603050405020304" pitchFamily="18" charset="0"/>
              </a:rPr>
              <a:t>a nice </a:t>
            </a:r>
            <a:r>
              <a:rPr lang="zh-CN" altLang="en-US" sz="8800" b="1" dirty="0" smtClean="0">
                <a:latin typeface="Times New Roman" panose="02020603050405020304" pitchFamily="18" charset="0"/>
              </a:rPr>
              <a:t>teacher</a:t>
            </a:r>
            <a:endParaRPr lang="en-US" altLang="zh-CN" sz="8800" b="1" dirty="0" smtClean="0">
              <a:latin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latin typeface="Times New Roman" panose="02020603050405020304" pitchFamily="18" charset="0"/>
              </a:rPr>
              <a:t>第</a:t>
            </a:r>
            <a:r>
              <a:rPr lang="en-US" altLang="zh-CN" sz="5400" b="1" dirty="0" smtClean="0">
                <a:latin typeface="Times New Roman" panose="02020603050405020304" pitchFamily="18" charset="0"/>
              </a:rPr>
              <a:t>1</a:t>
            </a:r>
            <a:r>
              <a:rPr lang="zh-CN" altLang="en-US" sz="5400" b="1" dirty="0" smtClean="0">
                <a:latin typeface="Times New Roman" panose="02020603050405020304" pitchFamily="18" charset="0"/>
              </a:rPr>
              <a:t>课时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3314"/>
          <p:cNvSpPr/>
          <p:nvPr/>
        </p:nvSpPr>
        <p:spPr>
          <a:xfrm>
            <a:off x="7781925" y="1617663"/>
            <a:ext cx="2125663" cy="1162050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bg1"/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</a:rPr>
              <a:t>Words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文本框 13316"/>
          <p:cNvSpPr/>
          <p:nvPr/>
        </p:nvSpPr>
        <p:spPr>
          <a:xfrm>
            <a:off x="5375275" y="3295650"/>
            <a:ext cx="347186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clever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13316" name="文本框 13317"/>
          <p:cNvSpPr/>
          <p:nvPr/>
        </p:nvSpPr>
        <p:spPr>
          <a:xfrm>
            <a:off x="9879013" y="5064125"/>
            <a:ext cx="38465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nice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13317" name="文本框 13318"/>
          <p:cNvSpPr/>
          <p:nvPr/>
        </p:nvSpPr>
        <p:spPr>
          <a:xfrm>
            <a:off x="5146675" y="4972050"/>
            <a:ext cx="384492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naughty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13318" name="文本框 13319"/>
          <p:cNvSpPr/>
          <p:nvPr/>
        </p:nvSpPr>
        <p:spPr>
          <a:xfrm>
            <a:off x="9947275" y="3448050"/>
            <a:ext cx="34734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shy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13319" name="文本框 13320"/>
          <p:cNvSpPr/>
          <p:nvPr/>
        </p:nvSpPr>
        <p:spPr>
          <a:xfrm>
            <a:off x="5291138" y="6697663"/>
            <a:ext cx="34734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a bit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13320" name="文本框 13321"/>
          <p:cNvSpPr/>
          <p:nvPr/>
        </p:nvSpPr>
        <p:spPr>
          <a:xfrm>
            <a:off x="9880600" y="6810375"/>
            <a:ext cx="374173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answer the call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13321" name="文本框 13322"/>
          <p:cNvSpPr/>
          <p:nvPr/>
        </p:nvSpPr>
        <p:spPr>
          <a:xfrm>
            <a:off x="5414963" y="8299450"/>
            <a:ext cx="172402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parrot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13322" name="文本框 13323"/>
          <p:cNvSpPr/>
          <p:nvPr/>
        </p:nvSpPr>
        <p:spPr>
          <a:xfrm>
            <a:off x="10128250" y="8407400"/>
            <a:ext cx="10826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bad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文本框 27650"/>
          <p:cNvSpPr/>
          <p:nvPr/>
        </p:nvSpPr>
        <p:spPr>
          <a:xfrm>
            <a:off x="4354513" y="628650"/>
            <a:ext cx="9447212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point and say</a:t>
            </a: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4339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340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宋体" panose="02010600030101010101" pitchFamily="2" charset="-122"/>
                </a:rPr>
                <a:t>1.</a:t>
              </a:r>
              <a:r>
                <a:rPr lang="zh-CN" altLang="en-US" sz="4400" dirty="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 dirty="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 dirty="0">
                  <a:latin typeface="宋体" panose="02010600030101010101" pitchFamily="2" charset="-122"/>
                </a:rPr>
                <a:t>。</a:t>
              </a:r>
              <a:endParaRPr lang="zh-CN" altLang="en-US" sz="4400" dirty="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宋体" panose="02010600030101010101" pitchFamily="2" charset="-122"/>
                </a:rPr>
                <a:t>2.</a:t>
              </a:r>
              <a:r>
                <a:rPr lang="zh-CN" altLang="en-US" sz="4400" dirty="0">
                  <a:latin typeface="宋体" panose="02010600030101010101" pitchFamily="2" charset="-122"/>
                </a:rPr>
                <a:t>注意</a:t>
              </a:r>
              <a:r>
                <a:rPr lang="zh-CN" altLang="en-US" sz="4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 dirty="0">
                  <a:latin typeface="宋体" panose="02010600030101010101" pitchFamily="2" charset="-122"/>
                </a:rPr>
                <a:t>哦！</a:t>
              </a:r>
              <a:endParaRPr lang="zh-CN" altLang="en-US" sz="4400" dirty="0">
                <a:latin typeface="宋体" panose="02010600030101010101" pitchFamily="2" charset="-122"/>
              </a:endParaRPr>
            </a:p>
          </p:txBody>
        </p:sp>
        <p:pic>
          <p:nvPicPr>
            <p:cNvPr id="14341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6562725" y="442913"/>
            <a:ext cx="5029200" cy="13271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folHlink"/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buFontTx/>
            </a:pPr>
            <a:r>
              <a:rPr lang="en-US" altLang="zh-CN" sz="5400" b="1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Who are they?</a:t>
            </a:r>
            <a:endParaRPr lang="en-US" altLang="zh-CN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5363" name="Text Box 4"/>
          <p:cNvSpPr txBox="1"/>
          <p:nvPr/>
        </p:nvSpPr>
        <p:spPr>
          <a:xfrm>
            <a:off x="3544888" y="2424113"/>
            <a:ext cx="8308975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endParaRPr lang="en-US" altLang="en-US" sz="2900"/>
          </a:p>
        </p:txBody>
      </p:sp>
      <p:sp>
        <p:nvSpPr>
          <p:cNvPr id="15364" name="Text Box 5"/>
          <p:cNvSpPr txBox="1"/>
          <p:nvPr/>
        </p:nvSpPr>
        <p:spPr>
          <a:xfrm>
            <a:off x="4287838" y="2174875"/>
            <a:ext cx="9302750" cy="5334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endParaRPr lang="en-US" altLang="en-US" sz="2900"/>
          </a:p>
        </p:txBody>
      </p:sp>
      <p:pic>
        <p:nvPicPr>
          <p:cNvPr id="15365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80000">
            <a:off x="1968500" y="1878013"/>
            <a:ext cx="3262313" cy="3868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6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763" y="1758950"/>
            <a:ext cx="3333750" cy="3954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7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013" y="1878013"/>
            <a:ext cx="3170237" cy="3868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8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">
            <a:off x="12752388" y="1643063"/>
            <a:ext cx="3157537" cy="3849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9" name="Picture 1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92500" y="6483350"/>
            <a:ext cx="2924175" cy="3897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70" name="AutoShape 13"/>
          <p:cNvSpPr/>
          <p:nvPr/>
        </p:nvSpPr>
        <p:spPr>
          <a:xfrm>
            <a:off x="7126288" y="6189663"/>
            <a:ext cx="5219700" cy="3221037"/>
          </a:xfrm>
          <a:prstGeom prst="wedgeEllipseCallout">
            <a:avLst>
              <a:gd name="adj1" fmla="val -60301"/>
              <a:gd name="adj2" fmla="val 17481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 sz="3900">
              <a:latin typeface="Times New Roman" panose="02020603050405020304" pitchFamily="18" charset="0"/>
            </a:endParaRPr>
          </a:p>
        </p:txBody>
      </p:sp>
      <p:sp>
        <p:nvSpPr>
          <p:cNvPr id="15371" name="Text Box 12"/>
          <p:cNvSpPr/>
          <p:nvPr/>
        </p:nvSpPr>
        <p:spPr>
          <a:xfrm>
            <a:off x="7359650" y="7504113"/>
            <a:ext cx="82042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They are my friends.</a:t>
            </a:r>
            <a:endParaRPr lang="en-US" altLang="zh-CN" sz="4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70" grpId="0" animBg="1"/>
      <p:bldP spid="153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9697"/>
          <p:cNvSpPr/>
          <p:nvPr/>
        </p:nvSpPr>
        <p:spPr>
          <a:xfrm>
            <a:off x="3286125" y="1312863"/>
            <a:ext cx="11734800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and answer questions</a:t>
            </a:r>
            <a:endParaRPr lang="zh-CN" altLang="en-US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grpSp>
        <p:nvGrpSpPr>
          <p:cNvPr id="16387" name="组合 29698"/>
          <p:cNvGrpSpPr/>
          <p:nvPr/>
        </p:nvGrpSpPr>
        <p:grpSpPr>
          <a:xfrm>
            <a:off x="3895725" y="3905250"/>
            <a:ext cx="10328275" cy="4038600"/>
            <a:chOff x="0" y="0"/>
            <a:chExt cx="4606" cy="2041"/>
          </a:xfrm>
        </p:grpSpPr>
        <p:sp>
          <p:nvSpPr>
            <p:cNvPr id="16388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6389" name="TextBox 11"/>
            <p:cNvSpPr/>
            <p:nvPr/>
          </p:nvSpPr>
          <p:spPr>
            <a:xfrm>
              <a:off x="951" y="308"/>
              <a:ext cx="3655" cy="136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Who is a bit shy?</a:t>
              </a:r>
              <a:endPara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Who is nice?</a:t>
              </a:r>
              <a:endPara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Who is clever and naughty?</a:t>
              </a:r>
              <a:endPara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6390" name="图片 29701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13" y="249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文本框 30722"/>
          <p:cNvSpPr/>
          <p:nvPr/>
        </p:nvSpPr>
        <p:spPr>
          <a:xfrm>
            <a:off x="4354513" y="628650"/>
            <a:ext cx="9447212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point and find</a:t>
            </a: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5164138" y="6418263"/>
            <a:ext cx="12599987" cy="1984375"/>
          </a:xfrm>
          <a:prstGeom prst="rect">
            <a:avLst/>
          </a:prstGeom>
        </p:spPr>
        <p:txBody>
          <a:bodyPr vert="horz" wrap="square" lIns="148827" tIns="74413" rIns="148827" bIns="74413" numCol="1" anchor="ctr" anchorCtr="0" compatLnSpc="1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 eaLnBrk="1" hangingPunct="1"/>
            <a:br>
              <a:rPr lang="en-US" altLang="zh-CN" sz="44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altLang="zh-CN" sz="44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This is Maomao.</a:t>
            </a:r>
            <a:br>
              <a:rPr lang="en-US" altLang="zh-CN" sz="44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</a:br>
            <a:r>
              <a:rPr lang="en-US" altLang="zh-CN" sz="44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she’s very nice.        </a:t>
            </a:r>
            <a:br>
              <a:rPr lang="en-US" altLang="zh-CN" sz="44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</a:br>
            <a:r>
              <a:rPr lang="en-US" altLang="zh-CN" sz="44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But she’s a bit shy.</a:t>
            </a:r>
            <a:endParaRPr lang="en-US" altLang="zh-CN" sz="440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7412" name="椭圆 1"/>
          <p:cNvSpPr/>
          <p:nvPr/>
        </p:nvSpPr>
        <p:spPr>
          <a:xfrm>
            <a:off x="11449050" y="8094663"/>
            <a:ext cx="1209675" cy="838200"/>
          </a:xfrm>
          <a:prstGeom prst="ellipse">
            <a:avLst/>
          </a:prstGeom>
          <a:noFill/>
          <a:ln w="571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7413" name="文本框 2"/>
          <p:cNvSpPr txBox="1"/>
          <p:nvPr/>
        </p:nvSpPr>
        <p:spPr>
          <a:xfrm>
            <a:off x="11134725" y="9085263"/>
            <a:ext cx="2378075" cy="7620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en-US" altLang="en-US" sz="44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有点儿</a:t>
            </a:r>
            <a:endParaRPr lang="en-US" alt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8277" y="1188368"/>
            <a:ext cx="7781925" cy="5067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5953125" y="7408863"/>
            <a:ext cx="10418763" cy="1524000"/>
          </a:xfrm>
          <a:prstGeom prst="rect">
            <a:avLst/>
          </a:prstGeom>
        </p:spPr>
        <p:txBody>
          <a:bodyPr vert="horz" wrap="square" lIns="148827" tIns="74413" rIns="148827" bIns="74413" numCol="1" anchor="ctr" anchorCtr="0" compatLnSpc="1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 eaLnBrk="1" hangingPunct="1"/>
            <a:r>
              <a:rPr lang="en-US" altLang="zh-CN" sz="4400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This is Ms Smart .</a:t>
            </a:r>
            <a:br>
              <a:rPr lang="en-US" altLang="zh-CN" sz="4400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</a:br>
            <a:r>
              <a:rPr lang="en-US" altLang="zh-CN" sz="4400" spc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She’s a nice teacher.</a:t>
            </a:r>
            <a:endParaRPr lang="en-US" altLang="zh-CN" sz="440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8277" y="1332384"/>
            <a:ext cx="7315200" cy="54959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5267325" y="7023100"/>
            <a:ext cx="12268200" cy="1757363"/>
          </a:xfrm>
          <a:prstGeom prst="rect">
            <a:avLst/>
          </a:prstGeom>
        </p:spPr>
        <p:txBody>
          <a:bodyPr vert="horz" wrap="square" lIns="148827" tIns="74413" rIns="148827" bIns="74413" numCol="1" anchor="ctr" anchorCtr="0" compatLnSpc="1"/>
          <a:lstStyle/>
          <a:p>
            <a:pPr marL="0" marR="0" lvl="0" indent="0" algn="ctr" defTabSz="16668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This is Xiaoyong, </a:t>
            </a:r>
            <a:b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he’s a clever pupil.</a:t>
            </a:r>
            <a:endParaRPr kumimoji="0" lang="en-US" altLang="zh-CN" sz="4400" b="0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8277" y="1188368"/>
            <a:ext cx="8277225" cy="58293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810125" y="7027863"/>
            <a:ext cx="11353800" cy="1992312"/>
          </a:xfrm>
          <a:prstGeom prst="rect">
            <a:avLst/>
          </a:prstGeom>
        </p:spPr>
        <p:txBody>
          <a:bodyPr vert="horz" wrap="square" lIns="148827" tIns="74413" rIns="148827" bIns="74413" numCol="1" anchor="ctr" anchorCtr="0" compatLnSpc="1"/>
          <a:lstStyle/>
          <a:p>
            <a:pPr marL="0" marR="0" lvl="0" indent="0" algn="ctr" defTabSz="16668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This is Parrot. </a:t>
            </a:r>
            <a:b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Parrot is very naughty .</a:t>
            </a:r>
            <a:b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But he’s not a bad bird.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285" y="1332384"/>
            <a:ext cx="6705600" cy="47910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8433"/>
          <p:cNvSpPr/>
          <p:nvPr/>
        </p:nvSpPr>
        <p:spPr>
          <a:xfrm>
            <a:off x="5267325" y="4286250"/>
            <a:ext cx="12201525" cy="1431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40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400"/>
          </a:p>
        </p:txBody>
      </p:sp>
      <p:sp>
        <p:nvSpPr>
          <p:cNvPr id="5123" name="文本框 18434"/>
          <p:cNvSpPr/>
          <p:nvPr/>
        </p:nvSpPr>
        <p:spPr>
          <a:xfrm>
            <a:off x="7423150" y="1169988"/>
            <a:ext cx="4321175" cy="981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 dirty="0">
                <a:solidFill>
                  <a:srgbClr val="0066FF"/>
                </a:solidFill>
                <a:latin typeface="Comic Sans MS" panose="030F0702030302020204" pitchFamily="66" charset="0"/>
                <a:ea typeface="华文行楷" pitchFamily="2" charset="-122"/>
              </a:rPr>
              <a:t>Free Talk</a:t>
            </a:r>
            <a:endParaRPr lang="en-US" altLang="zh-CN" sz="5400" b="1" dirty="0">
              <a:solidFill>
                <a:srgbClr val="0066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sp>
        <p:nvSpPr>
          <p:cNvPr id="5124" name="文本框 18435"/>
          <p:cNvSpPr/>
          <p:nvPr/>
        </p:nvSpPr>
        <p:spPr>
          <a:xfrm>
            <a:off x="2138363" y="3192463"/>
            <a:ext cx="15549562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5400"/>
          </a:p>
        </p:txBody>
      </p:sp>
      <p:sp>
        <p:nvSpPr>
          <p:cNvPr id="5125" name="折角形 18436"/>
          <p:cNvSpPr/>
          <p:nvPr/>
        </p:nvSpPr>
        <p:spPr>
          <a:xfrm>
            <a:off x="1762125" y="2686050"/>
            <a:ext cx="14882812" cy="65627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008000"/>
            </a:solidFill>
            <a:round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5126" name="文本框 18437"/>
          <p:cNvSpPr/>
          <p:nvPr/>
        </p:nvSpPr>
        <p:spPr>
          <a:xfrm>
            <a:off x="2295525" y="3600450"/>
            <a:ext cx="13444538" cy="4784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How are you today?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I</a:t>
            </a:r>
            <a:r>
              <a:rPr lang="en-US" altLang="zh-CN" sz="4400" dirty="0">
                <a:latin typeface="Times New Roman" panose="02020603050405020304" pitchFamily="18" charset="0"/>
              </a:rPr>
              <a:t>'</a:t>
            </a:r>
            <a:r>
              <a:rPr lang="zh-CN" altLang="en-US" sz="4400" dirty="0">
                <a:latin typeface="Times New Roman" panose="02020603050405020304" pitchFamily="18" charset="0"/>
              </a:rPr>
              <a:t>m fine, too. How was your holiday?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 (你们假期过得怎么样)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I know different people in the holiday.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 Do you want to know them? 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/>
          <p:nvPr/>
        </p:nvSpPr>
        <p:spPr>
          <a:xfrm>
            <a:off x="4200525" y="2744788"/>
            <a:ext cx="10210800" cy="6797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</a:rPr>
              <a:t>1.This is +</a:t>
            </a:r>
            <a:r>
              <a:rPr lang="zh-CN" altLang="en-US" sz="4400" dirty="0">
                <a:latin typeface="Times New Roman" panose="02020603050405020304" pitchFamily="18" charset="0"/>
              </a:rPr>
              <a:t>某人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（用于向别人介绍某人）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This is </a:t>
            </a:r>
            <a:r>
              <a:rPr lang="en-US" altLang="zh-CN" sz="44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Maomao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</a:rPr>
              <a:t>2.She/He +is+ a/an+</a:t>
            </a:r>
            <a:r>
              <a:rPr lang="zh-CN" altLang="en-US" sz="4400" dirty="0">
                <a:latin typeface="Times New Roman" panose="02020603050405020304" pitchFamily="18" charset="0"/>
              </a:rPr>
              <a:t>特征词</a:t>
            </a:r>
            <a:r>
              <a:rPr lang="en-US" altLang="zh-CN" sz="4400" dirty="0">
                <a:latin typeface="Times New Roman" panose="02020603050405020304" pitchFamily="18" charset="0"/>
              </a:rPr>
              <a:t>+</a:t>
            </a:r>
            <a:r>
              <a:rPr lang="zh-CN" altLang="en-US" sz="4400" dirty="0">
                <a:latin typeface="Times New Roman" panose="02020603050405020304" pitchFamily="18" charset="0"/>
              </a:rPr>
              <a:t>名词</a:t>
            </a:r>
            <a:endParaRPr lang="zh-CN" altLang="en-US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（用来描述某人的特征）</a:t>
            </a:r>
            <a:endParaRPr lang="en-US" altLang="zh-CN" sz="4400" dirty="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He is a clever pupil.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矩形 13314"/>
          <p:cNvSpPr/>
          <p:nvPr/>
        </p:nvSpPr>
        <p:spPr>
          <a:xfrm>
            <a:off x="6943725" y="1008063"/>
            <a:ext cx="2925763" cy="1162050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chemeClr val="bg1"/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重点讲解</a:t>
            </a:r>
            <a:endParaRPr lang="zh-CN" altLang="zh-CN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5841"/>
          <p:cNvGrpSpPr/>
          <p:nvPr/>
        </p:nvGrpSpPr>
        <p:grpSpPr>
          <a:xfrm>
            <a:off x="4733925" y="3446463"/>
            <a:ext cx="9067800" cy="3981450"/>
            <a:chOff x="0" y="0"/>
            <a:chExt cx="4627" cy="2041"/>
          </a:xfrm>
        </p:grpSpPr>
        <p:sp>
          <p:nvSpPr>
            <p:cNvPr id="22531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2532" name="TextBox 11"/>
            <p:cNvSpPr/>
            <p:nvPr/>
          </p:nvSpPr>
          <p:spPr>
            <a:xfrm>
              <a:off x="972" y="318"/>
              <a:ext cx="3655" cy="140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华文新魏" pitchFamily="2" charset="-122"/>
                  <a:ea typeface="华文新魏" pitchFamily="2" charset="-122"/>
                </a:rPr>
                <a:t>1.</a:t>
              </a:r>
              <a:r>
                <a:rPr lang="zh-CN" altLang="en-US" sz="4400" dirty="0">
                  <a:latin typeface="华文新魏" pitchFamily="2" charset="-122"/>
                  <a:ea typeface="华文新魏" pitchFamily="2" charset="-122"/>
                </a:rPr>
                <a:t>有表情地朗读，并注意</a:t>
              </a:r>
              <a:endParaRPr lang="zh-CN" altLang="en-US" sz="4400" dirty="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 模仿语音语调</a:t>
              </a:r>
              <a:r>
                <a:rPr lang="zh-CN" altLang="en-US" sz="4400" dirty="0">
                  <a:latin typeface="华文新魏" pitchFamily="2" charset="-122"/>
                  <a:ea typeface="华文新魏" pitchFamily="2" charset="-122"/>
                </a:rPr>
                <a:t>。</a:t>
              </a:r>
              <a:endParaRPr lang="zh-CN" altLang="en-US" sz="4400" dirty="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华文新魏" pitchFamily="2" charset="-122"/>
                  <a:ea typeface="华文新魏" pitchFamily="2" charset="-122"/>
                </a:rPr>
                <a:t>2.</a:t>
              </a:r>
              <a:r>
                <a:rPr lang="zh-CN" altLang="en-US" sz="4400" dirty="0">
                  <a:latin typeface="华文新魏" pitchFamily="2" charset="-122"/>
                  <a:ea typeface="华文新魏" pitchFamily="2" charset="-122"/>
                </a:rPr>
                <a:t>注意</a:t>
              </a:r>
              <a:r>
                <a:rPr lang="zh-CN" altLang="en-US" sz="4400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指读</a:t>
              </a:r>
              <a:r>
                <a:rPr lang="zh-CN" altLang="en-US" sz="4400" dirty="0">
                  <a:latin typeface="华文新魏" pitchFamily="2" charset="-122"/>
                  <a:ea typeface="华文新魏" pitchFamily="2" charset="-122"/>
                </a:rPr>
                <a:t>哦！</a:t>
              </a:r>
              <a:endParaRPr lang="zh-CN" altLang="en-US" sz="44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22533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6625"/>
          <p:cNvSpPr/>
          <p:nvPr/>
        </p:nvSpPr>
        <p:spPr>
          <a:xfrm>
            <a:off x="6410325" y="933450"/>
            <a:ext cx="4321175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>
                <a:solidFill>
                  <a:srgbClr val="0066FF"/>
                </a:solidFill>
                <a:latin typeface="Comic Sans MS" panose="030F0702030302020204" pitchFamily="66" charset="0"/>
                <a:ea typeface="华文行楷" pitchFamily="2" charset="-122"/>
              </a:rPr>
              <a:t>Sharp Eye</a:t>
            </a:r>
            <a:endParaRPr lang="zh-CN" altLang="en-US" sz="5400" b="1">
              <a:solidFill>
                <a:srgbClr val="0066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>
              <a:solidFill>
                <a:srgbClr val="0066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sp>
        <p:nvSpPr>
          <p:cNvPr id="23555" name="文本框 26626"/>
          <p:cNvSpPr/>
          <p:nvPr/>
        </p:nvSpPr>
        <p:spPr>
          <a:xfrm>
            <a:off x="3287713" y="2692400"/>
            <a:ext cx="12038012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5400"/>
          </a:p>
        </p:txBody>
      </p:sp>
      <p:sp>
        <p:nvSpPr>
          <p:cNvPr id="23556" name="文本框 26627"/>
          <p:cNvSpPr/>
          <p:nvPr/>
        </p:nvSpPr>
        <p:spPr>
          <a:xfrm>
            <a:off x="5421313" y="2609850"/>
            <a:ext cx="688816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b="1"/>
              <a:t>请快速的读出你看到的单词</a:t>
            </a:r>
            <a:endParaRPr lang="zh-CN" altLang="en-US" sz="4400" b="1"/>
          </a:p>
        </p:txBody>
      </p:sp>
      <p:sp>
        <p:nvSpPr>
          <p:cNvPr id="23557" name="矩形 26628"/>
          <p:cNvSpPr>
            <a:spLocks noTextEdit="1"/>
          </p:cNvSpPr>
          <p:nvPr/>
        </p:nvSpPr>
        <p:spPr>
          <a:xfrm>
            <a:off x="7477125" y="4514850"/>
            <a:ext cx="2486025" cy="1774825"/>
          </a:xfr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chemeClr val="tx1"/>
                  </a:solidFill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Comic Sans MS" panose="030F0702030302020204"/>
              </a:rPr>
              <a:t>naughty</a:t>
            </a:r>
            <a:endParaRPr sz="3600" kern="10">
              <a:ln w="12700">
                <a:solidFill>
                  <a:schemeClr val="tx1"/>
                </a:solidFill>
              </a:ln>
              <a:gradFill rotWithShape="1">
                <a:gsLst>
                  <a:gs pos="0">
                    <a:schemeClr val="bg1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Comic Sans MS" panose="030F0702030302020204"/>
            </a:endParaRPr>
          </a:p>
        </p:txBody>
      </p:sp>
      <p:sp>
        <p:nvSpPr>
          <p:cNvPr id="23558" name="矩形 26629"/>
          <p:cNvSpPr>
            <a:spLocks noTextEdit="1"/>
          </p:cNvSpPr>
          <p:nvPr/>
        </p:nvSpPr>
        <p:spPr>
          <a:xfrm>
            <a:off x="7248525" y="4591050"/>
            <a:ext cx="3048000" cy="1295400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outerShdw dist="35921" dir="2700000" sy="50000" kx="2115830" algn="bl">
              <a:srgbClr val="C0C0C0">
                <a:alpha val="75000"/>
              </a:srgbClr>
            </a:outer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>
                    <a:srgbClr val="C0C0C0">
                      <a:alpha val="75000"/>
                    </a:srgbClr>
                  </a:outerShdw>
                </a:effectLst>
                <a:latin typeface="Comic Sans MS" panose="030F0702030302020204"/>
              </a:rPr>
              <a:t>clever</a:t>
            </a:r>
            <a:endParaRPr sz="3600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>
                  <a:srgbClr val="C0C0C0">
                    <a:alpha val="75000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23559" name="矩形 26630"/>
          <p:cNvSpPr>
            <a:spLocks noTextEdit="1"/>
          </p:cNvSpPr>
          <p:nvPr/>
        </p:nvSpPr>
        <p:spPr>
          <a:xfrm>
            <a:off x="7248525" y="4514850"/>
            <a:ext cx="2503488" cy="1758950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Comic Sans MS" panose="030F0702030302020204"/>
              </a:rPr>
              <a:t>nice</a:t>
            </a:r>
            <a:endParaRPr sz="3600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Comic Sans MS" panose="030F0702030302020204"/>
            </a:endParaRPr>
          </a:p>
        </p:txBody>
      </p:sp>
      <p:sp>
        <p:nvSpPr>
          <p:cNvPr id="23560" name="矩形 26631"/>
          <p:cNvSpPr>
            <a:spLocks noTextEdit="1"/>
          </p:cNvSpPr>
          <p:nvPr/>
        </p:nvSpPr>
        <p:spPr>
          <a:xfrm>
            <a:off x="7400925" y="4895850"/>
            <a:ext cx="2584450" cy="1398588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Comic Sans MS" panose="030F0702030302020204"/>
              </a:rPr>
              <a:t>clever</a:t>
            </a:r>
            <a:endParaRPr sz="3600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Comic Sans MS" panose="030F0702030302020204"/>
            </a:endParaRPr>
          </a:p>
        </p:txBody>
      </p:sp>
      <p:sp>
        <p:nvSpPr>
          <p:cNvPr id="23561" name="矩形 26632"/>
          <p:cNvSpPr>
            <a:spLocks noTextEdit="1"/>
          </p:cNvSpPr>
          <p:nvPr/>
        </p:nvSpPr>
        <p:spPr>
          <a:xfrm>
            <a:off x="7554913" y="4743450"/>
            <a:ext cx="2482850" cy="1774825"/>
          </a:xfr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chemeClr val="tx1"/>
                  </a:solidFill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Comic Sans MS" panose="030F0702030302020204"/>
              </a:rPr>
              <a:t>shy</a:t>
            </a:r>
            <a:endParaRPr sz="3600" kern="10">
              <a:ln w="12700">
                <a:solidFill>
                  <a:schemeClr val="tx1"/>
                </a:solidFill>
              </a:ln>
              <a:gradFill rotWithShape="1">
                <a:gsLst>
                  <a:gs pos="0">
                    <a:schemeClr val="bg1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Comic Sans MS" panose="030F0702030302020204"/>
            </a:endParaRPr>
          </a:p>
        </p:txBody>
      </p:sp>
      <p:sp>
        <p:nvSpPr>
          <p:cNvPr id="23562" name="矩形 26633"/>
          <p:cNvSpPr>
            <a:spLocks noTextEdit="1"/>
          </p:cNvSpPr>
          <p:nvPr/>
        </p:nvSpPr>
        <p:spPr>
          <a:xfrm>
            <a:off x="7477125" y="5048250"/>
            <a:ext cx="2505075" cy="1758950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Comic Sans MS" panose="030F0702030302020204"/>
              </a:rPr>
              <a:t>tall</a:t>
            </a:r>
            <a:endParaRPr sz="3600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Comic Sans MS" panose="030F0702030302020204"/>
            </a:endParaRPr>
          </a:p>
        </p:txBody>
      </p:sp>
      <p:sp>
        <p:nvSpPr>
          <p:cNvPr id="23563" name="矩形 26634"/>
          <p:cNvSpPr>
            <a:spLocks noTextEdit="1"/>
          </p:cNvSpPr>
          <p:nvPr/>
        </p:nvSpPr>
        <p:spPr>
          <a:xfrm>
            <a:off x="7324725" y="4514850"/>
            <a:ext cx="2503488" cy="1758950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miter lim="800000"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rgbClr val="EAEAEA"/>
                  </a:solidFill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Comic Sans MS" panose="030F0702030302020204"/>
              </a:rPr>
              <a:t>thin </a:t>
            </a:r>
            <a:endParaRPr sz="3600" kern="10">
              <a:ln w="12700">
                <a:solidFill>
                  <a:srgbClr val="EAEAEA"/>
                </a:solidFill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Comic Sans MS" panose="030F0702030302020204"/>
            </a:endParaRPr>
          </a:p>
        </p:txBody>
      </p:sp>
      <p:sp>
        <p:nvSpPr>
          <p:cNvPr id="23564" name="矩形 26635"/>
          <p:cNvSpPr>
            <a:spLocks noTextEdit="1"/>
          </p:cNvSpPr>
          <p:nvPr/>
        </p:nvSpPr>
        <p:spPr>
          <a:xfrm>
            <a:off x="7324725" y="4819650"/>
            <a:ext cx="2486025" cy="1774825"/>
          </a:xfr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fromWordArt="1">
            <a:prstTxWarp prst="textPlain">
              <a:avLst/>
            </a:prstTxWarp>
            <a:noAutofit/>
          </a:bodyPr>
          <a:lstStyle/>
          <a:p>
            <a:pPr lvl="0" algn="ctr"/>
            <a:r>
              <a:rPr sz="3600" kern="10">
                <a:ln w="12700">
                  <a:solidFill>
                    <a:schemeClr val="tx1"/>
                  </a:solidFill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Comic Sans MS" panose="030F0702030302020204"/>
              </a:rPr>
              <a:t>short</a:t>
            </a:r>
            <a:endParaRPr sz="3600" kern="10">
              <a:ln w="12700">
                <a:solidFill>
                  <a:schemeClr val="tx1"/>
                </a:solidFill>
              </a:ln>
              <a:gradFill rotWithShape="1">
                <a:gsLst>
                  <a:gs pos="0">
                    <a:schemeClr val="bg1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prstShdw prst="shdw11">
                  <a:srgbClr val="C0C0C0">
                    <a:alpha val="75000"/>
                  </a:srgbClr>
                </a:prstShdw>
              </a:effectLst>
              <a:latin typeface="Comic Sans MS" panose="030F0702030302020204"/>
            </a:endParaRPr>
          </a:p>
        </p:txBody>
      </p:sp>
      <p:pic>
        <p:nvPicPr>
          <p:cNvPr id="23565" name="图片 26636" descr="200642011191176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34925" y="6799263"/>
            <a:ext cx="2506663" cy="2590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66" name="图片 26637" descr="15"/>
          <p:cNvPicPr>
            <a:picLocks noChangeAspect="1"/>
          </p:cNvPicPr>
          <p:nvPr/>
        </p:nvPicPr>
        <p:blipFill>
          <a:blip r:embed="rId2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6325" y="1541463"/>
            <a:ext cx="3886200" cy="3514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2455863"/>
            <a:ext cx="6303963" cy="5187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9" name="文本框 2"/>
          <p:cNvSpPr/>
          <p:nvPr/>
        </p:nvSpPr>
        <p:spPr>
          <a:xfrm>
            <a:off x="8120063" y="3295650"/>
            <a:ext cx="8653462" cy="3444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/>
              <a:t>学生四人一组，</a:t>
            </a:r>
            <a:endParaRPr lang="zh-CN" altLang="en-US" sz="440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/>
              <a:t>用今天学习的句子描述每一个人物。</a:t>
            </a:r>
            <a:endParaRPr lang="zh-CN" altLang="en-US" sz="440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40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>
                <a:latin typeface="Times New Roman" panose="02020603050405020304" pitchFamily="18" charset="0"/>
              </a:rPr>
              <a:t>This is Liuxing.</a:t>
            </a:r>
            <a:endParaRPr lang="zh-CN" altLang="en-US" sz="4400"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>
                <a:latin typeface="Times New Roman" panose="02020603050405020304" pitchFamily="18" charset="0"/>
              </a:rPr>
              <a:t>He</a:t>
            </a:r>
            <a:r>
              <a:rPr lang="en-US" altLang="zh-CN" sz="4400">
                <a:latin typeface="Times New Roman" panose="02020603050405020304" pitchFamily="18" charset="0"/>
              </a:rPr>
              <a:t>'</a:t>
            </a:r>
            <a:r>
              <a:rPr lang="zh-CN" altLang="en-US" sz="4400">
                <a:latin typeface="Times New Roman" panose="02020603050405020304" pitchFamily="18" charset="0"/>
              </a:rPr>
              <a:t>s naughty and clever. </a:t>
            </a:r>
            <a:endParaRPr lang="zh-CN" altLang="en-US" sz="4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86325" y="2760663"/>
            <a:ext cx="8382000" cy="1625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文本框 37891"/>
          <p:cNvSpPr/>
          <p:nvPr/>
        </p:nvSpPr>
        <p:spPr>
          <a:xfrm>
            <a:off x="3362325" y="4894263"/>
            <a:ext cx="12576175" cy="1965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4400">
                <a:latin typeface="宋体" panose="02010600030101010101" pitchFamily="2" charset="-122"/>
              </a:rPr>
              <a:t>1.听录音跟读课文三遍，请家长签字。</a:t>
            </a:r>
            <a:endParaRPr lang="zh-CN" altLang="zh-CN" sz="440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4400">
                <a:latin typeface="宋体" panose="02010600030101010101" pitchFamily="2" charset="-122"/>
              </a:rPr>
              <a:t>2.模仿课本的句子，描述自己朋友的性格吧。</a:t>
            </a:r>
            <a:endParaRPr lang="zh-CN" altLang="zh-CN" sz="4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9457"/>
          <p:cNvSpPr/>
          <p:nvPr/>
        </p:nvSpPr>
        <p:spPr>
          <a:xfrm>
            <a:off x="5267325" y="1084263"/>
            <a:ext cx="7467600" cy="981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>
                <a:solidFill>
                  <a:srgbClr val="0066FF"/>
                </a:solidFill>
                <a:latin typeface="Comic Sans MS" panose="030F0702030302020204" pitchFamily="66" charset="0"/>
                <a:ea typeface="华文行楷" pitchFamily="2" charset="-122"/>
              </a:rPr>
              <a:t>Let's Review</a:t>
            </a:r>
            <a:endParaRPr lang="en-US" altLang="zh-CN" sz="5400" b="1">
              <a:solidFill>
                <a:srgbClr val="0066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pic>
        <p:nvPicPr>
          <p:cNvPr id="6147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62588" y="1957388"/>
            <a:ext cx="7100887" cy="83391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6148" name="文本框 26625"/>
          <p:cNvSpPr/>
          <p:nvPr/>
        </p:nvSpPr>
        <p:spPr>
          <a:xfrm>
            <a:off x="869950" y="4438650"/>
            <a:ext cx="4321175" cy="987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  </a:t>
            </a: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tall </a:t>
            </a:r>
            <a:r>
              <a:rPr lang="zh-CN" altLang="zh-CN" sz="54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高的</a:t>
            </a:r>
            <a:endParaRPr lang="zh-CN" altLang="zh-CN" sz="5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149" name="文本框 2"/>
          <p:cNvSpPr/>
          <p:nvPr/>
        </p:nvSpPr>
        <p:spPr>
          <a:xfrm>
            <a:off x="12604750" y="4591050"/>
            <a:ext cx="4321175" cy="987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en-US" altLang="zh-CN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short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矮的</a:t>
            </a: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52863" y="1554163"/>
            <a:ext cx="10191750" cy="76930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8"/>
          <p:cNvSpPr/>
          <p:nvPr/>
        </p:nvSpPr>
        <p:spPr>
          <a:xfrm>
            <a:off x="1606550" y="14652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learn new words</a:t>
            </a:r>
            <a:endParaRPr lang="zh-CN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5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3507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3554"/>
          <p:cNvSpPr/>
          <p:nvPr/>
        </p:nvSpPr>
        <p:spPr>
          <a:xfrm>
            <a:off x="5572125" y="7715250"/>
            <a:ext cx="101854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Times New Roman" panose="02020603050405020304" pitchFamily="18" charset="0"/>
              </a:rPr>
              <a:t>This is </a:t>
            </a:r>
            <a:r>
              <a:rPr lang="en-US" altLang="zh-CN" sz="4400" dirty="0">
                <a:latin typeface="Times New Roman" panose="02020603050405020304" pitchFamily="18" charset="0"/>
              </a:rPr>
              <a:t>a </a:t>
            </a:r>
            <a:r>
              <a:rPr lang="en-US" altLang="zh-CN" sz="4400" dirty="0">
                <a:solidFill>
                  <a:srgbClr val="0000FF"/>
                </a:solidFill>
                <a:latin typeface="Times New Roman" panose="02020603050405020304" pitchFamily="18" charset="0"/>
              </a:rPr>
              <a:t>clever</a:t>
            </a:r>
            <a:r>
              <a:rPr lang="en-US" altLang="zh-CN" sz="4400" dirty="0">
                <a:latin typeface="Times New Roman" panose="02020603050405020304" pitchFamily="18" charset="0"/>
              </a:rPr>
              <a:t> elephant.</a:t>
            </a:r>
            <a:endParaRPr lang="en-US" altLang="zh-CN" sz="4400" dirty="0">
              <a:latin typeface="Times New Roman" panose="02020603050405020304" pitchFamily="18" charset="0"/>
            </a:endParaRPr>
          </a:p>
        </p:txBody>
      </p:sp>
      <p:sp>
        <p:nvSpPr>
          <p:cNvPr id="9219" name="文本框 23555"/>
          <p:cNvSpPr/>
          <p:nvPr/>
        </p:nvSpPr>
        <p:spPr>
          <a:xfrm>
            <a:off x="7629525" y="8705850"/>
            <a:ext cx="26162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0000FF"/>
                </a:solidFill>
              </a:rPr>
              <a:t> 聪明的</a:t>
            </a:r>
            <a:endParaRPr lang="en-US" altLang="zh-CN" sz="4400" dirty="0">
              <a:solidFill>
                <a:srgbClr val="0000FF"/>
              </a:solidFill>
            </a:endParaRPr>
          </a:p>
        </p:txBody>
      </p:sp>
      <p:pic>
        <p:nvPicPr>
          <p:cNvPr id="922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9725" y="1543050"/>
            <a:ext cx="6937375" cy="5054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2530"/>
          <p:cNvSpPr/>
          <p:nvPr/>
        </p:nvSpPr>
        <p:spPr>
          <a:xfrm>
            <a:off x="5421313" y="8020050"/>
            <a:ext cx="101854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This is </a:t>
            </a:r>
            <a:r>
              <a:rPr lang="en-US" altLang="zh-CN" sz="4400" dirty="0"/>
              <a:t>a </a:t>
            </a:r>
            <a:r>
              <a:rPr lang="en-US" altLang="zh-CN" sz="4400" dirty="0">
                <a:solidFill>
                  <a:srgbClr val="0000FF"/>
                </a:solidFill>
              </a:rPr>
              <a:t>naughty</a:t>
            </a:r>
            <a:r>
              <a:rPr lang="en-US" altLang="zh-CN" sz="4400" dirty="0"/>
              <a:t> elephant.</a:t>
            </a:r>
            <a:endParaRPr lang="en-US" altLang="zh-CN" sz="4400" dirty="0"/>
          </a:p>
        </p:txBody>
      </p:sp>
      <p:sp>
        <p:nvSpPr>
          <p:cNvPr id="10243" name="文本框 22531"/>
          <p:cNvSpPr/>
          <p:nvPr/>
        </p:nvSpPr>
        <p:spPr>
          <a:xfrm>
            <a:off x="7699375" y="8929688"/>
            <a:ext cx="473392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0000FF"/>
                </a:solidFill>
              </a:rPr>
              <a:t> </a:t>
            </a:r>
            <a:r>
              <a:rPr lang="zh-CN" altLang="en-US" sz="4400" dirty="0">
                <a:solidFill>
                  <a:srgbClr val="0000FF"/>
                </a:solidFill>
              </a:rPr>
              <a:t>淘气的</a:t>
            </a:r>
            <a:endParaRPr lang="zh-CN" altLang="en-US" sz="4400" dirty="0">
              <a:solidFill>
                <a:srgbClr val="0000FF"/>
              </a:solidFill>
            </a:endParaRPr>
          </a:p>
        </p:txBody>
      </p:sp>
      <p:pic>
        <p:nvPicPr>
          <p:cNvPr id="1024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2525" y="1543050"/>
            <a:ext cx="8004175" cy="5122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4578"/>
          <p:cNvSpPr/>
          <p:nvPr/>
        </p:nvSpPr>
        <p:spPr>
          <a:xfrm>
            <a:off x="5421313" y="8020050"/>
            <a:ext cx="101854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This is </a:t>
            </a:r>
            <a:r>
              <a:rPr lang="en-US" altLang="zh-CN" sz="4400" dirty="0" err="1"/>
              <a:t>Shashen</a:t>
            </a:r>
            <a:r>
              <a:rPr lang="zh-CN" altLang="en-US" sz="4400" dirty="0"/>
              <a:t>,he is </a:t>
            </a:r>
            <a:r>
              <a:rPr lang="zh-CN" altLang="en-US" sz="4400" dirty="0">
                <a:solidFill>
                  <a:srgbClr val="FF3300"/>
                </a:solidFill>
              </a:rPr>
              <a:t>nice</a:t>
            </a:r>
            <a:r>
              <a:rPr lang="zh-CN" altLang="en-US" sz="4400" dirty="0"/>
              <a:t>.</a:t>
            </a:r>
            <a:endParaRPr lang="zh-CN" altLang="en-US" sz="4400" dirty="0"/>
          </a:p>
        </p:txBody>
      </p:sp>
      <p:sp>
        <p:nvSpPr>
          <p:cNvPr id="11267" name="文本框 24579"/>
          <p:cNvSpPr/>
          <p:nvPr/>
        </p:nvSpPr>
        <p:spPr>
          <a:xfrm>
            <a:off x="10525125" y="9010650"/>
            <a:ext cx="26162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0000FF"/>
                </a:solidFill>
              </a:rPr>
              <a:t> 友好的</a:t>
            </a:r>
            <a:endParaRPr lang="zh-CN" altLang="en-US" sz="1800" dirty="0"/>
          </a:p>
        </p:txBody>
      </p:sp>
      <p:pic>
        <p:nvPicPr>
          <p:cNvPr id="11268" name="图片 13320" descr="30000137895413309619732480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64313" y="2000250"/>
            <a:ext cx="4924425" cy="5260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5602"/>
          <p:cNvSpPr/>
          <p:nvPr/>
        </p:nvSpPr>
        <p:spPr>
          <a:xfrm>
            <a:off x="6181725" y="7791450"/>
            <a:ext cx="101854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/>
              <a:t>   This is a </a:t>
            </a:r>
            <a:r>
              <a:rPr lang="en-US" altLang="zh-CN" sz="4400">
                <a:solidFill>
                  <a:srgbClr val="0000FF"/>
                </a:solidFill>
              </a:rPr>
              <a:t>shy</a:t>
            </a:r>
            <a:r>
              <a:rPr lang="en-US" altLang="zh-CN" sz="4400"/>
              <a:t> baby.</a:t>
            </a:r>
            <a:endParaRPr lang="en-US" altLang="zh-CN" sz="4400"/>
          </a:p>
        </p:txBody>
      </p:sp>
      <p:sp>
        <p:nvSpPr>
          <p:cNvPr id="12291" name="文本框 25603"/>
          <p:cNvSpPr/>
          <p:nvPr/>
        </p:nvSpPr>
        <p:spPr>
          <a:xfrm>
            <a:off x="8620125" y="8782050"/>
            <a:ext cx="26162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>
                <a:solidFill>
                  <a:srgbClr val="0000FF"/>
                </a:solidFill>
              </a:rPr>
              <a:t> 害羞的</a:t>
            </a:r>
            <a:endParaRPr lang="zh-CN" altLang="en-US" sz="1800"/>
          </a:p>
        </p:txBody>
      </p:sp>
      <p:pic>
        <p:nvPicPr>
          <p:cNvPr id="1229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5925" y="1695450"/>
            <a:ext cx="7388225" cy="5489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9a88e22-70f3-4b2a-9291-936598cb1dc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1117</Words>
  <Application>WPS 演示</Application>
  <PresentationFormat>自定义</PresentationFormat>
  <Paragraphs>136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Comic Sans MS</vt:lpstr>
      <vt:lpstr>华文行楷</vt:lpstr>
      <vt:lpstr>Arial Unicode MS</vt:lpstr>
      <vt:lpstr>Calibri</vt:lpstr>
      <vt:lpstr>华文新魏</vt:lpstr>
      <vt:lpstr>Comic Sans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This is Maomao. she’s very nice.         But she’s a bit shy.</vt:lpstr>
      <vt:lpstr>This is Ms Smart . She’s a nice teacher.</vt:lpstr>
      <vt:lpstr>  This is Xiaoyong,  he’s a clever pupil.</vt:lpstr>
      <vt:lpstr>This is Parrot.  Parrot is very naughty . But he’s not a bad bird.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cp:lastPrinted>2021-02-09T09:34:00Z</cp:lastPrinted>
  <dcterms:created xsi:type="dcterms:W3CDTF">2021-02-09T09:34:00Z</dcterms:created>
  <dcterms:modified xsi:type="dcterms:W3CDTF">2023-02-16T03:50:49Z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04EAD3E7A6F545FDAA1D5CA7D7240056</vt:lpwstr>
  </property>
  <property fmtid="{D5CDD505-2E9C-101B-9397-08002B2CF9AE}" pid="7" name="KSOProductBuildVer">
    <vt:lpwstr>2052-11.1.0.13703</vt:lpwstr>
  </property>
</Properties>
</file>