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860" r:id="rId3"/>
    <p:sldId id="861" r:id="rId4"/>
    <p:sldId id="862" r:id="rId5"/>
    <p:sldId id="863" r:id="rId6"/>
    <p:sldId id="864" r:id="rId7"/>
    <p:sldId id="865" r:id="rId8"/>
    <p:sldId id="866" r:id="rId9"/>
    <p:sldId id="867" r:id="rId10"/>
    <p:sldId id="868" r:id="rId11"/>
    <p:sldId id="869" r:id="rId12"/>
    <p:sldId id="870" r:id="rId13"/>
    <p:sldId id="871" r:id="rId14"/>
    <p:sldId id="872" r:id="rId15"/>
    <p:sldId id="873" r:id="rId16"/>
    <p:sldId id="874" r:id="rId17"/>
    <p:sldId id="875" r:id="rId18"/>
    <p:sldId id="876" r:id="rId19"/>
    <p:sldId id="877" r:id="rId20"/>
    <p:sldId id="878" r:id="rId21"/>
    <p:sldId id="879" r:id="rId22"/>
    <p:sldId id="880" r:id="rId23"/>
    <p:sldId id="881" r:id="rId24"/>
  </p:sldIdLst>
  <p:sldSz cx="18002250" cy="11161395"/>
  <p:notesSz cx="6858000" cy="9144000"/>
  <p:custDataLst>
    <p:tags r:id="rId29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3515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-258" y="-114"/>
      </p:cViewPr>
      <p:guideLst>
        <p:guide orient="horz" pos="3515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/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en-US" sz="1200"/>
          </a:p>
        </p:txBody>
      </p:sp>
      <p:sp>
        <p:nvSpPr>
          <p:cNvPr id="26627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  <a:cs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7B93B75A-EB5D-4387-8F18-657FC2D34F49}" type="datetime1">
              <a:rPr lang="en-US" altLang="en-US" sz="1200">
                <a:ea typeface="宋体" panose="02010600030101010101" pitchFamily="2" charset="-122"/>
              </a:rPr>
            </a:fld>
            <a:endParaRPr lang="en-US" altLang="en-US" sz="1200">
              <a:ea typeface="宋体" panose="02010600030101010101" pitchFamily="2" charset="-122"/>
            </a:endParaRPr>
          </a:p>
        </p:txBody>
      </p:sp>
      <p:sp>
        <p:nvSpPr>
          <p:cNvPr id="26628" name="幻灯片图像占位符 3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939800" y="1143000"/>
            <a:ext cx="4978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6629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>
            <a:noAutofit/>
          </a:bodyPr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6630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200"/>
          </a:p>
        </p:txBody>
      </p:sp>
      <p:sp>
        <p:nvSpPr>
          <p:cNvPr id="26631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8680C92-6DEE-4835-BAA5-8ED2DF98A766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defPPr/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2289"/>
          <p:cNvSpPr>
            <a:spLocks noGrp="1"/>
          </p:cNvSpPr>
          <p:nvPr>
            <p:ph type="ctrTitle"/>
          </p:nvPr>
        </p:nvSpPr>
        <p:spPr>
          <a:xfrm>
            <a:off x="1349375" y="3467100"/>
            <a:ext cx="15303500" cy="23923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2291" name="副标题 12290"/>
          <p:cNvSpPr>
            <a:spLocks noGrp="1"/>
          </p:cNvSpPr>
          <p:nvPr>
            <p:ph type="subTitle" idx="1"/>
          </p:nvPr>
        </p:nvSpPr>
        <p:spPr>
          <a:xfrm>
            <a:off x="2700338" y="6327775"/>
            <a:ext cx="12601575" cy="28495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833755" lvl="1" indent="-833755" algn="ctr">
              <a:buNone/>
              <a:defRPr kern="1200"/>
            </a:lvl2pPr>
            <a:lvl3pPr marL="1666875" lvl="2" indent="-1666875" algn="ctr">
              <a:buNone/>
              <a:defRPr kern="1200"/>
            </a:lvl3pPr>
            <a:lvl4pPr marL="2500630" lvl="3" indent="-2500630" algn="ctr">
              <a:buNone/>
              <a:defRPr kern="1200"/>
            </a:lvl4pPr>
            <a:lvl5pPr marL="3333750" lvl="4" indent="-333375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3076" name="日期占位符 12291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3077" name="页脚占位符 12292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3078" name="灯片编号占位符 12293"/>
          <p:cNvSpPr>
            <a:spLocks noGrp="1"/>
          </p:cNvSpPr>
          <p:nvPr>
            <p:ph type="sldNum" sz="quarter" idx="12"/>
          </p:nvPr>
        </p:nvSpPr>
        <p:spPr>
          <a:xfrm>
            <a:off x="12901613" y="10164763"/>
            <a:ext cx="4200525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D861ECFD-182F-406B-A11E-08E81A821096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72D6270-6781-44E7-9CD7-7CD3E710BF17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3051631" y="447675"/>
            <a:ext cx="4050506" cy="9523413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00113" y="447675"/>
            <a:ext cx="11916707" cy="9523413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72D6270-6781-44E7-9CD7-7CD3E710BF17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72D6270-6781-44E7-9CD7-7CD3E710BF17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28279" y="2782757"/>
            <a:ext cx="15526941" cy="4643094"/>
          </a:xfrm>
        </p:spPr>
        <p:txBody>
          <a:bodyPr anchor="b"/>
          <a:lstStyle>
            <a:lvl1pPr>
              <a:defRPr sz="886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28279" y="7469776"/>
            <a:ext cx="15526941" cy="2441693"/>
          </a:xfrm>
        </p:spPr>
        <p:txBody>
          <a:bodyPr/>
          <a:lstStyle>
            <a:lvl1pPr marL="0" indent="0">
              <a:buNone/>
              <a:defRPr sz="3545">
                <a:solidFill>
                  <a:schemeClr val="tx1">
                    <a:tint val="75000"/>
                  </a:schemeClr>
                </a:solidFill>
              </a:defRPr>
            </a:lvl1pPr>
            <a:lvl2pPr marL="675005" indent="0">
              <a:buNone/>
              <a:defRPr sz="2955">
                <a:solidFill>
                  <a:schemeClr val="tx1">
                    <a:tint val="75000"/>
                  </a:schemeClr>
                </a:solidFill>
              </a:defRPr>
            </a:lvl2pPr>
            <a:lvl3pPr marL="1350010" indent="0">
              <a:buNone/>
              <a:defRPr sz="2660">
                <a:solidFill>
                  <a:schemeClr val="tx1">
                    <a:tint val="75000"/>
                  </a:schemeClr>
                </a:solidFill>
              </a:defRPr>
            </a:lvl3pPr>
            <a:lvl4pPr marL="202501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4pPr>
            <a:lvl5pPr marL="270065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5pPr>
            <a:lvl6pPr marL="337566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6pPr>
            <a:lvl7pPr marL="405066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7pPr>
            <a:lvl8pPr marL="472567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8pPr>
            <a:lvl9pPr marL="540067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72D6270-6781-44E7-9CD7-7CD3E710BF17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00113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163146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72D6270-6781-44E7-9CD7-7CD3E710BF17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594275"/>
            <a:ext cx="15526941" cy="2157477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752346" y="2894573"/>
            <a:ext cx="719613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752346" y="4338151"/>
            <a:ext cx="7196137" cy="573609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9238760" y="2894573"/>
            <a:ext cx="723157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9238760" y="4338151"/>
            <a:ext cx="7231577" cy="573609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8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9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72D6270-6781-44E7-9CD7-7CD3E710BF17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4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5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72D6270-6781-44E7-9CD7-7CD3E710BF17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3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4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72D6270-6781-44E7-9CD7-7CD3E710BF17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5806194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53301" y="1607126"/>
            <a:ext cx="9113639" cy="7932276"/>
          </a:xfrm>
        </p:spPr>
        <p:txBody>
          <a:bodyPr/>
          <a:lstStyle>
            <a:lvl1pPr>
              <a:defRPr sz="4725"/>
            </a:lvl1pPr>
            <a:lvl2pPr>
              <a:defRPr sz="4135"/>
            </a:lvl2pPr>
            <a:lvl3pPr>
              <a:defRPr sz="3545"/>
            </a:lvl3pPr>
            <a:lvl4pPr>
              <a:defRPr sz="2955"/>
            </a:lvl4pPr>
            <a:lvl5pPr>
              <a:defRPr sz="2955"/>
            </a:lvl5pPr>
            <a:lvl6pPr>
              <a:defRPr sz="2955"/>
            </a:lvl6pPr>
            <a:lvl7pPr>
              <a:defRPr sz="2955"/>
            </a:lvl7pPr>
            <a:lvl8pPr>
              <a:defRPr sz="2955"/>
            </a:lvl8pPr>
            <a:lvl9pPr>
              <a:defRPr sz="295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5806194" cy="6203712"/>
          </a:xfrm>
        </p:spPr>
        <p:txBody>
          <a:bodyPr/>
          <a:lstStyle>
            <a:lvl1pPr marL="0" indent="0">
              <a:buNone/>
              <a:defRPr sz="2365"/>
            </a:lvl1pPr>
            <a:lvl2pPr marL="675005" indent="0">
              <a:buNone/>
              <a:defRPr sz="2065"/>
            </a:lvl2pPr>
            <a:lvl3pPr marL="1350010" indent="0">
              <a:buNone/>
              <a:defRPr sz="1770"/>
            </a:lvl3pPr>
            <a:lvl4pPr marL="2025015" indent="0">
              <a:buNone/>
              <a:defRPr sz="1475"/>
            </a:lvl4pPr>
            <a:lvl5pPr marL="2700655" indent="0">
              <a:buNone/>
              <a:defRPr sz="1475"/>
            </a:lvl5pPr>
            <a:lvl6pPr marL="3375660" indent="0">
              <a:buNone/>
              <a:defRPr sz="1475"/>
            </a:lvl6pPr>
            <a:lvl7pPr marL="4050665" indent="0">
              <a:buNone/>
              <a:defRPr sz="1475"/>
            </a:lvl7pPr>
            <a:lvl8pPr marL="4725670" indent="0">
              <a:buNone/>
              <a:defRPr sz="1475"/>
            </a:lvl8pPr>
            <a:lvl9pPr marL="5400675" indent="0">
              <a:buNone/>
              <a:defRPr sz="147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72D6270-6781-44E7-9CD7-7CD3E710BF17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6150398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653301" y="744137"/>
            <a:ext cx="9113639" cy="8795266"/>
          </a:xfrm>
        </p:spPr>
        <p:txBody>
          <a:bodyPr vert="horz" wrap="square" lIns="166631" tIns="83315" rIns="166631" bIns="83315" numCol="1" anchor="t" anchorCtr="0" compatLnSpc="1"/>
          <a:lstStyle>
            <a:lvl1pPr marL="0" indent="0">
              <a:buNone/>
              <a:defRPr sz="4725"/>
            </a:lvl1pPr>
            <a:lvl2pPr marL="675005" indent="0">
              <a:buNone/>
              <a:defRPr sz="4135"/>
            </a:lvl2pPr>
            <a:lvl3pPr marL="1350010" indent="0">
              <a:buNone/>
              <a:defRPr sz="3545"/>
            </a:lvl3pPr>
            <a:lvl4pPr marL="2025015" indent="0">
              <a:buNone/>
              <a:defRPr sz="2955"/>
            </a:lvl4pPr>
            <a:lvl5pPr marL="2700655" indent="0">
              <a:buNone/>
              <a:defRPr sz="2955"/>
            </a:lvl5pPr>
            <a:lvl6pPr marL="3375660" indent="0">
              <a:buNone/>
              <a:defRPr sz="2955"/>
            </a:lvl6pPr>
            <a:lvl7pPr marL="4050665" indent="0">
              <a:buNone/>
              <a:defRPr sz="2955"/>
            </a:lvl7pPr>
            <a:lvl8pPr marL="4725670" indent="0">
              <a:buNone/>
              <a:defRPr sz="2955"/>
            </a:lvl8pPr>
            <a:lvl9pPr marL="5400675" indent="0">
              <a:buNone/>
              <a:defRPr sz="2955"/>
            </a:lvl9pPr>
          </a:lstStyle>
          <a:p>
            <a:pPr marL="0" marR="0" lvl="0" indent="0" algn="l" defTabSz="166687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72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6150398" cy="6203712"/>
          </a:xfrm>
        </p:spPr>
        <p:txBody>
          <a:bodyPr/>
          <a:lstStyle>
            <a:lvl1pPr marL="0" indent="0">
              <a:buNone/>
              <a:defRPr sz="2955"/>
            </a:lvl1pPr>
            <a:lvl2pPr marL="675005" indent="0">
              <a:buNone/>
              <a:defRPr sz="2660"/>
            </a:lvl2pPr>
            <a:lvl3pPr marL="1350010" indent="0">
              <a:buNone/>
              <a:defRPr sz="2365"/>
            </a:lvl3pPr>
            <a:lvl4pPr marL="2025015" indent="0">
              <a:buNone/>
              <a:defRPr sz="2065"/>
            </a:lvl4pPr>
            <a:lvl5pPr marL="2700655" indent="0">
              <a:buNone/>
              <a:defRPr sz="2065"/>
            </a:lvl5pPr>
            <a:lvl6pPr marL="3375660" indent="0">
              <a:buNone/>
              <a:defRPr sz="2065"/>
            </a:lvl6pPr>
            <a:lvl7pPr marL="4050665" indent="0">
              <a:buNone/>
              <a:defRPr sz="2065"/>
            </a:lvl7pPr>
            <a:lvl8pPr marL="4725670" indent="0">
              <a:buNone/>
              <a:defRPr sz="2065"/>
            </a:lvl8pPr>
            <a:lvl9pPr marL="5400675" indent="0">
              <a:buNone/>
              <a:defRPr sz="206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72D6270-6781-44E7-9CD7-7CD3E710BF17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1265"/>
          <p:cNvSpPr>
            <a:spLocks noGrp="1"/>
          </p:cNvSpPr>
          <p:nvPr>
            <p:ph type="title" idx="4294967295"/>
          </p:nvPr>
        </p:nvSpPr>
        <p:spPr>
          <a:xfrm>
            <a:off x="900113" y="447675"/>
            <a:ext cx="16202025" cy="18621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66631" tIns="83315" rIns="166631" bIns="83315" anchor="ctr" anchorCtr="0">
            <a:noAutofit/>
          </a:bodyPr>
          <a:lstStyle>
            <a:lvl1pPr marL="0" indent="0" algn="ctr" defTabSz="1666875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51" name="文本占位符 11266"/>
          <p:cNvSpPr>
            <a:spLocks noGrp="1"/>
          </p:cNvSpPr>
          <p:nvPr>
            <p:ph type="body" idx="9"/>
          </p:nvPr>
        </p:nvSpPr>
        <p:spPr>
          <a:xfrm>
            <a:off x="900113" y="2605088"/>
            <a:ext cx="16202025" cy="736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66631" tIns="83315" rIns="166631" bIns="83315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2" name="日期占位符 11267"/>
          <p:cNvSpPr>
            <a:spLocks noGrp="1"/>
          </p:cNvSpPr>
          <p:nvPr>
            <p:ph type="dt" sz="half" idx="2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2053" name="页脚占位符 11268"/>
          <p:cNvSpPr>
            <a:spLocks noGrp="1"/>
          </p:cNvSpPr>
          <p:nvPr>
            <p:ph type="ftr" sz="quarter" idx="3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2054" name="灯片编号占位符 11269"/>
          <p:cNvSpPr>
            <a:spLocks noGrp="1"/>
          </p:cNvSpPr>
          <p:nvPr>
            <p:ph type="sldNum" sz="quarter" idx="4"/>
          </p:nvPr>
        </p:nvSpPr>
        <p:spPr>
          <a:xfrm>
            <a:off x="129016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72D6270-6781-44E7-9CD7-7CD3E710BF17}" type="slidenum">
              <a:rPr lang="zh-CN" altLang="en-US" sz="2600"/>
            </a:fld>
            <a:endParaRPr lang="zh-CN" altLang="en-US" sz="26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indent="0" algn="ctr" defTabSz="1666875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8000" b="0" i="0" u="none" kern="1200" baseline="0">
          <a:solidFill>
            <a:schemeClr val="tx2"/>
          </a:solidFill>
          <a:effectLst/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624205" indent="-62420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5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1354455" lvl="1" indent="-520700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5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2082800" lvl="2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4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2916555" lvl="3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3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3749675" lvl="4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3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lvl="5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png"/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jpeg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7409"/>
          <p:cNvSpPr/>
          <p:nvPr/>
        </p:nvSpPr>
        <p:spPr>
          <a:xfrm>
            <a:off x="1584301" y="1383432"/>
            <a:ext cx="4189413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latin typeface="宋体" panose="02010600030101010101" pitchFamily="2" charset="-122"/>
              </a:rPr>
              <a:t>四年级下册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sp>
        <p:nvSpPr>
          <p:cNvPr id="5" name="矩形 17410"/>
          <p:cNvSpPr/>
          <p:nvPr/>
        </p:nvSpPr>
        <p:spPr>
          <a:xfrm>
            <a:off x="0" y="2628528"/>
            <a:ext cx="18002250" cy="461664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5400" b="1" dirty="0" smtClean="0">
                <a:latin typeface="Times New Roman" panose="02020603050405020304" pitchFamily="18" charset="0"/>
              </a:rPr>
              <a:t>Module </a:t>
            </a:r>
            <a:r>
              <a:rPr lang="zh-CN" altLang="en-US" sz="5400" b="1" dirty="0">
                <a:latin typeface="Times New Roman" panose="02020603050405020304" pitchFamily="18" charset="0"/>
              </a:rPr>
              <a:t>1 Unit </a:t>
            </a:r>
            <a:r>
              <a:rPr lang="zh-CN" altLang="en-US" sz="5400" b="1" dirty="0" smtClean="0">
                <a:latin typeface="Times New Roman" panose="02020603050405020304" pitchFamily="18" charset="0"/>
              </a:rPr>
              <a:t>1</a:t>
            </a:r>
            <a:endParaRPr lang="en-US" altLang="zh-CN" sz="5400" b="1" dirty="0" smtClean="0">
              <a:latin typeface="Times New Roman" panose="02020603050405020304" pitchFamily="18" charset="0"/>
            </a:endParaRPr>
          </a:p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8800" b="1" dirty="0" smtClean="0">
                <a:latin typeface="Times New Roman" panose="02020603050405020304" pitchFamily="18" charset="0"/>
              </a:rPr>
              <a:t>She's </a:t>
            </a:r>
            <a:r>
              <a:rPr lang="zh-CN" altLang="en-US" sz="8800" b="1" dirty="0">
                <a:latin typeface="Times New Roman" panose="02020603050405020304" pitchFamily="18" charset="0"/>
              </a:rPr>
              <a:t>a nice </a:t>
            </a:r>
            <a:r>
              <a:rPr lang="zh-CN" altLang="en-US" sz="8800" b="1" dirty="0" smtClean="0">
                <a:latin typeface="Times New Roman" panose="02020603050405020304" pitchFamily="18" charset="0"/>
              </a:rPr>
              <a:t>teacher</a:t>
            </a:r>
            <a:endParaRPr lang="en-US" altLang="zh-CN" sz="8800" b="1" dirty="0" smtClean="0">
              <a:latin typeface="Times New Roman" panose="02020603050405020304" pitchFamily="18" charset="0"/>
            </a:endParaRPr>
          </a:p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5400" b="1" dirty="0" smtClean="0">
                <a:latin typeface="Times New Roman" panose="02020603050405020304" pitchFamily="18" charset="0"/>
              </a:rPr>
              <a:t>第</a:t>
            </a:r>
            <a:r>
              <a:rPr lang="en-US" altLang="zh-CN" sz="5400" b="1" dirty="0" smtClean="0">
                <a:latin typeface="Times New Roman" panose="02020603050405020304" pitchFamily="18" charset="0"/>
              </a:rPr>
              <a:t>2</a:t>
            </a:r>
            <a:r>
              <a:rPr lang="zh-CN" altLang="en-US" sz="5400" b="1" dirty="0" smtClean="0">
                <a:latin typeface="Times New Roman" panose="02020603050405020304" pitchFamily="18" charset="0"/>
              </a:rPr>
              <a:t>课</a:t>
            </a:r>
            <a:r>
              <a:rPr lang="zh-CN" altLang="en-US" sz="5400" b="1" dirty="0" smtClean="0">
                <a:latin typeface="Times New Roman" panose="02020603050405020304" pitchFamily="18" charset="0"/>
              </a:rPr>
              <a:t>时</a:t>
            </a:r>
            <a:endParaRPr lang="zh-CN" altLang="en-US" sz="5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5" descr="g1-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7925" y="2000250"/>
            <a:ext cx="12101513" cy="7974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8" name="文本框 30722"/>
          <p:cNvSpPr/>
          <p:nvPr/>
        </p:nvSpPr>
        <p:spPr>
          <a:xfrm>
            <a:off x="3971925" y="627063"/>
            <a:ext cx="9447213" cy="221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5400" b="1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 </a:t>
            </a:r>
            <a:r>
              <a:rPr lang="zh-CN" altLang="en-US" sz="5400" b="1">
                <a:solidFill>
                  <a:srgbClr val="0000FF"/>
                </a:solidFill>
                <a:latin typeface="Comic Sans MS" panose="030F0702030302020204" pitchFamily="66" charset="0"/>
                <a:ea typeface="华文行楷" pitchFamily="2" charset="-122"/>
              </a:rPr>
              <a:t>Listen point and find</a:t>
            </a:r>
            <a:endParaRPr lang="zh-CN" altLang="en-US" sz="5400" b="1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endParaRPr lang="en-US" altLang="zh-CN" sz="5400" b="1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8"/>
          <p:cNvSpPr/>
          <p:nvPr/>
        </p:nvSpPr>
        <p:spPr>
          <a:xfrm>
            <a:off x="1682750" y="1312863"/>
            <a:ext cx="1043940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en-US" altLang="zh-CN" sz="5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小朋友们</a:t>
            </a:r>
            <a:r>
              <a:rPr lang="en-US" altLang="zh-CN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根据图片说说这些人物的特点吧！</a:t>
            </a:r>
            <a:endParaRPr lang="zh-CN" altLang="en-US" sz="5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315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426950" y="5275263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0162" y="3047206"/>
            <a:ext cx="7781925" cy="50673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3525" y="2832894"/>
            <a:ext cx="7315200" cy="54959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211" y="2844552"/>
            <a:ext cx="8277225" cy="58293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2773" y="3348608"/>
            <a:ext cx="6705600" cy="47910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6525" y="781050"/>
            <a:ext cx="4908550" cy="54498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3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8925" y="704850"/>
            <a:ext cx="5216525" cy="52990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36" name="Picture 4" descr="http://tcjewfolk.com/wp-content/uploads/2010/02/question-mark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620000">
            <a:off x="1473200" y="6654800"/>
            <a:ext cx="2514600" cy="3355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8437" name="组合 35841"/>
          <p:cNvGrpSpPr/>
          <p:nvPr/>
        </p:nvGrpSpPr>
        <p:grpSpPr>
          <a:xfrm>
            <a:off x="5372100" y="6975475"/>
            <a:ext cx="9067800" cy="3135313"/>
            <a:chOff x="0" y="0"/>
            <a:chExt cx="4627" cy="2041"/>
          </a:xfrm>
        </p:grpSpPr>
        <p:sp>
          <p:nvSpPr>
            <p:cNvPr id="18438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8439" name="TextBox 11"/>
            <p:cNvSpPr/>
            <p:nvPr/>
          </p:nvSpPr>
          <p:spPr>
            <a:xfrm>
              <a:off x="972" y="318"/>
              <a:ext cx="3655" cy="119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 dirty="0">
                  <a:latin typeface="Times New Roman" panose="02020603050405020304" pitchFamily="18" charset="0"/>
                  <a:ea typeface="华文新魏" pitchFamily="2" charset="-122"/>
                </a:rPr>
                <a:t>   Who are they ?</a:t>
              </a:r>
              <a:endParaRPr lang="en-US" altLang="zh-CN" sz="4400" dirty="0">
                <a:latin typeface="Times New Roman" panose="02020603050405020304" pitchFamily="18" charset="0"/>
                <a:ea typeface="华文新魏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 dirty="0">
                  <a:latin typeface="Times New Roman" panose="02020603050405020304" pitchFamily="18" charset="0"/>
                  <a:ea typeface="华文新魏" pitchFamily="2" charset="-122"/>
                </a:rPr>
                <a:t>   What are they like?</a:t>
              </a:r>
              <a:endParaRPr lang="en-US" altLang="zh-CN" sz="4400" dirty="0">
                <a:latin typeface="Times New Roman" panose="02020603050405020304" pitchFamily="18" charset="0"/>
                <a:ea typeface="华文新魏" pitchFamily="2" charset="-122"/>
              </a:endParaRPr>
            </a:p>
          </p:txBody>
        </p:sp>
        <p:pic>
          <p:nvPicPr>
            <p:cNvPr id="18440" name="图片 35844" descr="11949896971812381266light_bulb_karl_bartel_01_svg_med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0913" y="1924050"/>
            <a:ext cx="12723812" cy="77962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35841"/>
          <p:cNvGrpSpPr/>
          <p:nvPr/>
        </p:nvGrpSpPr>
        <p:grpSpPr>
          <a:xfrm>
            <a:off x="4124325" y="3448050"/>
            <a:ext cx="9067800" cy="3981450"/>
            <a:chOff x="0" y="0"/>
            <a:chExt cx="4627" cy="2041"/>
          </a:xfrm>
        </p:grpSpPr>
        <p:sp>
          <p:nvSpPr>
            <p:cNvPr id="20483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0484" name="TextBox 11"/>
            <p:cNvSpPr/>
            <p:nvPr/>
          </p:nvSpPr>
          <p:spPr>
            <a:xfrm>
              <a:off x="972" y="318"/>
              <a:ext cx="3655" cy="140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 dirty="0">
                  <a:latin typeface="华文新魏" pitchFamily="2" charset="-122"/>
                  <a:ea typeface="华文新魏" pitchFamily="2" charset="-122"/>
                </a:rPr>
                <a:t>1.</a:t>
              </a:r>
              <a:r>
                <a:rPr lang="zh-CN" altLang="en-US" sz="4400" dirty="0">
                  <a:latin typeface="华文新魏" pitchFamily="2" charset="-122"/>
                  <a:ea typeface="华文新魏" pitchFamily="2" charset="-122"/>
                </a:rPr>
                <a:t>有表情地朗读，并注意</a:t>
              </a:r>
              <a:endParaRPr lang="zh-CN" altLang="en-US" sz="4400" dirty="0">
                <a:latin typeface="华文新魏" pitchFamily="2" charset="-122"/>
                <a:ea typeface="华文新魏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 dirty="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   模仿语音语调</a:t>
              </a:r>
              <a:r>
                <a:rPr lang="zh-CN" altLang="en-US" sz="4400" dirty="0">
                  <a:latin typeface="华文新魏" pitchFamily="2" charset="-122"/>
                  <a:ea typeface="华文新魏" pitchFamily="2" charset="-122"/>
                </a:rPr>
                <a:t>。</a:t>
              </a:r>
              <a:endParaRPr lang="zh-CN" altLang="en-US" sz="4400" dirty="0">
                <a:latin typeface="华文新魏" pitchFamily="2" charset="-122"/>
                <a:ea typeface="华文新魏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 dirty="0">
                  <a:latin typeface="华文新魏" pitchFamily="2" charset="-122"/>
                  <a:ea typeface="华文新魏" pitchFamily="2" charset="-122"/>
                </a:rPr>
                <a:t>2.</a:t>
              </a:r>
              <a:r>
                <a:rPr lang="zh-CN" altLang="en-US" sz="4400" dirty="0">
                  <a:latin typeface="华文新魏" pitchFamily="2" charset="-122"/>
                  <a:ea typeface="华文新魏" pitchFamily="2" charset="-122"/>
                </a:rPr>
                <a:t>注意</a:t>
              </a:r>
              <a:r>
                <a:rPr lang="zh-CN" altLang="en-US" sz="4400" dirty="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指读</a:t>
              </a:r>
              <a:r>
                <a:rPr lang="zh-CN" altLang="en-US" sz="4400" dirty="0">
                  <a:latin typeface="华文新魏" pitchFamily="2" charset="-122"/>
                  <a:ea typeface="华文新魏" pitchFamily="2" charset="-122"/>
                </a:rPr>
                <a:t>哦！</a:t>
              </a:r>
              <a:endParaRPr lang="zh-CN" altLang="en-US" sz="4400" dirty="0">
                <a:latin typeface="华文新魏" pitchFamily="2" charset="-122"/>
                <a:ea typeface="华文新魏" pitchFamily="2" charset="-122"/>
              </a:endParaRPr>
            </a:p>
          </p:txBody>
        </p:sp>
        <p:pic>
          <p:nvPicPr>
            <p:cNvPr id="20485" name="图片 35844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35841"/>
          <p:cNvGrpSpPr/>
          <p:nvPr/>
        </p:nvGrpSpPr>
        <p:grpSpPr>
          <a:xfrm>
            <a:off x="4124325" y="3448050"/>
            <a:ext cx="10026650" cy="3981450"/>
            <a:chOff x="0" y="0"/>
            <a:chExt cx="4627" cy="2041"/>
          </a:xfrm>
        </p:grpSpPr>
        <p:sp>
          <p:nvSpPr>
            <p:cNvPr id="21507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1508" name="TextBox 11"/>
            <p:cNvSpPr/>
            <p:nvPr/>
          </p:nvSpPr>
          <p:spPr>
            <a:xfrm>
              <a:off x="972" y="318"/>
              <a:ext cx="3655" cy="138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zh-CN" sz="4400" dirty="0">
                  <a:latin typeface="宋体" panose="02010600030101010101" pitchFamily="2" charset="-122"/>
                </a:rPr>
                <a:t>模仿listen and say的句子，分别介绍自己的朋友和老师。老师请学生上台介绍！</a:t>
              </a:r>
              <a:endParaRPr lang="zh-CN" altLang="zh-CN" sz="4400" dirty="0">
                <a:latin typeface="宋体" panose="02010600030101010101" pitchFamily="2" charset="-122"/>
              </a:endParaRPr>
            </a:p>
          </p:txBody>
        </p:sp>
        <p:pic>
          <p:nvPicPr>
            <p:cNvPr id="21509" name="图片 35844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8"/>
          <p:cNvSpPr/>
          <p:nvPr/>
        </p:nvSpPr>
        <p:spPr>
          <a:xfrm>
            <a:off x="1758950" y="1541463"/>
            <a:ext cx="1043940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b="1" dirty="0">
              <a:solidFill>
                <a:schemeClr val="bg1"/>
              </a:solidFill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Let's </a:t>
            </a:r>
            <a:r>
              <a:rPr lang="en-US" altLang="zh-CN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review</a:t>
            </a:r>
            <a:r>
              <a:rPr lang="zh-CN" altLang="en-US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words</a:t>
            </a:r>
            <a:endParaRPr lang="zh-CN" altLang="en-US" sz="5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5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123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503150" y="5503863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4900" y="2989263"/>
            <a:ext cx="7972425" cy="4953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1" name="文本框 99"/>
          <p:cNvSpPr/>
          <p:nvPr/>
        </p:nvSpPr>
        <p:spPr>
          <a:xfrm rot="10800000" flipV="1">
            <a:off x="9610725" y="3797300"/>
            <a:ext cx="7750175" cy="2773363"/>
          </a:xfrm>
          <a:prstGeom prst="rect">
            <a:avLst/>
          </a:prstGeom>
          <a:noFill/>
          <a:ln>
            <a:solidFill>
              <a:srgbClr val="00B0F0"/>
            </a:solidFill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 dirty="0">
                <a:latin typeface="宋体" panose="02010600030101010101" pitchFamily="2" charset="-122"/>
              </a:rPr>
              <a:t>活动一：</a:t>
            </a:r>
            <a:endParaRPr lang="zh-CN" altLang="en-US" sz="4400" dirty="0">
              <a:latin typeface="宋体" panose="02010600030101010101" pitchFamily="2" charset="-122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 dirty="0">
                <a:latin typeface="宋体" panose="02010600030101010101" pitchFamily="2" charset="-122"/>
              </a:rPr>
              <a:t>学生四人一组，</a:t>
            </a:r>
            <a:endParaRPr lang="zh-CN" altLang="en-US" sz="4400" dirty="0">
              <a:latin typeface="宋体" panose="02010600030101010101" pitchFamily="2" charset="-122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 dirty="0">
                <a:latin typeface="宋体" panose="02010600030101010101" pitchFamily="2" charset="-122"/>
              </a:rPr>
              <a:t>完成课本的活动。</a:t>
            </a:r>
            <a:endParaRPr lang="zh-CN" altLang="en-US" sz="4400" dirty="0">
              <a:latin typeface="宋体" panose="02010600030101010101" pitchFamily="2" charset="-122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 dirty="0">
                <a:latin typeface="宋体" panose="02010600030101010101" pitchFamily="2" charset="-122"/>
              </a:rPr>
              <a:t>学生每人介绍图片中的人物。</a:t>
            </a:r>
            <a:endParaRPr lang="zh-CN" altLang="en-US" sz="4400" dirty="0"/>
          </a:p>
        </p:txBody>
      </p:sp>
      <p:sp>
        <p:nvSpPr>
          <p:cNvPr id="22532" name="矩形 13314"/>
          <p:cNvSpPr/>
          <p:nvPr/>
        </p:nvSpPr>
        <p:spPr>
          <a:xfrm>
            <a:off x="7904163" y="1066800"/>
            <a:ext cx="2239962" cy="1160463"/>
          </a:xfrm>
          <a:prstGeom prst="rect">
            <a:avLst/>
          </a:prstGeom>
          <a:noFill/>
          <a:ln>
            <a:noFill/>
            <a:miter lim="800000"/>
          </a:ln>
          <a:effectLst>
            <a:outerShdw dist="35921" dir="2700000" algn="ctr">
              <a:schemeClr val="bg1"/>
            </a:outerShdw>
          </a:effectLst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</a:rPr>
              <a:t>活动一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"/>
          <p:cNvSpPr/>
          <p:nvPr/>
        </p:nvSpPr>
        <p:spPr>
          <a:xfrm>
            <a:off x="4843463" y="3065463"/>
            <a:ext cx="8653462" cy="3444875"/>
          </a:xfrm>
          <a:prstGeom prst="rect">
            <a:avLst/>
          </a:prstGeom>
          <a:noFill/>
          <a:ln>
            <a:solidFill>
              <a:srgbClr val="00B0F0"/>
            </a:solidFill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 dirty="0"/>
              <a:t>学生四人一组，</a:t>
            </a:r>
            <a:endParaRPr lang="zh-CN" altLang="en-US" sz="4400" dirty="0"/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 dirty="0"/>
              <a:t>分别讨论自己的家人以及</a:t>
            </a:r>
            <a:endParaRPr lang="zh-CN" altLang="en-US" sz="4400" dirty="0"/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 dirty="0"/>
              <a:t>家人的性格。</a:t>
            </a:r>
            <a:endParaRPr lang="zh-CN" altLang="en-US" sz="4400" dirty="0"/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 dirty="0"/>
              <a:t>This is my father/mother....</a:t>
            </a:r>
            <a:endParaRPr lang="zh-CN" altLang="en-US" sz="4400" dirty="0"/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 dirty="0"/>
              <a:t>She/He is.......</a:t>
            </a:r>
            <a:endParaRPr lang="zh-CN" altLang="en-US" sz="4400" dirty="0"/>
          </a:p>
        </p:txBody>
      </p:sp>
      <p:pic>
        <p:nvPicPr>
          <p:cNvPr id="23555" name="文本占位符 124933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0050" y="7180263"/>
            <a:ext cx="7331075" cy="2727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56" name="矩形 13314"/>
          <p:cNvSpPr/>
          <p:nvPr/>
        </p:nvSpPr>
        <p:spPr>
          <a:xfrm>
            <a:off x="7370763" y="1160463"/>
            <a:ext cx="2239962" cy="1162050"/>
          </a:xfrm>
          <a:prstGeom prst="rect">
            <a:avLst/>
          </a:prstGeom>
          <a:noFill/>
          <a:ln>
            <a:noFill/>
            <a:miter lim="800000"/>
          </a:ln>
          <a:effectLst>
            <a:outerShdw dist="35921" dir="2700000" algn="ctr">
              <a:schemeClr val="bg1"/>
            </a:outerShdw>
          </a:effectLst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活动二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37890" descr="homework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770438" y="2151063"/>
            <a:ext cx="8650287" cy="1676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4579" name="文本框 37891"/>
          <p:cNvSpPr/>
          <p:nvPr/>
        </p:nvSpPr>
        <p:spPr>
          <a:xfrm>
            <a:off x="4200525" y="4437063"/>
            <a:ext cx="10972800" cy="2124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400" dirty="0">
                <a:latin typeface="宋体" panose="02010600030101010101" pitchFamily="2" charset="-122"/>
              </a:rPr>
              <a:t>1.</a:t>
            </a:r>
            <a:r>
              <a:rPr lang="zh-CN" altLang="en-US" sz="4400" dirty="0">
                <a:latin typeface="宋体" panose="02010600030101010101" pitchFamily="2" charset="-122"/>
              </a:rPr>
              <a:t>向爸爸妈妈讲讲你今天学习的内容。</a:t>
            </a:r>
            <a:endParaRPr lang="zh-CN" altLang="en-US" sz="4400" dirty="0">
              <a:latin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400" dirty="0">
                <a:latin typeface="宋体" panose="02010600030101010101" pitchFamily="2" charset="-122"/>
              </a:rPr>
              <a:t>2.</a:t>
            </a:r>
            <a:r>
              <a:rPr lang="zh-CN" altLang="en-US" sz="4400" dirty="0">
                <a:latin typeface="宋体" panose="02010600030101010101" pitchFamily="2" charset="-122"/>
              </a:rPr>
              <a:t>预习下节课内容。</a:t>
            </a:r>
            <a:endParaRPr lang="zh-CN" altLang="en-US" sz="4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3314"/>
          <p:cNvSpPr/>
          <p:nvPr/>
        </p:nvSpPr>
        <p:spPr>
          <a:xfrm>
            <a:off x="8010525" y="1389063"/>
            <a:ext cx="2125663" cy="1162050"/>
          </a:xfrm>
          <a:prstGeom prst="rect">
            <a:avLst/>
          </a:prstGeom>
          <a:noFill/>
          <a:ln>
            <a:noFill/>
            <a:miter lim="800000"/>
          </a:ln>
          <a:effectLst>
            <a:outerShdw dist="35921" dir="2700000" algn="ctr">
              <a:schemeClr val="bg1"/>
            </a:outerShdw>
          </a:effectLst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Words</a:t>
            </a:r>
            <a:endParaRPr lang="en-US" altLang="zh-CN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7" name="文本框 13316"/>
          <p:cNvSpPr/>
          <p:nvPr/>
        </p:nvSpPr>
        <p:spPr>
          <a:xfrm>
            <a:off x="5451475" y="3295650"/>
            <a:ext cx="3471863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sz="4400" b="1" dirty="0">
                <a:latin typeface="Times New Roman" panose="02020603050405020304" pitchFamily="18" charset="0"/>
              </a:rPr>
              <a:t>clever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  <p:sp>
        <p:nvSpPr>
          <p:cNvPr id="6148" name="文本框 13317"/>
          <p:cNvSpPr/>
          <p:nvPr/>
        </p:nvSpPr>
        <p:spPr>
          <a:xfrm>
            <a:off x="9955213" y="5064125"/>
            <a:ext cx="3846512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sz="4400" b="1" dirty="0">
                <a:latin typeface="Times New Roman" panose="02020603050405020304" pitchFamily="18" charset="0"/>
              </a:rPr>
              <a:t>nice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  <p:sp>
        <p:nvSpPr>
          <p:cNvPr id="6149" name="文本框 13318"/>
          <p:cNvSpPr/>
          <p:nvPr/>
        </p:nvSpPr>
        <p:spPr>
          <a:xfrm>
            <a:off x="5222875" y="4972050"/>
            <a:ext cx="3844925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sz="4400" b="1" dirty="0">
                <a:latin typeface="Times New Roman" panose="02020603050405020304" pitchFamily="18" charset="0"/>
              </a:rPr>
              <a:t>naughty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  <p:sp>
        <p:nvSpPr>
          <p:cNvPr id="6150" name="文本框 13319"/>
          <p:cNvSpPr/>
          <p:nvPr/>
        </p:nvSpPr>
        <p:spPr>
          <a:xfrm>
            <a:off x="10023475" y="3448050"/>
            <a:ext cx="347345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sz="4400" b="1" dirty="0">
                <a:latin typeface="Times New Roman" panose="02020603050405020304" pitchFamily="18" charset="0"/>
              </a:rPr>
              <a:t>shy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  <p:sp>
        <p:nvSpPr>
          <p:cNvPr id="6151" name="文本框 13320"/>
          <p:cNvSpPr/>
          <p:nvPr/>
        </p:nvSpPr>
        <p:spPr>
          <a:xfrm>
            <a:off x="5367338" y="6697663"/>
            <a:ext cx="347345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sz="4400" b="1" dirty="0">
                <a:latin typeface="Times New Roman" panose="02020603050405020304" pitchFamily="18" charset="0"/>
              </a:rPr>
              <a:t>a bit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  <p:sp>
        <p:nvSpPr>
          <p:cNvPr id="6152" name="文本框 13321"/>
          <p:cNvSpPr/>
          <p:nvPr/>
        </p:nvSpPr>
        <p:spPr>
          <a:xfrm>
            <a:off x="9956800" y="6810375"/>
            <a:ext cx="3741738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b="1" dirty="0">
                <a:latin typeface="Times New Roman" panose="02020603050405020304" pitchFamily="18" charset="0"/>
              </a:rPr>
              <a:t>answer the call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  <p:sp>
        <p:nvSpPr>
          <p:cNvPr id="6153" name="文本框 13322"/>
          <p:cNvSpPr/>
          <p:nvPr/>
        </p:nvSpPr>
        <p:spPr>
          <a:xfrm>
            <a:off x="5491163" y="8299450"/>
            <a:ext cx="1724025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b="1" dirty="0">
                <a:latin typeface="Times New Roman" panose="02020603050405020304" pitchFamily="18" charset="0"/>
              </a:rPr>
              <a:t>parrot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  <p:sp>
        <p:nvSpPr>
          <p:cNvPr id="6154" name="文本框 13323"/>
          <p:cNvSpPr/>
          <p:nvPr/>
        </p:nvSpPr>
        <p:spPr>
          <a:xfrm>
            <a:off x="10204450" y="8407400"/>
            <a:ext cx="1082675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b="1" dirty="0">
                <a:latin typeface="Times New Roman" panose="02020603050405020304" pitchFamily="18" charset="0"/>
              </a:rPr>
              <a:t>bad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8"/>
          <p:cNvSpPr/>
          <p:nvPr/>
        </p:nvSpPr>
        <p:spPr>
          <a:xfrm>
            <a:off x="1682750" y="1236663"/>
            <a:ext cx="1043940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b="1">
              <a:solidFill>
                <a:schemeClr val="bg1"/>
              </a:solidFill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5400" b="1">
                <a:solidFill>
                  <a:schemeClr val="bg1"/>
                </a:solidFill>
                <a:latin typeface="Times New Roman" panose="02020603050405020304" pitchFamily="18" charset="0"/>
              </a:rPr>
              <a:t>Play a game</a:t>
            </a:r>
            <a:endParaRPr lang="en-US" altLang="zh-CN" sz="5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171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426950" y="5199063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32769"/>
          <p:cNvSpPr>
            <a:spLocks noGrp="1"/>
          </p:cNvSpPr>
          <p:nvPr>
            <p:ph type="title"/>
          </p:nvPr>
        </p:nvSpPr>
        <p:spPr>
          <a:xfrm>
            <a:off x="4352925" y="474663"/>
            <a:ext cx="10596563" cy="1863725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cap="flat">
            <a:solidFill>
              <a:schemeClr val="tx1"/>
            </a:solidFill>
            <a:round/>
            <a:headEnd type="none" w="med" len="med"/>
            <a:tailEnd type="none" w="med" len="med"/>
          </a:ln>
        </p:spPr>
        <p:txBody>
          <a:bodyPr vert="horz" wrap="square" lIns="135016" tIns="67508" rIns="135016" bIns="67508" anchor="ctr" anchorCtr="0">
            <a:noAutofit/>
          </a:bodyPr>
          <a:lstStyle>
            <a:defPPr/>
            <a:lvl1pPr marL="0" indent="0" algn="ctr" defTabSz="1666875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 eaLnBrk="1" hangingPunct="1"/>
            <a:r>
              <a:rPr lang="en-US" altLang="zh-CN" sz="5400" b="1">
                <a:solidFill>
                  <a:srgbClr val="0033CC"/>
                </a:solidFill>
              </a:rPr>
              <a:t>What’s missing?(</a:t>
            </a:r>
            <a:r>
              <a:rPr lang="en-US" altLang="en-US" sz="5400" b="1">
                <a:solidFill>
                  <a:srgbClr val="0033CC"/>
                </a:solidFill>
              </a:rPr>
              <a:t>哪个不见了</a:t>
            </a:r>
            <a:r>
              <a:rPr lang="en-US" altLang="zh-CN" sz="5400" b="1">
                <a:solidFill>
                  <a:srgbClr val="0033CC"/>
                </a:solidFill>
              </a:rPr>
              <a:t>)</a:t>
            </a:r>
            <a:endParaRPr lang="en-US" altLang="zh-CN" sz="5400" b="1">
              <a:solidFill>
                <a:srgbClr val="0033CC"/>
              </a:solidFill>
            </a:endParaRPr>
          </a:p>
        </p:txBody>
      </p:sp>
      <p:sp>
        <p:nvSpPr>
          <p:cNvPr id="8195" name="文本框 32770"/>
          <p:cNvSpPr txBox="1"/>
          <p:nvPr/>
        </p:nvSpPr>
        <p:spPr>
          <a:xfrm>
            <a:off x="3681413" y="3287713"/>
            <a:ext cx="12939712" cy="26574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spcBef>
                <a:spcPct val="50000"/>
              </a:spcBef>
            </a:pPr>
            <a:endParaRPr lang="en-US" altLang="zh-CN" sz="7000" b="1">
              <a:solidFill>
                <a:srgbClr val="0033CC"/>
              </a:solidFill>
            </a:endParaRPr>
          </a:p>
          <a:p>
            <a:pPr marL="0" marR="0" lvl="0" indent="0" eaLnBrk="1" hangingPunct="1">
              <a:spcBef>
                <a:spcPct val="50000"/>
              </a:spcBef>
            </a:pPr>
            <a:endParaRPr lang="en-US" altLang="zh-CN" sz="6400" b="1"/>
          </a:p>
        </p:txBody>
      </p:sp>
      <p:sp>
        <p:nvSpPr>
          <p:cNvPr id="8196" name="椭圆 32771"/>
          <p:cNvSpPr/>
          <p:nvPr/>
        </p:nvSpPr>
        <p:spPr>
          <a:xfrm rot="20100000">
            <a:off x="4960938" y="2840038"/>
            <a:ext cx="2179637" cy="1577975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100" b="1">
                <a:latin typeface="Georgia" panose="02040502050405020303" pitchFamily="18" charset="0"/>
              </a:rPr>
              <a:t>nice</a:t>
            </a:r>
            <a:endParaRPr lang="en-US" altLang="zh-CN" sz="4100" b="1">
              <a:latin typeface="Georgia" panose="02040502050405020303" pitchFamily="18" charset="0"/>
            </a:endParaRPr>
          </a:p>
        </p:txBody>
      </p:sp>
      <p:sp>
        <p:nvSpPr>
          <p:cNvPr id="8197" name="椭圆 32772"/>
          <p:cNvSpPr/>
          <p:nvPr/>
        </p:nvSpPr>
        <p:spPr>
          <a:xfrm>
            <a:off x="7310438" y="2741613"/>
            <a:ext cx="2835275" cy="1555750"/>
          </a:xfrm>
          <a:prstGeom prst="ellipse">
            <a:avLst/>
          </a:prstGeom>
          <a:solidFill>
            <a:srgbClr val="00FF00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100" b="1">
                <a:latin typeface="Georgia" panose="02040502050405020303" pitchFamily="18" charset="0"/>
              </a:rPr>
              <a:t>naughty</a:t>
            </a:r>
            <a:endParaRPr lang="en-US" altLang="zh-CN" sz="4100" b="1">
              <a:latin typeface="Georgia" panose="02040502050405020303" pitchFamily="18" charset="0"/>
            </a:endParaRPr>
          </a:p>
        </p:txBody>
      </p:sp>
      <p:sp>
        <p:nvSpPr>
          <p:cNvPr id="8198" name="椭圆 32773"/>
          <p:cNvSpPr/>
          <p:nvPr/>
        </p:nvSpPr>
        <p:spPr>
          <a:xfrm rot="1200000">
            <a:off x="10544175" y="3398838"/>
            <a:ext cx="2700338" cy="1349375"/>
          </a:xfrm>
          <a:prstGeom prst="ellipse">
            <a:avLst/>
          </a:prstGeom>
          <a:solidFill>
            <a:srgbClr val="99CCFF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100" b="1">
                <a:latin typeface="Georgia" panose="02040502050405020303" pitchFamily="18" charset="0"/>
              </a:rPr>
              <a:t>shy</a:t>
            </a:r>
            <a:endParaRPr lang="en-US" altLang="zh-CN" sz="4100" b="1">
              <a:latin typeface="Georgia" panose="02040502050405020303" pitchFamily="18" charset="0"/>
            </a:endParaRPr>
          </a:p>
        </p:txBody>
      </p:sp>
      <p:sp>
        <p:nvSpPr>
          <p:cNvPr id="8199" name="椭圆 32774"/>
          <p:cNvSpPr/>
          <p:nvPr/>
        </p:nvSpPr>
        <p:spPr>
          <a:xfrm rot="2220000">
            <a:off x="4086225" y="4659313"/>
            <a:ext cx="2587625" cy="1685925"/>
          </a:xfrm>
          <a:prstGeom prst="ellipse">
            <a:avLst/>
          </a:prstGeom>
          <a:solidFill>
            <a:schemeClr val="folHlink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100" b="1">
                <a:latin typeface="Georgia" panose="02040502050405020303" pitchFamily="18" charset="0"/>
              </a:rPr>
              <a:t>clever</a:t>
            </a:r>
            <a:endParaRPr lang="en-US" altLang="zh-CN" sz="4100" b="1">
              <a:latin typeface="Georgia" panose="02040502050405020303" pitchFamily="18" charset="0"/>
            </a:endParaRPr>
          </a:p>
        </p:txBody>
      </p:sp>
      <p:sp>
        <p:nvSpPr>
          <p:cNvPr id="8200" name="椭圆 32775"/>
          <p:cNvSpPr/>
          <p:nvPr/>
        </p:nvSpPr>
        <p:spPr>
          <a:xfrm>
            <a:off x="10882313" y="5087938"/>
            <a:ext cx="2925762" cy="1685925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100" b="1">
                <a:latin typeface="Georgia" panose="02040502050405020303" pitchFamily="18" charset="0"/>
              </a:rPr>
              <a:t>tall</a:t>
            </a:r>
            <a:endParaRPr lang="en-US" altLang="zh-CN" sz="4100" b="1">
              <a:latin typeface="Georgia" panose="02040502050405020303" pitchFamily="18" charset="0"/>
            </a:endParaRPr>
          </a:p>
        </p:txBody>
      </p:sp>
      <p:sp>
        <p:nvSpPr>
          <p:cNvPr id="8201" name="椭圆 32776"/>
          <p:cNvSpPr/>
          <p:nvPr/>
        </p:nvSpPr>
        <p:spPr>
          <a:xfrm rot="1440000">
            <a:off x="3806825" y="6992938"/>
            <a:ext cx="2738438" cy="1349375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100" b="1">
                <a:latin typeface="Georgia" panose="02040502050405020303" pitchFamily="18" charset="0"/>
              </a:rPr>
              <a:t>a bit</a:t>
            </a:r>
            <a:endParaRPr lang="en-US" altLang="zh-CN" sz="4100" b="1">
              <a:latin typeface="Georgia" panose="02040502050405020303" pitchFamily="18" charset="0"/>
            </a:endParaRPr>
          </a:p>
        </p:txBody>
      </p:sp>
      <p:sp>
        <p:nvSpPr>
          <p:cNvPr id="8202" name="椭圆 32777"/>
          <p:cNvSpPr/>
          <p:nvPr/>
        </p:nvSpPr>
        <p:spPr>
          <a:xfrm>
            <a:off x="6494463" y="8012113"/>
            <a:ext cx="3600450" cy="1911350"/>
          </a:xfrm>
          <a:prstGeom prst="ellipse">
            <a:avLst/>
          </a:prstGeom>
          <a:solidFill>
            <a:srgbClr val="FF99CC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100" b="1">
                <a:latin typeface="Georgia" panose="02040502050405020303" pitchFamily="18" charset="0"/>
              </a:rPr>
              <a:t>parrot</a:t>
            </a:r>
            <a:endParaRPr lang="en-US" altLang="zh-CN" sz="4100" b="1">
              <a:latin typeface="Georgia" panose="02040502050405020303" pitchFamily="18" charset="0"/>
            </a:endParaRPr>
          </a:p>
        </p:txBody>
      </p:sp>
      <p:sp>
        <p:nvSpPr>
          <p:cNvPr id="8203" name="椭圆 32778"/>
          <p:cNvSpPr/>
          <p:nvPr/>
        </p:nvSpPr>
        <p:spPr>
          <a:xfrm rot="19980000">
            <a:off x="10415588" y="7288213"/>
            <a:ext cx="2838450" cy="23114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100" b="1">
                <a:latin typeface="Georgia" panose="02040502050405020303" pitchFamily="18" charset="0"/>
              </a:rPr>
              <a:t>short</a:t>
            </a:r>
            <a:endParaRPr lang="en-US" altLang="zh-CN" sz="4100" b="1">
              <a:latin typeface="Georgia" panose="020405020504050203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 fill="hold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 fill="hold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 fill="hold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 fill="hold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" fill="hold"/>
                                        <p:tgtEl>
                                          <p:spTgt spid="819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 fill="hold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  <p:bldP spid="8197" grpId="0" animBg="1"/>
      <p:bldP spid="8197" grpId="1" animBg="1"/>
      <p:bldP spid="8198" grpId="0" animBg="1"/>
      <p:bldP spid="8199" grpId="0" animBg="1"/>
      <p:bldP spid="8200" grpId="0" animBg="1"/>
      <p:bldP spid="8201" grpId="0" animBg="1"/>
      <p:bldP spid="8202" grpId="0" animBg="1"/>
      <p:bldP spid="820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32769"/>
          <p:cNvSpPr>
            <a:spLocks noGrp="1"/>
          </p:cNvSpPr>
          <p:nvPr>
            <p:ph type="title"/>
          </p:nvPr>
        </p:nvSpPr>
        <p:spPr>
          <a:xfrm>
            <a:off x="4048125" y="703263"/>
            <a:ext cx="10596563" cy="1863725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cap="flat">
            <a:solidFill>
              <a:schemeClr val="tx1"/>
            </a:solidFill>
            <a:round/>
            <a:headEnd type="none" w="med" len="med"/>
            <a:tailEnd type="none" w="med" len="med"/>
          </a:ln>
        </p:spPr>
        <p:txBody>
          <a:bodyPr vert="horz" wrap="square" lIns="135016" tIns="67508" rIns="135016" bIns="67508" anchor="ctr" anchorCtr="0">
            <a:noAutofit/>
          </a:bodyPr>
          <a:lstStyle>
            <a:defPPr/>
            <a:lvl1pPr marL="0" indent="0" algn="ctr" defTabSz="1666875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 eaLnBrk="1" hangingPunct="1"/>
            <a:r>
              <a:rPr lang="en-US" altLang="zh-CN" sz="5400" b="1">
                <a:solidFill>
                  <a:srgbClr val="0033CC"/>
                </a:solidFill>
              </a:rPr>
              <a:t>What’s missing?(</a:t>
            </a:r>
            <a:r>
              <a:rPr lang="en-US" altLang="en-US" sz="5400" b="1">
                <a:solidFill>
                  <a:srgbClr val="0033CC"/>
                </a:solidFill>
              </a:rPr>
              <a:t>哪个不见了</a:t>
            </a:r>
            <a:r>
              <a:rPr lang="en-US" altLang="zh-CN" sz="5400" b="1">
                <a:solidFill>
                  <a:srgbClr val="0033CC"/>
                </a:solidFill>
              </a:rPr>
              <a:t>)</a:t>
            </a:r>
            <a:endParaRPr lang="en-US" altLang="zh-CN" sz="5400" b="1">
              <a:solidFill>
                <a:srgbClr val="0033CC"/>
              </a:solidFill>
            </a:endParaRPr>
          </a:p>
        </p:txBody>
      </p:sp>
      <p:sp>
        <p:nvSpPr>
          <p:cNvPr id="9219" name="文本框 32770"/>
          <p:cNvSpPr txBox="1"/>
          <p:nvPr/>
        </p:nvSpPr>
        <p:spPr>
          <a:xfrm>
            <a:off x="3757613" y="3592513"/>
            <a:ext cx="12939712" cy="26574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spcBef>
                <a:spcPct val="50000"/>
              </a:spcBef>
            </a:pPr>
            <a:endParaRPr lang="en-US" altLang="zh-CN" sz="7000" b="1">
              <a:solidFill>
                <a:srgbClr val="0033CC"/>
              </a:solidFill>
            </a:endParaRPr>
          </a:p>
          <a:p>
            <a:pPr marL="0" marR="0" lvl="0" indent="0" eaLnBrk="1" hangingPunct="1">
              <a:spcBef>
                <a:spcPct val="50000"/>
              </a:spcBef>
            </a:pPr>
            <a:endParaRPr lang="en-US" altLang="zh-CN" sz="6400" b="1"/>
          </a:p>
        </p:txBody>
      </p:sp>
      <p:sp>
        <p:nvSpPr>
          <p:cNvPr id="9220" name="椭圆 32771"/>
          <p:cNvSpPr/>
          <p:nvPr/>
        </p:nvSpPr>
        <p:spPr>
          <a:xfrm rot="20100000">
            <a:off x="5037138" y="3144838"/>
            <a:ext cx="2179637" cy="1577975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100" b="1">
                <a:latin typeface="Georgia" panose="02040502050405020303" pitchFamily="18" charset="0"/>
              </a:rPr>
              <a:t>nice</a:t>
            </a:r>
            <a:endParaRPr lang="en-US" altLang="zh-CN" sz="4100" b="1">
              <a:latin typeface="Georgia" panose="02040502050405020303" pitchFamily="18" charset="0"/>
            </a:endParaRPr>
          </a:p>
        </p:txBody>
      </p:sp>
      <p:sp>
        <p:nvSpPr>
          <p:cNvPr id="9221" name="椭圆 32772"/>
          <p:cNvSpPr/>
          <p:nvPr/>
        </p:nvSpPr>
        <p:spPr>
          <a:xfrm>
            <a:off x="7386638" y="3046413"/>
            <a:ext cx="2835275" cy="1555750"/>
          </a:xfrm>
          <a:prstGeom prst="ellipse">
            <a:avLst/>
          </a:prstGeom>
          <a:solidFill>
            <a:srgbClr val="00FF00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100" b="1">
                <a:latin typeface="Georgia" panose="02040502050405020303" pitchFamily="18" charset="0"/>
              </a:rPr>
              <a:t>naughty</a:t>
            </a:r>
            <a:endParaRPr lang="en-US" altLang="zh-CN" sz="4100" b="1">
              <a:latin typeface="Georgia" panose="02040502050405020303" pitchFamily="18" charset="0"/>
            </a:endParaRPr>
          </a:p>
        </p:txBody>
      </p:sp>
      <p:sp>
        <p:nvSpPr>
          <p:cNvPr id="9222" name="椭圆 32773"/>
          <p:cNvSpPr/>
          <p:nvPr/>
        </p:nvSpPr>
        <p:spPr>
          <a:xfrm rot="1200000">
            <a:off x="10620375" y="3703638"/>
            <a:ext cx="2700338" cy="1349375"/>
          </a:xfrm>
          <a:prstGeom prst="ellipse">
            <a:avLst/>
          </a:prstGeom>
          <a:solidFill>
            <a:srgbClr val="99CCFF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100" b="1">
                <a:latin typeface="Georgia" panose="02040502050405020303" pitchFamily="18" charset="0"/>
              </a:rPr>
              <a:t>shy</a:t>
            </a:r>
            <a:endParaRPr lang="en-US" altLang="zh-CN" sz="4100" b="1">
              <a:latin typeface="Georgia" panose="02040502050405020303" pitchFamily="18" charset="0"/>
            </a:endParaRPr>
          </a:p>
        </p:txBody>
      </p:sp>
      <p:sp>
        <p:nvSpPr>
          <p:cNvPr id="9223" name="椭圆 32774"/>
          <p:cNvSpPr/>
          <p:nvPr/>
        </p:nvSpPr>
        <p:spPr>
          <a:xfrm rot="2220000">
            <a:off x="4162425" y="4964113"/>
            <a:ext cx="2587625" cy="1685925"/>
          </a:xfrm>
          <a:prstGeom prst="ellipse">
            <a:avLst/>
          </a:prstGeom>
          <a:solidFill>
            <a:schemeClr val="folHlink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100" b="1">
                <a:latin typeface="Georgia" panose="02040502050405020303" pitchFamily="18" charset="0"/>
              </a:rPr>
              <a:t>clever</a:t>
            </a:r>
            <a:endParaRPr lang="en-US" altLang="zh-CN" sz="4100" b="1">
              <a:latin typeface="Georgia" panose="02040502050405020303" pitchFamily="18" charset="0"/>
            </a:endParaRPr>
          </a:p>
        </p:txBody>
      </p:sp>
      <p:sp>
        <p:nvSpPr>
          <p:cNvPr id="9224" name="椭圆 32775"/>
          <p:cNvSpPr/>
          <p:nvPr/>
        </p:nvSpPr>
        <p:spPr>
          <a:xfrm>
            <a:off x="10958513" y="5392738"/>
            <a:ext cx="2925762" cy="1685925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100" b="1">
                <a:latin typeface="Georgia" panose="02040502050405020303" pitchFamily="18" charset="0"/>
              </a:rPr>
              <a:t>tall</a:t>
            </a:r>
            <a:endParaRPr lang="en-US" altLang="zh-CN" sz="4100" b="1">
              <a:latin typeface="Georgia" panose="02040502050405020303" pitchFamily="18" charset="0"/>
            </a:endParaRPr>
          </a:p>
        </p:txBody>
      </p:sp>
      <p:sp>
        <p:nvSpPr>
          <p:cNvPr id="9225" name="椭圆 32776"/>
          <p:cNvSpPr/>
          <p:nvPr/>
        </p:nvSpPr>
        <p:spPr>
          <a:xfrm rot="1440000">
            <a:off x="3883025" y="7297738"/>
            <a:ext cx="2738438" cy="1349375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100" b="1">
                <a:latin typeface="Georgia" panose="02040502050405020303" pitchFamily="18" charset="0"/>
              </a:rPr>
              <a:t>a bit</a:t>
            </a:r>
            <a:endParaRPr lang="en-US" altLang="zh-CN" sz="4100" b="1">
              <a:latin typeface="Georgia" panose="02040502050405020303" pitchFamily="18" charset="0"/>
            </a:endParaRPr>
          </a:p>
        </p:txBody>
      </p:sp>
      <p:sp>
        <p:nvSpPr>
          <p:cNvPr id="9226" name="椭圆 32777"/>
          <p:cNvSpPr/>
          <p:nvPr/>
        </p:nvSpPr>
        <p:spPr>
          <a:xfrm>
            <a:off x="6570663" y="8316913"/>
            <a:ext cx="3600450" cy="1911350"/>
          </a:xfrm>
          <a:prstGeom prst="ellipse">
            <a:avLst/>
          </a:prstGeom>
          <a:solidFill>
            <a:srgbClr val="FF99CC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100" b="1">
                <a:latin typeface="Georgia" panose="02040502050405020303" pitchFamily="18" charset="0"/>
              </a:rPr>
              <a:t>parrot</a:t>
            </a:r>
            <a:endParaRPr lang="en-US" altLang="zh-CN" sz="4100" b="1">
              <a:latin typeface="Georgia" panose="02040502050405020303" pitchFamily="18" charset="0"/>
            </a:endParaRPr>
          </a:p>
        </p:txBody>
      </p:sp>
      <p:sp>
        <p:nvSpPr>
          <p:cNvPr id="9227" name="椭圆 32778"/>
          <p:cNvSpPr/>
          <p:nvPr/>
        </p:nvSpPr>
        <p:spPr>
          <a:xfrm rot="19980000">
            <a:off x="10491788" y="7593013"/>
            <a:ext cx="2838450" cy="23114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100" b="1">
                <a:latin typeface="Georgia" panose="02040502050405020303" pitchFamily="18" charset="0"/>
              </a:rPr>
              <a:t>short</a:t>
            </a:r>
            <a:endParaRPr lang="en-US" altLang="zh-CN" sz="4100" b="1">
              <a:latin typeface="Georgia" panose="020405020504050203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 fill="hold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 fill="hold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 fill="hold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 fill="hold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" fill="hold"/>
                                        <p:tgtEl>
                                          <p:spTgt spid="92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 fill="hold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1" grpId="0" animBg="1"/>
      <p:bldP spid="9221" grpId="1" animBg="1"/>
      <p:bldP spid="9222" grpId="0" animBg="1"/>
      <p:bldP spid="9223" grpId="0" animBg="1"/>
      <p:bldP spid="9223" grpId="1" animBg="1"/>
      <p:bldP spid="9224" grpId="0" animBg="1"/>
      <p:bldP spid="9225" grpId="0" animBg="1"/>
      <p:bldP spid="9226" grpId="0" animBg="1"/>
      <p:bldP spid="9227" grpId="0" animBg="1"/>
      <p:bldP spid="922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32769"/>
          <p:cNvSpPr>
            <a:spLocks noGrp="1"/>
          </p:cNvSpPr>
          <p:nvPr>
            <p:ph type="title"/>
          </p:nvPr>
        </p:nvSpPr>
        <p:spPr>
          <a:xfrm>
            <a:off x="4352925" y="746125"/>
            <a:ext cx="10596563" cy="1862138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cap="flat">
            <a:solidFill>
              <a:schemeClr val="tx1"/>
            </a:solidFill>
            <a:round/>
            <a:headEnd type="none" w="med" len="med"/>
            <a:tailEnd type="none" w="med" len="med"/>
          </a:ln>
        </p:spPr>
        <p:txBody>
          <a:bodyPr vert="horz" wrap="square" lIns="135016" tIns="67508" rIns="135016" bIns="67508" anchor="ctr" anchorCtr="0">
            <a:noAutofit/>
          </a:bodyPr>
          <a:lstStyle>
            <a:defPPr/>
            <a:lvl1pPr marL="0" indent="0" algn="ctr" defTabSz="1666875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 eaLnBrk="1" hangingPunct="1"/>
            <a:r>
              <a:rPr lang="en-US" altLang="zh-CN" sz="5400" b="1">
                <a:solidFill>
                  <a:srgbClr val="0033CC"/>
                </a:solidFill>
              </a:rPr>
              <a:t>What’s missing?(</a:t>
            </a:r>
            <a:r>
              <a:rPr lang="en-US" altLang="en-US" sz="5400" b="1">
                <a:solidFill>
                  <a:srgbClr val="0033CC"/>
                </a:solidFill>
              </a:rPr>
              <a:t>哪个不见了</a:t>
            </a:r>
            <a:r>
              <a:rPr lang="en-US" altLang="zh-CN" sz="5400" b="1">
                <a:solidFill>
                  <a:srgbClr val="0033CC"/>
                </a:solidFill>
              </a:rPr>
              <a:t>)</a:t>
            </a:r>
            <a:endParaRPr lang="en-US" altLang="zh-CN" sz="5400" b="1">
              <a:solidFill>
                <a:srgbClr val="0033CC"/>
              </a:solidFill>
            </a:endParaRPr>
          </a:p>
        </p:txBody>
      </p:sp>
      <p:sp>
        <p:nvSpPr>
          <p:cNvPr id="10243" name="文本框 32770"/>
          <p:cNvSpPr txBox="1"/>
          <p:nvPr/>
        </p:nvSpPr>
        <p:spPr>
          <a:xfrm>
            <a:off x="3605213" y="3668713"/>
            <a:ext cx="12939712" cy="265906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spcBef>
                <a:spcPct val="50000"/>
              </a:spcBef>
            </a:pPr>
            <a:endParaRPr lang="en-US" altLang="zh-CN" sz="7000" b="1">
              <a:solidFill>
                <a:srgbClr val="0033CC"/>
              </a:solidFill>
            </a:endParaRPr>
          </a:p>
          <a:p>
            <a:pPr marL="0" marR="0" lvl="0" indent="0" eaLnBrk="1" hangingPunct="1">
              <a:spcBef>
                <a:spcPct val="50000"/>
              </a:spcBef>
            </a:pPr>
            <a:endParaRPr lang="en-US" altLang="zh-CN" sz="6400" b="1"/>
          </a:p>
        </p:txBody>
      </p:sp>
      <p:sp>
        <p:nvSpPr>
          <p:cNvPr id="10244" name="椭圆 32771"/>
          <p:cNvSpPr/>
          <p:nvPr/>
        </p:nvSpPr>
        <p:spPr>
          <a:xfrm rot="20100000">
            <a:off x="4884738" y="3222625"/>
            <a:ext cx="2179637" cy="1576388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100" b="1">
                <a:latin typeface="Georgia" panose="02040502050405020303" pitchFamily="18" charset="0"/>
              </a:rPr>
              <a:t>nice</a:t>
            </a:r>
            <a:endParaRPr lang="en-US" altLang="zh-CN" sz="4100" b="1">
              <a:latin typeface="Georgia" panose="02040502050405020303" pitchFamily="18" charset="0"/>
            </a:endParaRPr>
          </a:p>
        </p:txBody>
      </p:sp>
      <p:sp>
        <p:nvSpPr>
          <p:cNvPr id="10245" name="椭圆 32772"/>
          <p:cNvSpPr/>
          <p:nvPr/>
        </p:nvSpPr>
        <p:spPr>
          <a:xfrm>
            <a:off x="7234238" y="3124200"/>
            <a:ext cx="2835275" cy="1555750"/>
          </a:xfrm>
          <a:prstGeom prst="ellipse">
            <a:avLst/>
          </a:prstGeom>
          <a:solidFill>
            <a:srgbClr val="00FF00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100" b="1">
                <a:latin typeface="Georgia" panose="02040502050405020303" pitchFamily="18" charset="0"/>
              </a:rPr>
              <a:t>naughty</a:t>
            </a:r>
            <a:endParaRPr lang="en-US" altLang="zh-CN" sz="4100" b="1">
              <a:latin typeface="Georgia" panose="02040502050405020303" pitchFamily="18" charset="0"/>
            </a:endParaRPr>
          </a:p>
        </p:txBody>
      </p:sp>
      <p:sp>
        <p:nvSpPr>
          <p:cNvPr id="10246" name="椭圆 32773"/>
          <p:cNvSpPr/>
          <p:nvPr/>
        </p:nvSpPr>
        <p:spPr>
          <a:xfrm rot="1200000">
            <a:off x="10467975" y="3781425"/>
            <a:ext cx="2700338" cy="1349375"/>
          </a:xfrm>
          <a:prstGeom prst="ellipse">
            <a:avLst/>
          </a:prstGeom>
          <a:solidFill>
            <a:srgbClr val="99CCFF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100" b="1">
                <a:latin typeface="Georgia" panose="02040502050405020303" pitchFamily="18" charset="0"/>
              </a:rPr>
              <a:t>shy</a:t>
            </a:r>
            <a:endParaRPr lang="en-US" altLang="zh-CN" sz="4100" b="1">
              <a:latin typeface="Georgia" panose="02040502050405020303" pitchFamily="18" charset="0"/>
            </a:endParaRPr>
          </a:p>
        </p:txBody>
      </p:sp>
      <p:sp>
        <p:nvSpPr>
          <p:cNvPr id="10247" name="椭圆 32774"/>
          <p:cNvSpPr/>
          <p:nvPr/>
        </p:nvSpPr>
        <p:spPr>
          <a:xfrm rot="2220000">
            <a:off x="4010025" y="5040313"/>
            <a:ext cx="2587625" cy="1687512"/>
          </a:xfrm>
          <a:prstGeom prst="ellipse">
            <a:avLst/>
          </a:prstGeom>
          <a:solidFill>
            <a:schemeClr val="folHlink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100" b="1">
                <a:latin typeface="Georgia" panose="02040502050405020303" pitchFamily="18" charset="0"/>
              </a:rPr>
              <a:t>clever</a:t>
            </a:r>
            <a:endParaRPr lang="en-US" altLang="zh-CN" sz="4100" b="1">
              <a:latin typeface="Georgia" panose="02040502050405020303" pitchFamily="18" charset="0"/>
            </a:endParaRPr>
          </a:p>
        </p:txBody>
      </p:sp>
      <p:sp>
        <p:nvSpPr>
          <p:cNvPr id="10248" name="椭圆 32775"/>
          <p:cNvSpPr/>
          <p:nvPr/>
        </p:nvSpPr>
        <p:spPr>
          <a:xfrm>
            <a:off x="10806113" y="5468938"/>
            <a:ext cx="2925762" cy="1687512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100" b="1">
                <a:latin typeface="Georgia" panose="02040502050405020303" pitchFamily="18" charset="0"/>
              </a:rPr>
              <a:t>tall</a:t>
            </a:r>
            <a:endParaRPr lang="en-US" altLang="zh-CN" sz="4100" b="1">
              <a:latin typeface="Georgia" panose="02040502050405020303" pitchFamily="18" charset="0"/>
            </a:endParaRPr>
          </a:p>
        </p:txBody>
      </p:sp>
      <p:sp>
        <p:nvSpPr>
          <p:cNvPr id="10249" name="椭圆 32776"/>
          <p:cNvSpPr/>
          <p:nvPr/>
        </p:nvSpPr>
        <p:spPr>
          <a:xfrm rot="1440000">
            <a:off x="3730625" y="7373938"/>
            <a:ext cx="2738438" cy="1350962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100" b="1">
                <a:latin typeface="Georgia" panose="02040502050405020303" pitchFamily="18" charset="0"/>
              </a:rPr>
              <a:t>a bit</a:t>
            </a:r>
            <a:endParaRPr lang="en-US" altLang="zh-CN" sz="4100" b="1">
              <a:latin typeface="Georgia" panose="02040502050405020303" pitchFamily="18" charset="0"/>
            </a:endParaRPr>
          </a:p>
        </p:txBody>
      </p:sp>
      <p:sp>
        <p:nvSpPr>
          <p:cNvPr id="10250" name="椭圆 32777"/>
          <p:cNvSpPr/>
          <p:nvPr/>
        </p:nvSpPr>
        <p:spPr>
          <a:xfrm>
            <a:off x="6418263" y="8393113"/>
            <a:ext cx="3600450" cy="1912937"/>
          </a:xfrm>
          <a:prstGeom prst="ellipse">
            <a:avLst/>
          </a:prstGeom>
          <a:solidFill>
            <a:srgbClr val="FF99CC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100" b="1">
                <a:latin typeface="Georgia" panose="02040502050405020303" pitchFamily="18" charset="0"/>
              </a:rPr>
              <a:t>parrot</a:t>
            </a:r>
            <a:endParaRPr lang="en-US" altLang="zh-CN" sz="4100" b="1">
              <a:latin typeface="Georgia" panose="02040502050405020303" pitchFamily="18" charset="0"/>
            </a:endParaRPr>
          </a:p>
        </p:txBody>
      </p:sp>
      <p:sp>
        <p:nvSpPr>
          <p:cNvPr id="10251" name="椭圆 32778"/>
          <p:cNvSpPr/>
          <p:nvPr/>
        </p:nvSpPr>
        <p:spPr>
          <a:xfrm rot="19980000">
            <a:off x="10339388" y="7670800"/>
            <a:ext cx="2838450" cy="2309813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100" b="1">
                <a:latin typeface="Georgia" panose="02040502050405020303" pitchFamily="18" charset="0"/>
              </a:rPr>
              <a:t>short</a:t>
            </a:r>
            <a:endParaRPr lang="en-US" altLang="zh-CN" sz="4100" b="1">
              <a:latin typeface="Georgia" panose="020405020504050203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 fill="hold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 fill="hold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 fill="hold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 fill="hold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" fill="hold"/>
                                        <p:tgtEl>
                                          <p:spTgt spid="1024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 fill="hold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3" dur="2000" fill="hold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8" dur="2000" fill="hold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73" dur="2000" fill="hold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nimBg="1"/>
      <p:bldP spid="10245" grpId="0" animBg="1"/>
      <p:bldP spid="10245" grpId="1" animBg="1"/>
      <p:bldP spid="10245" grpId="2" animBg="1"/>
      <p:bldP spid="10246" grpId="0" animBg="1"/>
      <p:bldP spid="10246" grpId="1" animBg="1"/>
      <p:bldP spid="10247" grpId="0" animBg="1"/>
      <p:bldP spid="10247" grpId="1" animBg="1"/>
      <p:bldP spid="10248" grpId="0" animBg="1"/>
      <p:bldP spid="10249" grpId="0" animBg="1"/>
      <p:bldP spid="10249" grpId="1" animBg="1"/>
      <p:bldP spid="10250" grpId="0" animBg="1"/>
      <p:bldP spid="1025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ChangeArrowheads="1"/>
          </p:cNvSpPr>
          <p:nvPr/>
        </p:nvSpPr>
        <p:spPr bwMode="auto">
          <a:xfrm>
            <a:off x="6335713" y="398463"/>
            <a:ext cx="5332412" cy="18605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folHlink"/>
            </a:outerShdw>
          </a:effectLst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buFontTx/>
            </a:pPr>
            <a:r>
              <a:rPr lang="en-US" altLang="zh-CN" sz="5400" b="1" spc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Who are they?</a:t>
            </a:r>
            <a:endParaRPr lang="en-US" altLang="zh-CN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11267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580000">
            <a:off x="2079625" y="4203700"/>
            <a:ext cx="3262313" cy="38687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126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9325" y="2074863"/>
            <a:ext cx="3333750" cy="3956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126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3725" y="2379663"/>
            <a:ext cx="3170238" cy="3870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127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20000">
            <a:off x="14478000" y="4419600"/>
            <a:ext cx="3157538" cy="3849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1271" name="Picture 4" descr="http://tcjewfolk.com/wp-content/uploads/2010/02/question-mark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234363" y="6419850"/>
            <a:ext cx="3022600" cy="4030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 fill="hold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 fill="hold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ChangeArrowheads="1"/>
          </p:cNvSpPr>
          <p:nvPr/>
        </p:nvSpPr>
        <p:spPr bwMode="auto">
          <a:xfrm>
            <a:off x="2122488" y="1084263"/>
            <a:ext cx="5888037" cy="14033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folHlink"/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What’re they like?</a:t>
            </a:r>
            <a:endParaRPr kumimoji="0" lang="en-US" altLang="zh-CN" sz="4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291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9738" y="3198813"/>
            <a:ext cx="2479675" cy="2736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2292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8250" y="3049588"/>
            <a:ext cx="2479675" cy="2727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2293" name="Picture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913938" y="3049588"/>
            <a:ext cx="2386012" cy="2727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2294" name="Picture 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3139738" y="3049588"/>
            <a:ext cx="2355850" cy="2727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5" name="Text Box 8"/>
          <p:cNvSpPr/>
          <p:nvPr/>
        </p:nvSpPr>
        <p:spPr>
          <a:xfrm>
            <a:off x="2720975" y="8628063"/>
            <a:ext cx="2728913" cy="990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b="1"/>
              <a:t>clever</a:t>
            </a:r>
            <a:endParaRPr lang="en-US" altLang="zh-CN" b="1"/>
          </a:p>
        </p:txBody>
      </p:sp>
      <p:sp>
        <p:nvSpPr>
          <p:cNvPr id="12296" name="Text Box 9"/>
          <p:cNvSpPr/>
          <p:nvPr/>
        </p:nvSpPr>
        <p:spPr>
          <a:xfrm>
            <a:off x="6318250" y="8628063"/>
            <a:ext cx="3224213" cy="990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b="1"/>
              <a:t>naughty</a:t>
            </a:r>
            <a:endParaRPr lang="en-US" altLang="zh-CN" b="1"/>
          </a:p>
        </p:txBody>
      </p:sp>
      <p:sp>
        <p:nvSpPr>
          <p:cNvPr id="12297" name="Text Box 10"/>
          <p:cNvSpPr/>
          <p:nvPr/>
        </p:nvSpPr>
        <p:spPr>
          <a:xfrm>
            <a:off x="10163175" y="8628063"/>
            <a:ext cx="2727325" cy="990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b="1"/>
              <a:t>nice</a:t>
            </a:r>
            <a:endParaRPr lang="en-US" altLang="zh-CN" b="1"/>
          </a:p>
        </p:txBody>
      </p:sp>
      <p:sp>
        <p:nvSpPr>
          <p:cNvPr id="12298" name="Text Box 11"/>
          <p:cNvSpPr/>
          <p:nvPr/>
        </p:nvSpPr>
        <p:spPr>
          <a:xfrm>
            <a:off x="13511212" y="8628063"/>
            <a:ext cx="2728912" cy="990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b="1"/>
              <a:t>shy</a:t>
            </a:r>
            <a:endParaRPr lang="en-US" altLang="zh-CN" b="1"/>
          </a:p>
        </p:txBody>
      </p:sp>
      <p:sp>
        <p:nvSpPr>
          <p:cNvPr id="12299" name="Line 12"/>
          <p:cNvSpPr/>
          <p:nvPr/>
        </p:nvSpPr>
        <p:spPr>
          <a:xfrm>
            <a:off x="3589338" y="5900738"/>
            <a:ext cx="7316787" cy="285432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879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300" name="Line 13"/>
          <p:cNvSpPr/>
          <p:nvPr/>
        </p:nvSpPr>
        <p:spPr>
          <a:xfrm>
            <a:off x="4457700" y="5900738"/>
            <a:ext cx="9921875" cy="285432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879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2301" name="Line 14"/>
          <p:cNvCxnSpPr/>
          <p:nvPr/>
        </p:nvCxnSpPr>
        <p:spPr>
          <a:xfrm flipH="1">
            <a:off x="11526838" y="6024563"/>
            <a:ext cx="2605087" cy="2854325"/>
          </a:xfrm>
          <a:prstGeom prst="line">
            <a:avLst/>
          </a:prstGeom>
          <a:noFill/>
          <a:ln w="25400">
            <a:solidFill>
              <a:srgbClr val="FF0000"/>
            </a:solidFill>
            <a:miter lim="800000"/>
          </a:ln>
        </p:spPr>
      </p:cxnSp>
      <p:cxnSp>
        <p:nvCxnSpPr>
          <p:cNvPr id="12302" name="Line 15"/>
          <p:cNvCxnSpPr/>
          <p:nvPr/>
        </p:nvCxnSpPr>
        <p:spPr>
          <a:xfrm flipH="1">
            <a:off x="4210050" y="5900738"/>
            <a:ext cx="3100388" cy="2854325"/>
          </a:xfrm>
          <a:prstGeom prst="line">
            <a:avLst/>
          </a:prstGeom>
          <a:noFill/>
          <a:ln w="25400">
            <a:solidFill>
              <a:srgbClr val="FF0000"/>
            </a:solidFill>
            <a:miter lim="800000"/>
          </a:ln>
        </p:spPr>
      </p:cxnSp>
      <p:cxnSp>
        <p:nvCxnSpPr>
          <p:cNvPr id="12303" name="Line 16"/>
          <p:cNvCxnSpPr/>
          <p:nvPr/>
        </p:nvCxnSpPr>
        <p:spPr>
          <a:xfrm flipH="1">
            <a:off x="8178800" y="5900738"/>
            <a:ext cx="2603500" cy="2727325"/>
          </a:xfrm>
          <a:prstGeom prst="line">
            <a:avLst/>
          </a:prstGeom>
          <a:noFill/>
          <a:ln w="25400">
            <a:solidFill>
              <a:srgbClr val="FF0000"/>
            </a:solidFill>
            <a:miter lim="800000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 fill="hold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fb0e1d7b-83c4-438a-b679-1788a680b37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659</Words>
  <Application>WPS 演示</Application>
  <PresentationFormat>自定义</PresentationFormat>
  <Paragraphs>133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Arial</vt:lpstr>
      <vt:lpstr>Calibri</vt:lpstr>
      <vt:lpstr>Times New Roman</vt:lpstr>
      <vt:lpstr>微软雅黑</vt:lpstr>
      <vt:lpstr>Georgia</vt:lpstr>
      <vt:lpstr>Comic Sans MS</vt:lpstr>
      <vt:lpstr>华文行楷</vt:lpstr>
      <vt:lpstr>Arial Unicode MS</vt:lpstr>
      <vt:lpstr>Calibri</vt:lpstr>
      <vt:lpstr>华文新魏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What’s missing?(哪个不见了)</vt:lpstr>
      <vt:lpstr>What’s missing?(哪个不见了)</vt:lpstr>
      <vt:lpstr>What’s missing?(哪个不见了)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《She's a nice teacher》PPT课件(第2课时)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2021-02-09T09:33:00Z</cp:lastPrinted>
  <dcterms:created xsi:type="dcterms:W3CDTF">2021-02-09T09:33:00Z</dcterms:created>
  <dcterms:modified xsi:type="dcterms:W3CDTF">2023-02-16T03:51:44Z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931881BAF30E48BE80430EFF6A699857</vt:lpwstr>
  </property>
  <property fmtid="{D5CDD505-2E9C-101B-9397-08002B2CF9AE}" pid="7" name="KSOProductBuildVer">
    <vt:lpwstr>2052-11.1.0.13703</vt:lpwstr>
  </property>
</Properties>
</file>