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4" r:id="rId3"/>
    <p:sldId id="263" r:id="rId5"/>
    <p:sldId id="295" r:id="rId6"/>
    <p:sldId id="257" r:id="rId7"/>
    <p:sldId id="296" r:id="rId8"/>
    <p:sldId id="284" r:id="rId9"/>
    <p:sldId id="281" r:id="rId10"/>
    <p:sldId id="287" r:id="rId11"/>
    <p:sldId id="288" r:id="rId12"/>
    <p:sldId id="297" r:id="rId13"/>
    <p:sldId id="298" r:id="rId14"/>
    <p:sldId id="299" r:id="rId15"/>
    <p:sldId id="260" r:id="rId16"/>
    <p:sldId id="300" r:id="rId17"/>
    <p:sldId id="301" r:id="rId18"/>
    <p:sldId id="282" r:id="rId19"/>
    <p:sldId id="283" r:id="rId20"/>
    <p:sldId id="278" r:id="rId21"/>
    <p:sldId id="290" r:id="rId22"/>
    <p:sldId id="291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0099"/>
    <a:srgbClr val="FF00FF"/>
    <a:srgbClr val="CCCC00"/>
    <a:srgbClr val="CC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5" autoAdjust="0"/>
    <p:restoredTop sz="94660"/>
  </p:normalViewPr>
  <p:slideViewPr>
    <p:cSldViewPr>
      <p:cViewPr varScale="1">
        <p:scale>
          <a:sx n="109" d="100"/>
          <a:sy n="109" d="100"/>
        </p:scale>
        <p:origin x="-1722" y="-90"/>
      </p:cViewPr>
      <p:guideLst>
        <p:guide orient="horz" pos="218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966C851-17DE-4F28-A6EE-59EB75C5A1B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CB01485-EBAF-4E6E-8EB1-DEF7FA0F78E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E058A65-626D-4B49-9F0C-6D41E6CDA83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2355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6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>
              <a:latin typeface="Arial" panose="020B0604020202020204" pitchFamily="34" charset="0"/>
            </a:endParaRPr>
          </a:p>
        </p:txBody>
      </p:sp>
      <p:sp>
        <p:nvSpPr>
          <p:cNvPr id="23557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B01298BD-9ED2-4CB7-93B1-DB56AEAAED4E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FCEDE-AEB2-45FC-9565-14191FDF58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305A1-E38C-4B1B-BD03-0F32079FAFA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F05E3-D1AF-4516-85E3-0F464D45F5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86C6-74AE-447D-87F9-8EE09F7D733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ED6B9-A959-47E1-8423-8F31988AD13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1F843-9068-439F-A6C5-E5F78801B11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31C47-B71D-4706-A911-E5A8219F7F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150C8-918A-4AF3-952D-88CFEEA0201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30A26-0D5B-41EF-820F-794443DF098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B7D88-94DE-4FD8-BA54-0C9E12FA4DB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A58C2-D922-44CD-85C9-7D065095B4A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A2E7CA7-FA4A-4348-B2B2-D9B9846A87AD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4"/>
          <p:cNvGrpSpPr/>
          <p:nvPr/>
        </p:nvGrpSpPr>
        <p:grpSpPr bwMode="auto">
          <a:xfrm>
            <a:off x="1632035" y="2671763"/>
            <a:ext cx="5903913" cy="1657350"/>
            <a:chOff x="1266922" y="3217089"/>
            <a:chExt cx="5904656" cy="1656711"/>
          </a:xfrm>
        </p:grpSpPr>
        <p:pic>
          <p:nvPicPr>
            <p:cNvPr id="2052" name="图片 1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29951" y="3217089"/>
              <a:ext cx="5616624" cy="1656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3" name="TextBox 16"/>
            <p:cNvSpPr txBox="1">
              <a:spLocks noChangeArrowheads="1"/>
            </p:cNvSpPr>
            <p:nvPr/>
          </p:nvSpPr>
          <p:spPr bwMode="auto">
            <a:xfrm>
              <a:off x="1266922" y="3217089"/>
              <a:ext cx="5904656" cy="1310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He's cool.</a:t>
              </a:r>
              <a:endParaRPr lang="zh-CN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51" name="TextBox 17"/>
          <p:cNvSpPr txBox="1">
            <a:spLocks noChangeArrowheads="1"/>
          </p:cNvSpPr>
          <p:nvPr/>
        </p:nvSpPr>
        <p:spPr bwMode="auto">
          <a:xfrm>
            <a:off x="344488" y="549275"/>
            <a:ext cx="8245475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Module 1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11188" y="-531813"/>
            <a:ext cx="3384550" cy="5578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r>
              <a:rPr lang="zh-CN" altLang="en-US" sz="4000"/>
              <a:t> </a:t>
            </a:r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219700" y="-508000"/>
            <a:ext cx="2665413" cy="612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860550" y="1365250"/>
            <a:ext cx="1165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uncle</a:t>
            </a:r>
            <a:endParaRPr lang="zh-CN" altLang="en-US" sz="320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330325" y="4252913"/>
            <a:ext cx="21415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big brother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411288" y="2082800"/>
            <a:ext cx="20081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little sister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866900" y="3522663"/>
            <a:ext cx="9810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ym typeface="Arial" panose="020B0604020202020204" pitchFamily="34" charset="0"/>
              </a:rPr>
              <a:t>anut</a:t>
            </a:r>
            <a:endParaRPr lang="zh-CN" altLang="en-US" sz="3200">
              <a:sym typeface="Arial" panose="020B0604020202020204" pitchFamily="34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795463" y="2803525"/>
            <a:ext cx="12096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friend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6299200" y="4252913"/>
            <a:ext cx="949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cute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6083300" y="3529013"/>
            <a:ext cx="1266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clever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938838" y="2809875"/>
            <a:ext cx="162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naughty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6299200" y="1365250"/>
            <a:ext cx="93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nice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6308725" y="2089150"/>
            <a:ext cx="927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cool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5" name="箭头 369"/>
          <p:cNvSpPr>
            <a:spLocks noChangeShapeType="1"/>
          </p:cNvSpPr>
          <p:nvPr/>
        </p:nvSpPr>
        <p:spPr bwMode="auto">
          <a:xfrm>
            <a:off x="3132138" y="1689100"/>
            <a:ext cx="2951162" cy="21304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箭头 370"/>
          <p:cNvSpPr>
            <a:spLocks noChangeShapeType="1"/>
          </p:cNvSpPr>
          <p:nvPr/>
        </p:nvSpPr>
        <p:spPr bwMode="auto">
          <a:xfrm>
            <a:off x="3348038" y="2451100"/>
            <a:ext cx="2960687" cy="216058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箭头 371"/>
          <p:cNvSpPr>
            <a:spLocks noChangeShapeType="1"/>
          </p:cNvSpPr>
          <p:nvPr/>
        </p:nvSpPr>
        <p:spPr bwMode="auto">
          <a:xfrm flipV="1">
            <a:off x="3059113" y="3095625"/>
            <a:ext cx="2803525" cy="0"/>
          </a:xfrm>
          <a:prstGeom prst="line">
            <a:avLst/>
          </a:prstGeom>
          <a:noFill/>
          <a:ln w="57150">
            <a:solidFill>
              <a:srgbClr val="00CCFF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箭头 372"/>
          <p:cNvSpPr>
            <a:spLocks noChangeShapeType="1"/>
          </p:cNvSpPr>
          <p:nvPr/>
        </p:nvSpPr>
        <p:spPr bwMode="auto">
          <a:xfrm flipV="1">
            <a:off x="2847975" y="1797050"/>
            <a:ext cx="3379788" cy="202247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箭头 373"/>
          <p:cNvSpPr>
            <a:spLocks noChangeShapeType="1"/>
          </p:cNvSpPr>
          <p:nvPr/>
        </p:nvSpPr>
        <p:spPr bwMode="auto">
          <a:xfrm flipV="1">
            <a:off x="3348038" y="2451100"/>
            <a:ext cx="2960687" cy="1985963"/>
          </a:xfrm>
          <a:prstGeom prst="line">
            <a:avLst/>
          </a:prstGeom>
          <a:noFill/>
          <a:ln w="57150">
            <a:solidFill>
              <a:srgbClr val="CCCC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28700" y="2611438"/>
            <a:ext cx="244792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825875" y="2922588"/>
            <a:ext cx="5786438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This is my big brother. </a:t>
            </a:r>
            <a:endParaRPr lang="zh-CN" altLang="en-US" sz="320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976813" y="3713163"/>
            <a:ext cx="1952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He's cool.</a:t>
            </a:r>
            <a:endParaRPr lang="en-US" altLang="zh-CN" sz="3200"/>
          </a:p>
        </p:txBody>
      </p:sp>
      <p:sp>
        <p:nvSpPr>
          <p:cNvPr id="12293" name="Text Box 8"/>
          <p:cNvSpPr txBox="1">
            <a:spLocks noChangeArrowheads="1"/>
          </p:cNvSpPr>
          <p:nvPr/>
        </p:nvSpPr>
        <p:spPr bwMode="auto">
          <a:xfrm>
            <a:off x="395288" y="1125538"/>
            <a:ext cx="8280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CC0099"/>
                </a:solidFill>
              </a:rPr>
              <a:t>If you were Panpan....(假如你是Panpan)</a:t>
            </a:r>
            <a:endParaRPr lang="zh-CN" altLang="en-US" sz="360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5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4563" y="2205038"/>
            <a:ext cx="2520950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329113" y="2636838"/>
            <a:ext cx="38433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This is my uncle. </a:t>
            </a:r>
            <a:endParaRPr lang="zh-CN" altLang="en-US" sz="320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400550" y="3502025"/>
            <a:ext cx="3170238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He's very clever.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ldLvl="0" autoUpdateAnimBg="0"/>
      <p:bldP spid="15367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2201863"/>
            <a:ext cx="2089150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4572000" y="2420938"/>
            <a:ext cx="3170238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This is my friend.</a:t>
            </a:r>
            <a:endParaRPr lang="zh-CN" altLang="en-US" sz="3200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4646613" y="3041650"/>
            <a:ext cx="353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He's very naughty.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 autoUpdateAnimBg="0"/>
      <p:bldP spid="16392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913" y="1952625"/>
            <a:ext cx="2087562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787900" y="2347913"/>
            <a:ext cx="29337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This is my aunt. </a:t>
            </a:r>
            <a:endParaRPr lang="zh-CN" altLang="en-US" sz="3200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4849813" y="2997200"/>
            <a:ext cx="3035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She's very nice.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bldLvl="0" autoUpdateAnimBg="0"/>
      <p:bldP spid="16390" grpId="1" bldLvl="0" autoUpdateAnimBg="0"/>
      <p:bldP spid="16390" grpId="2" bldLvl="0" autoUpdateAnimBg="0"/>
      <p:bldP spid="16393" grpId="0" bldLvl="0" autoUpdateAnimBg="0"/>
      <p:bldP spid="16393" grpId="1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87450" y="2133600"/>
            <a:ext cx="20891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852863" y="2493963"/>
            <a:ext cx="4248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This is my little sister. </a:t>
            </a:r>
            <a:endParaRPr lang="zh-CN" altLang="en-US" sz="3200"/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851275" y="3357563"/>
            <a:ext cx="21780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She's cute.</a:t>
            </a:r>
            <a:endParaRPr lang="en-US" altLang="zh-CN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 autoUpdateAnimBg="0"/>
      <p:bldP spid="16391" grpId="1" bldLvl="0" autoUpdateAnimBg="0"/>
      <p:bldP spid="16394" grpId="0" bldLvl="0" autoUpdateAnimBg="0"/>
      <p:bldP spid="16394" grpId="1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059113" y="765175"/>
            <a:ext cx="2959100" cy="808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</a:rPr>
              <a:t>Let’s </a:t>
            </a:r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Chant</a:t>
            </a:r>
            <a:endParaRPr lang="zh-CN" altLang="en-US" sz="40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684213" y="1687513"/>
            <a:ext cx="777557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/>
              <a:t>This is my mother.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/>
              <a:t>She is very nice, very </a:t>
            </a:r>
            <a:r>
              <a:rPr lang="en-US" altLang="zh-CN" sz="3200" dirty="0" err="1"/>
              <a:t>very</a:t>
            </a:r>
            <a:r>
              <a:rPr lang="en-US" altLang="zh-CN" sz="3200" dirty="0"/>
              <a:t> nice.</a:t>
            </a:r>
            <a:endParaRPr lang="en-US" altLang="zh-CN" sz="3200" dirty="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/>
              <a:t>This is my father.</a:t>
            </a:r>
            <a:endParaRPr lang="en-US" altLang="zh-CN" sz="3200" dirty="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3200" dirty="0"/>
              <a:t>He is very clever, very </a:t>
            </a:r>
            <a:r>
              <a:rPr lang="en-US" altLang="zh-CN" sz="3200" dirty="0" err="1"/>
              <a:t>very</a:t>
            </a:r>
            <a:r>
              <a:rPr lang="en-US" altLang="zh-CN" sz="3200" dirty="0"/>
              <a:t> clever.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3200" dirty="0"/>
              <a:t>Clever, clever, he's very clever.</a:t>
            </a:r>
            <a:endParaRPr lang="zh-CN" altLang="en-US" sz="3200" dirty="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3200" dirty="0"/>
              <a:t>Naughty, naughty, he's very naughty.</a:t>
            </a:r>
            <a:endParaRPr lang="zh-CN" altLang="en-US" sz="3200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484438" y="744538"/>
            <a:ext cx="4192587" cy="8842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</a:rPr>
              <a:t>Make your chant</a:t>
            </a:r>
            <a:endParaRPr lang="en-US" altLang="zh-CN" sz="4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900113" y="1773238"/>
            <a:ext cx="7272337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This is my mother. She is very nice.</a:t>
            </a: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This is my father. He is very clever.</a:t>
            </a: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This is ________.She is ________.</a:t>
            </a: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This is ________.He is _________.</a:t>
            </a: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(brother, sister, aunt, uncle, friend…)</a:t>
            </a:r>
            <a:endParaRPr lang="en-US" altLang="zh-CN" sz="2800"/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/>
              <a:t>(naughty, cool, cute, tall…)</a:t>
            </a:r>
            <a:endParaRPr lang="en-US" altLang="zh-CN" sz="360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1476375" y="1906588"/>
            <a:ext cx="6335713" cy="353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/>
              <a:t>Nice, nice, she's very nice.</a:t>
            </a:r>
            <a:endParaRPr lang="zh-CN" altLang="en-US" sz="2800"/>
          </a:p>
          <a:p>
            <a:pPr eaLnBrk="1" hangingPunct="1">
              <a:buFontTx/>
              <a:buNone/>
            </a:pPr>
            <a:endParaRPr lang="zh-CN" altLang="en-US" sz="2800"/>
          </a:p>
          <a:p>
            <a:pPr eaLnBrk="1" hangingPunct="1">
              <a:buFontTx/>
              <a:buNone/>
            </a:pPr>
            <a:r>
              <a:rPr lang="zh-CN" altLang="en-US" sz="2800"/>
              <a:t>Cute, cute, she's very cute.</a:t>
            </a:r>
            <a:endParaRPr lang="zh-CN" altLang="en-US" sz="2800"/>
          </a:p>
          <a:p>
            <a:pPr eaLnBrk="1" hangingPunct="1">
              <a:buFontTx/>
              <a:buNone/>
            </a:pPr>
            <a:endParaRPr lang="zh-CN" altLang="en-US" sz="2800"/>
          </a:p>
          <a:p>
            <a:pPr eaLnBrk="1" hangingPunct="1">
              <a:buFontTx/>
              <a:buNone/>
            </a:pPr>
            <a:r>
              <a:rPr lang="zh-CN" altLang="en-US" sz="2800"/>
              <a:t>Clever, clever, he's very clever.</a:t>
            </a:r>
            <a:endParaRPr lang="zh-CN" altLang="en-US" sz="2800"/>
          </a:p>
          <a:p>
            <a:pPr eaLnBrk="1" hangingPunct="1">
              <a:buFontTx/>
              <a:buNone/>
            </a:pPr>
            <a:endParaRPr lang="zh-CN" altLang="en-US" sz="2800"/>
          </a:p>
          <a:p>
            <a:pPr eaLnBrk="1" hangingPunct="1">
              <a:buFontTx/>
              <a:buNone/>
            </a:pPr>
            <a:r>
              <a:rPr lang="zh-CN" altLang="en-US" sz="2800"/>
              <a:t>Naughty, naughty, he's very naughty.</a:t>
            </a:r>
            <a:endParaRPr lang="zh-CN" altLang="en-US" sz="2800"/>
          </a:p>
          <a:p>
            <a:pPr eaLnBrk="1" hangingPunct="1">
              <a:buFontTx/>
              <a:buNone/>
            </a:pPr>
            <a:endParaRPr lang="zh-CN" altLang="en-US" sz="28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59113" y="765175"/>
            <a:ext cx="2959100" cy="8080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4000" b="1">
                <a:solidFill>
                  <a:srgbClr val="0000FF"/>
                </a:solidFill>
                <a:latin typeface="Arial" panose="020B0604020202020204" pitchFamily="34" charset="0"/>
              </a:rPr>
              <a:t>Let’s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</a:rPr>
              <a:t>Chant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457200" y="836613"/>
            <a:ext cx="83105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5400" dirty="0">
                <a:solidFill>
                  <a:srgbClr val="FF0066"/>
                </a:solidFill>
              </a:rPr>
              <a:t>Group Work</a:t>
            </a:r>
            <a:endParaRPr lang="en-US" altLang="zh-CN" sz="4000" dirty="0"/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1016000" y="1981200"/>
            <a:ext cx="7372350" cy="35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 dirty="0"/>
              <a:t>Introduce your family members to your partners.</a:t>
            </a:r>
            <a:endParaRPr lang="en-US" altLang="zh-CN" sz="3200" dirty="0"/>
          </a:p>
          <a:p>
            <a:pPr eaLnBrk="1" hangingPunct="1">
              <a:buFontTx/>
              <a:buNone/>
            </a:pPr>
            <a:endParaRPr lang="zh-CN" altLang="en-US" sz="3200" dirty="0"/>
          </a:p>
          <a:p>
            <a:pPr eaLnBrk="1" hangingPunct="1">
              <a:buFontTx/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Tips: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3200" dirty="0"/>
              <a:t>This is my father/mother...</a:t>
            </a:r>
            <a:endParaRPr lang="zh-CN" altLang="en-US" sz="3200" dirty="0"/>
          </a:p>
          <a:p>
            <a:pPr eaLnBrk="1" hangingPunct="1">
              <a:buFontTx/>
              <a:buNone/>
            </a:pPr>
            <a:r>
              <a:rPr lang="zh-CN" altLang="en-US" sz="3200" dirty="0"/>
              <a:t>He's/She's very nice/...</a:t>
            </a:r>
            <a:endParaRPr lang="zh-CN" altLang="en-US" sz="3200" dirty="0"/>
          </a:p>
          <a:p>
            <a:pPr eaLnBrk="1" hangingPunct="1">
              <a:buFontTx/>
              <a:buNone/>
            </a:pPr>
            <a:endParaRPr lang="zh-CN" altLang="en-US" sz="3200" dirty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878013"/>
            <a:ext cx="28416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995738" y="3786188"/>
            <a:ext cx="50403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He's clever and naughty.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860925" y="2849563"/>
            <a:ext cx="2405063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This is Tutu.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  <p:bldP spid="717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2411413" y="836613"/>
            <a:ext cx="43926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Homework                                       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68313" y="2039938"/>
            <a:ext cx="820737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Talk about your family</a:t>
            </a:r>
            <a:r>
              <a:rPr lang="en-US" altLang="zh-CN" sz="3200" b="1" dirty="0"/>
              <a:t> . </a:t>
            </a:r>
            <a:endParaRPr lang="en-US" altLang="zh-CN" sz="32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/>
              <a:t>Take turns to talk about </a:t>
            </a:r>
            <a:r>
              <a:rPr lang="en-US" altLang="zh-CN" sz="4000" b="1" i="1" dirty="0"/>
              <a:t>your mother, your father, your sister, your brother,  your grandparents</a:t>
            </a:r>
            <a:r>
              <a:rPr lang="en-US" altLang="zh-CN" sz="4000" b="1" dirty="0"/>
              <a:t> with your partner</a:t>
            </a:r>
            <a:r>
              <a:rPr lang="en-US" altLang="zh-CN" sz="4000" b="1" dirty="0" smtClean="0"/>
              <a:t>. </a:t>
            </a:r>
            <a:endParaRPr lang="en-US" altLang="zh-CN" sz="4000" b="1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3" y="2106613"/>
            <a:ext cx="3671887" cy="278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219700" y="3500438"/>
            <a:ext cx="3168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He's very shy.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292725" y="2708275"/>
            <a:ext cx="28797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This</a:t>
            </a:r>
            <a:r>
              <a:rPr lang="zh-CN" altLang="en-US" sz="3200" dirty="0"/>
              <a:t> </a:t>
            </a:r>
            <a:r>
              <a:rPr lang="zh-CN" altLang="en-US" sz="3200" dirty="0">
                <a:sym typeface="Arial" panose="020B0604020202020204" pitchFamily="34" charset="0"/>
              </a:rPr>
              <a:t>is Kimi</a:t>
            </a:r>
            <a:r>
              <a:rPr lang="zh-CN" altLang="en-US" sz="3200" dirty="0"/>
              <a:t>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 autoUpdateAnimBg="0"/>
      <p:bldP spid="7177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59338" y="2924175"/>
            <a:ext cx="28082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This is </a:t>
            </a:r>
            <a:r>
              <a:rPr lang="en-US" altLang="zh-CN" sz="3200" dirty="0" err="1">
                <a:sym typeface="Arial" panose="020B0604020202020204" pitchFamily="34" charset="0"/>
              </a:rPr>
              <a:t>Ms</a:t>
            </a:r>
            <a:r>
              <a:rPr lang="en-US" altLang="zh-CN" sz="3200" dirty="0">
                <a:sym typeface="Arial" panose="020B0604020202020204" pitchFamily="34" charset="0"/>
              </a:rPr>
              <a:t> Li</a:t>
            </a:r>
            <a:r>
              <a:rPr lang="zh-CN" altLang="en-US" sz="3200" dirty="0">
                <a:sym typeface="Arial" panose="020B0604020202020204" pitchFamily="34" charset="0"/>
              </a:rPr>
              <a:t>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859338" y="3932238"/>
            <a:ext cx="3355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err="1">
                <a:sym typeface="Arial" panose="020B0604020202020204" pitchFamily="34" charset="0"/>
              </a:rPr>
              <a:t>Sh</a:t>
            </a:r>
            <a:r>
              <a:rPr lang="zh-CN" altLang="en-US" sz="3200" dirty="0">
                <a:sym typeface="Arial" panose="020B0604020202020204" pitchFamily="34" charset="0"/>
              </a:rPr>
              <a:t>e's very nice.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  <p:pic>
        <p:nvPicPr>
          <p:cNvPr id="5124" name="Picture 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1916113"/>
            <a:ext cx="2519363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ldLvl="0" autoUpdateAnimBg="0"/>
      <p:bldP spid="6149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8675" y="1844675"/>
            <a:ext cx="2951163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211638" y="2668588"/>
            <a:ext cx="41767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This is Xiyangyang.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4427538" y="3387725"/>
            <a:ext cx="34559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ym typeface="Arial" panose="020B0604020202020204" pitchFamily="34" charset="0"/>
              </a:rPr>
              <a:t>He's very clever.</a:t>
            </a:r>
            <a:endParaRPr lang="zh-CN" altLang="en-US" sz="3200" dirty="0"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bldLvl="0" autoUpdateAnimBg="0"/>
      <p:bldP spid="6152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9"/>
          <p:cNvSpPr txBox="1">
            <a:spLocks noChangeArrowheads="1"/>
          </p:cNvSpPr>
          <p:nvPr/>
        </p:nvSpPr>
        <p:spPr bwMode="auto">
          <a:xfrm>
            <a:off x="1547813" y="2060575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/>
          </a:p>
        </p:txBody>
      </p:sp>
      <p:grpSp>
        <p:nvGrpSpPr>
          <p:cNvPr id="2" name="Group 32"/>
          <p:cNvGrpSpPr/>
          <p:nvPr/>
        </p:nvGrpSpPr>
        <p:grpSpPr bwMode="auto">
          <a:xfrm>
            <a:off x="2398713" y="3332163"/>
            <a:ext cx="4324350" cy="2581275"/>
            <a:chOff x="1701" y="2387"/>
            <a:chExt cx="2633" cy="1454"/>
          </a:xfrm>
        </p:grpSpPr>
        <p:pic>
          <p:nvPicPr>
            <p:cNvPr id="7173" name="Picture 20" descr="2009033009211747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98" y="2387"/>
              <a:ext cx="1136" cy="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Picture 21" descr="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01" y="2400"/>
              <a:ext cx="1279" cy="1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2" name="Text Box 14"/>
          <p:cNvSpPr txBox="1">
            <a:spLocks noChangeArrowheads="1"/>
          </p:cNvSpPr>
          <p:nvPr/>
        </p:nvSpPr>
        <p:spPr bwMode="auto">
          <a:xfrm>
            <a:off x="950913" y="1125538"/>
            <a:ext cx="7221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/>
            <a:r>
              <a:rPr lang="en-US" altLang="zh-CN" sz="4000">
                <a:solidFill>
                  <a:srgbClr val="009900"/>
                </a:solidFill>
              </a:rPr>
              <a:t>These are my brothers. Talk about your family members.</a:t>
            </a:r>
            <a:endParaRPr lang="zh-CN" altLang="en-US" sz="400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35613" y="1198563"/>
            <a:ext cx="2573337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50825" y="4365625"/>
            <a:ext cx="4797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/>
              <a:t> </a:t>
            </a:r>
            <a:r>
              <a:rPr lang="en-US" altLang="zh-CN" sz="2800" b="1"/>
              <a:t>This is my</a:t>
            </a:r>
            <a:r>
              <a:rPr lang="en-US" altLang="zh-CN" sz="2800" b="1">
                <a:solidFill>
                  <a:srgbClr val="FF00FF"/>
                </a:solidFill>
              </a:rPr>
              <a:t>  big </a:t>
            </a:r>
            <a:r>
              <a:rPr lang="en-US" altLang="zh-CN" sz="2800" b="1"/>
              <a:t>brother.</a:t>
            </a:r>
            <a:r>
              <a:rPr lang="en-US" altLang="zh-CN" sz="4800" b="1">
                <a:solidFill>
                  <a:srgbClr val="FF00FF"/>
                </a:solidFill>
              </a:rPr>
              <a:t>            </a:t>
            </a:r>
            <a:endParaRPr lang="en-US" altLang="zh-CN" sz="4800" b="1">
              <a:solidFill>
                <a:srgbClr val="FF00FF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317625" y="5432425"/>
            <a:ext cx="2900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3200"/>
              <a:t>He is </a:t>
            </a:r>
            <a:r>
              <a:rPr lang="en-US" altLang="zh-CN" sz="3200" b="1">
                <a:solidFill>
                  <a:srgbClr val="D60093"/>
                </a:solidFill>
              </a:rPr>
              <a:t>cool</a:t>
            </a:r>
            <a:r>
              <a:rPr lang="en-US" altLang="zh-CN" sz="3200"/>
              <a:t>.</a:t>
            </a:r>
            <a:r>
              <a:rPr lang="en-US" altLang="zh-CN" sz="2800"/>
              <a:t>                     </a:t>
            </a:r>
            <a:endParaRPr lang="en-US" altLang="zh-CN" sz="160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716463" y="4581525"/>
            <a:ext cx="4648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800" b="1"/>
              <a:t>This is my</a:t>
            </a:r>
            <a:r>
              <a:rPr lang="en-US" altLang="zh-CN" sz="2800" b="1">
                <a:solidFill>
                  <a:srgbClr val="FF00FF"/>
                </a:solidFill>
              </a:rPr>
              <a:t> little </a:t>
            </a:r>
            <a:r>
              <a:rPr lang="en-US" altLang="zh-CN" sz="2800" b="1"/>
              <a:t>brother.</a:t>
            </a:r>
            <a:endParaRPr lang="en-US" altLang="zh-CN" sz="2800" b="1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5554663" y="5419725"/>
            <a:ext cx="23764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/>
              <a:t>He is </a:t>
            </a:r>
            <a:r>
              <a:rPr lang="en-US" altLang="zh-CN" sz="3200" b="1">
                <a:solidFill>
                  <a:srgbClr val="D60093"/>
                </a:solidFill>
              </a:rPr>
              <a:t>cute</a:t>
            </a:r>
            <a:r>
              <a:rPr lang="en-US" altLang="zh-CN" sz="3200"/>
              <a:t>.</a:t>
            </a:r>
            <a:endParaRPr lang="en-US" altLang="zh-CN" sz="3200"/>
          </a:p>
        </p:txBody>
      </p:sp>
      <p:pic>
        <p:nvPicPr>
          <p:cNvPr id="8199" name="Picture 7" descr="2009033009211747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08088" y="1125538"/>
            <a:ext cx="2454275" cy="314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  <p:bldP spid="21509" grpId="0" autoUpdateAnimBg="0"/>
      <p:bldP spid="215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0913" y="1412875"/>
            <a:ext cx="212725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6538" y="896938"/>
            <a:ext cx="178435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063" y="3500438"/>
            <a:ext cx="17287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5100" y="3789363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6" descr="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5988" y="865188"/>
            <a:ext cx="172720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 descr="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4076700"/>
            <a:ext cx="17986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927100" y="2740025"/>
            <a:ext cx="13112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uncle</a:t>
            </a:r>
            <a:endParaRPr lang="zh-CN" altLang="en-US" sz="3600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686550" y="2717800"/>
            <a:ext cx="13112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 aunt</a:t>
            </a:r>
            <a:endParaRPr lang="zh-CN" altLang="en-US" sz="3600"/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778250" y="5805488"/>
            <a:ext cx="17287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 friend</a:t>
            </a:r>
            <a:endParaRPr lang="zh-CN" altLang="en-US" sz="3600"/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6299200" y="5668963"/>
            <a:ext cx="25193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little sister</a:t>
            </a:r>
            <a:endParaRPr lang="zh-CN" altLang="en-US" sz="3600"/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95288" y="5588000"/>
            <a:ext cx="23749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big brother</a:t>
            </a:r>
            <a:endParaRPr lang="zh-CN" altLang="en-US" sz="3600"/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3633788" y="3429000"/>
            <a:ext cx="18716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/>
              <a:t>Panpan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utoUpdateAnimBg="0"/>
      <p:bldP spid="27658" grpId="0" bldLvl="0" autoUpdateAnimBg="0"/>
      <p:bldP spid="27659" grpId="0" bldLvl="0" autoUpdateAnimBg="0"/>
      <p:bldP spid="27660" grpId="0" bldLvl="0" autoUpdateAnimBg="0"/>
      <p:bldP spid="27661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11188" y="476250"/>
            <a:ext cx="338455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r>
              <a:rPr lang="zh-CN" altLang="en-US" sz="4000"/>
              <a:t> </a:t>
            </a:r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  <a:p>
            <a:pPr eaLnBrk="1" hangingPunct="1"/>
            <a:endParaRPr lang="zh-CN" altLang="en-US" sz="400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5219700" y="476250"/>
            <a:ext cx="2665413" cy="612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  <a:p>
            <a:pPr eaLnBrk="1" hangingPunct="1"/>
            <a:endParaRPr lang="zh-CN" altLang="en-US" sz="4400">
              <a:solidFill>
                <a:srgbClr val="FF00FF"/>
              </a:solidFill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60550" y="2349500"/>
            <a:ext cx="1165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uncle</a:t>
            </a:r>
            <a:endParaRPr lang="zh-CN" altLang="en-US" sz="320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331913" y="5237163"/>
            <a:ext cx="21415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big brother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411288" y="3067050"/>
            <a:ext cx="20081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little sister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866900" y="4506913"/>
            <a:ext cx="9810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ym typeface="Arial" panose="020B0604020202020204" pitchFamily="34" charset="0"/>
              </a:rPr>
              <a:t>anut</a:t>
            </a:r>
            <a:endParaRPr lang="zh-CN" altLang="en-US" sz="3200">
              <a:sym typeface="Arial" panose="020B0604020202020204" pitchFamily="34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795463" y="3787775"/>
            <a:ext cx="12096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friend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6300788" y="5237163"/>
            <a:ext cx="9493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cute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084888" y="4513263"/>
            <a:ext cx="1266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clever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940425" y="3794125"/>
            <a:ext cx="1625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naughty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299200" y="2349500"/>
            <a:ext cx="936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nice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6308725" y="3073400"/>
            <a:ext cx="927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ym typeface="Arial" panose="020B0604020202020204" pitchFamily="34" charset="0"/>
              </a:rPr>
              <a:t>cool</a:t>
            </a:r>
            <a:endParaRPr lang="en-US" altLang="zh-CN" sz="3200">
              <a:sym typeface="Arial" panose="020B0604020202020204" pitchFamily="34" charset="0"/>
            </a:endParaRP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971550" y="1287463"/>
            <a:ext cx="406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>
                <a:solidFill>
                  <a:srgbClr val="009900"/>
                </a:solidFill>
              </a:rPr>
              <a:t>Listen and match</a:t>
            </a:r>
            <a:endParaRPr lang="zh-CN" altLang="en-US" sz="4000">
              <a:solidFill>
                <a:srgbClr val="0099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12db7a4-c582-4ace-b3d9-ca3c9d41519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WPS 演示</Application>
  <PresentationFormat>全屏显示(4:3)</PresentationFormat>
  <Paragraphs>187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2015-03-15T12:15:00Z</dcterms:created>
  <dcterms:modified xsi:type="dcterms:W3CDTF">2023-02-16T03:52:28Z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3800A9815ABF4B33AF7866900170AD1C</vt:lpwstr>
  </property>
</Properties>
</file>