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8" r:id="rId4"/>
    <p:sldId id="260" r:id="rId5"/>
    <p:sldId id="299" r:id="rId6"/>
    <p:sldId id="279" r:id="rId7"/>
    <p:sldId id="278" r:id="rId8"/>
    <p:sldId id="277" r:id="rId9"/>
    <p:sldId id="284" r:id="rId10"/>
    <p:sldId id="285" r:id="rId11"/>
    <p:sldId id="286" r:id="rId12"/>
    <p:sldId id="287" r:id="rId13"/>
    <p:sldId id="288" r:id="rId14"/>
    <p:sldId id="263" r:id="rId15"/>
    <p:sldId id="274" r:id="rId16"/>
    <p:sldId id="262" r:id="rId17"/>
    <p:sldId id="261" r:id="rId18"/>
    <p:sldId id="264" r:id="rId19"/>
    <p:sldId id="293" r:id="rId20"/>
    <p:sldId id="292" r:id="rId21"/>
    <p:sldId id="290" r:id="rId22"/>
    <p:sldId id="291" r:id="rId23"/>
    <p:sldId id="301" r:id="rId24"/>
    <p:sldId id="268" r:id="rId25"/>
    <p:sldId id="297" r:id="rId26"/>
    <p:sldId id="296" r:id="rId27"/>
    <p:sldId id="295" r:id="rId28"/>
    <p:sldId id="294" r:id="rId29"/>
    <p:sldId id="298" r:id="rId30"/>
    <p:sldId id="266" r:id="rId31"/>
    <p:sldId id="303" r:id="rId32"/>
    <p:sldId id="272" r:id="rId33"/>
    <p:sldId id="269" r:id="rId34"/>
    <p:sldId id="304" r:id="rId35"/>
    <p:sldId id="305" r:id="rId36"/>
    <p:sldId id="308" r:id="rId37"/>
    <p:sldId id="306" r:id="rId38"/>
    <p:sldId id="273" r:id="rId39"/>
    <p:sldId id="271" r:id="rId40"/>
    <p:sldId id="270" r:id="rId41"/>
    <p:sldId id="257" r:id="rId42"/>
    <p:sldId id="289" r:id="rId43"/>
    <p:sldId id="275" r:id="rId44"/>
  </p:sldIdLst>
  <p:sldSz cx="9144000" cy="6858000" type="screen4x3"/>
  <p:notesSz cx="6858000" cy="9144000"/>
  <p:custDataLst>
    <p:tags r:id="rId4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0099FF"/>
    <a:srgbClr val="3366FF"/>
    <a:srgbClr val="3333FF"/>
    <a:srgbClr val="0066FF"/>
    <a:srgbClr val="1C1C1C"/>
    <a:srgbClr val="FF6600"/>
    <a:srgbClr val="FF99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944" y="-2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8" Type="http://schemas.openxmlformats.org/officeDocument/2006/relationships/tags" Target="tags/tag3.xml"/><Relationship Id="rId47" Type="http://schemas.openxmlformats.org/officeDocument/2006/relationships/tableStyles" Target="tableStyles.xml"/><Relationship Id="rId46" Type="http://schemas.openxmlformats.org/officeDocument/2006/relationships/viewProps" Target="viewProps.xml"/><Relationship Id="rId45" Type="http://schemas.openxmlformats.org/officeDocument/2006/relationships/presProps" Target="presProps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/>
      <p:bldP spid="1027" grpId="0" build="p">
        <p:tmplLst>
          <p:tmpl lvl="1">
            <p:tnLst>
              <p:par>
                <p:cTn presetID="23" presetClass="entr" presetSubtype="16" fill="hold" nodeType="clickEffect">
                  <p:stCondLst>
                    <p:cond delay="0"/>
                  </p:stCondLst>
                  <p:childTnLst>
                    <p:set>
                      <p:cBhvr>
                        <p:cTn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2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2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2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23" presetClass="entr" presetSubtype="16" fill="hold" nodeType="withEffect">
                  <p:stCondLst>
                    <p:cond delay="0"/>
                  </p:stCondLst>
                  <p:childTnLst>
                    <p:set>
                      <p:cBhvr>
                        <p:cTn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0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0.jpeg"/><Relationship Id="rId1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1.jpeg"/><Relationship Id="rId1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2.jpeg"/><Relationship Id="rId1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3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7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9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0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image" Target="../media/image3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3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4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5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6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image" Target="../media/image3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.xml"/><Relationship Id="rId1" Type="http://schemas.openxmlformats.org/officeDocument/2006/relationships/image" Target="../media/image3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.xml"/><Relationship Id="rId1" Type="http://schemas.openxmlformats.org/officeDocument/2006/relationships/image" Target="../media/image3.jpeg"/></Relationships>
</file>

<file path=ppt/slides/_rels/slide36.xml.rels><?xml version="1.0" encoding="UTF-8" standalone="yes"?>
<Relationships xmlns="http://schemas.openxmlformats.org/package/2006/relationships"><Relationship Id="rId9" Type="http://schemas.openxmlformats.org/officeDocument/2006/relationships/audio" Target="../media/audio3.wav"/><Relationship Id="rId8" Type="http://schemas.openxmlformats.org/officeDocument/2006/relationships/audio" Target="../media/audio2.wav"/><Relationship Id="rId7" Type="http://schemas.openxmlformats.org/officeDocument/2006/relationships/audio" Target="../media/audio1.wav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3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image" Target="../media/image3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9.jpeg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5" descr="986026_1234894478SxAI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971800" y="685800"/>
            <a:ext cx="6172200" cy="1470025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CN" b="1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Module 3 Unit 1</a:t>
            </a:r>
            <a:endParaRPr lang="en-US" altLang="zh-CN" b="1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276600" y="1981200"/>
            <a:ext cx="5791200" cy="25146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CN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Robots will </a:t>
            </a:r>
            <a:endParaRPr lang="en-US" altLang="zh-CN" sz="4400" b="1" dirty="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defRPr/>
            </a:pPr>
            <a:r>
              <a:rPr lang="en-US" altLang="zh-CN" sz="4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do everything.</a:t>
            </a:r>
            <a:endParaRPr lang="en-US" altLang="zh-CN" sz="4400" b="1" dirty="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1559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0"/>
            <a:ext cx="9144000" cy="6853238"/>
          </a:xfrm>
          <a:prstGeom prst="rect">
            <a:avLst/>
          </a:prstGeom>
          <a:solidFill>
            <a:srgbClr val="0066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Rectangle 3"/>
          <p:cNvSpPr>
            <a:spLocks noGrp="1" noChangeArrowheads="1"/>
          </p:cNvSpPr>
          <p:nvPr>
            <p:ph type="title"/>
          </p:nvPr>
        </p:nvSpPr>
        <p:spPr>
          <a:xfrm>
            <a:off x="1447800" y="0"/>
            <a:ext cx="5867400" cy="6858000"/>
          </a:xfrm>
          <a:solidFill>
            <a:schemeClr val="bg1"/>
          </a:solidFill>
        </p:spPr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1268" name="Picture 4" descr="robots-ft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905000" y="0"/>
            <a:ext cx="49911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1559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0"/>
            <a:ext cx="9144000" cy="6853238"/>
          </a:xfrm>
          <a:prstGeom prst="rect">
            <a:avLst/>
          </a:prstGeom>
          <a:solidFill>
            <a:srgbClr val="0066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1" name="Rectangle 3"/>
          <p:cNvSpPr>
            <a:spLocks noGrp="1" noChangeArrowheads="1"/>
          </p:cNvSpPr>
          <p:nvPr>
            <p:ph type="title"/>
          </p:nvPr>
        </p:nvSpPr>
        <p:spPr>
          <a:xfrm>
            <a:off x="1676400" y="0"/>
            <a:ext cx="5943600" cy="6858000"/>
          </a:xfrm>
          <a:solidFill>
            <a:schemeClr val="bg1"/>
          </a:solidFill>
        </p:spPr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2292" name="Picture 5" descr="poste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14538" y="0"/>
            <a:ext cx="514826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1559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0"/>
            <a:ext cx="9144000" cy="6853238"/>
          </a:xfrm>
          <a:prstGeom prst="rect">
            <a:avLst/>
          </a:prstGeom>
          <a:solidFill>
            <a:srgbClr val="0066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Rectangle 3"/>
          <p:cNvSpPr>
            <a:spLocks noGrp="1" noChangeArrowheads="1"/>
          </p:cNvSpPr>
          <p:nvPr>
            <p:ph type="title"/>
          </p:nvPr>
        </p:nvSpPr>
        <p:spPr>
          <a:xfrm>
            <a:off x="1676400" y="0"/>
            <a:ext cx="5638800" cy="6858000"/>
          </a:xfrm>
          <a:solidFill>
            <a:schemeClr val="bg1"/>
          </a:solidFill>
        </p:spPr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3316" name="Picture 4" descr="robots-poster-artwork-ewan-mcgregor-halle-berry-robin-williams-smal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6150" y="0"/>
            <a:ext cx="45656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4" descr="1559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0"/>
            <a:ext cx="9144000" cy="6853238"/>
          </a:xfrm>
          <a:prstGeom prst="rect">
            <a:avLst/>
          </a:prstGeom>
          <a:solidFill>
            <a:srgbClr val="0066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2895600" cy="1143000"/>
          </a:xfrm>
        </p:spPr>
        <p:txBody>
          <a:bodyPr/>
          <a:lstStyle/>
          <a:p>
            <a:pPr algn="l" eaLnBrk="1" hangingPunct="1"/>
            <a:r>
              <a:rPr lang="en-US" altLang="zh-CN" dirty="0" smtClean="0">
                <a:solidFill>
                  <a:schemeClr val="bg1"/>
                </a:solidFill>
              </a:rPr>
              <a:t>4.Chating.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2514600"/>
            <a:ext cx="8229600" cy="2514600"/>
          </a:xfrm>
          <a:solidFill>
            <a:srgbClr val="0099FF"/>
          </a:solidFill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en-US" altLang="zh-CN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1.Have you ever seen a </a:t>
            </a:r>
            <a:r>
              <a:rPr lang="en-US" altLang="zh-CN" sz="40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robot</a:t>
            </a:r>
            <a:r>
              <a:rPr lang="en-US" altLang="zh-CN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?</a:t>
            </a:r>
            <a:endParaRPr lang="en-US" altLang="zh-CN" sz="4000" dirty="0" smtClean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r>
              <a:rPr lang="en-US" altLang="zh-CN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2.Where have you seen it?</a:t>
            </a:r>
            <a:endParaRPr lang="en-US" altLang="zh-CN" sz="4000" dirty="0" smtClean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r>
              <a:rPr lang="en-US" altLang="zh-CN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3.What does it look like?</a:t>
            </a:r>
            <a:endParaRPr lang="en-US" altLang="zh-CN" sz="4000" dirty="0" smtClean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endParaRPr lang="en-US" altLang="zh-CN" sz="4000" dirty="0" smtClean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4" descr="1559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0"/>
            <a:ext cx="9144000" cy="6853238"/>
          </a:xfrm>
          <a:prstGeom prst="rect">
            <a:avLst/>
          </a:prstGeom>
          <a:solidFill>
            <a:srgbClr val="0066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Picture 6" descr="jqr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800600" y="1371600"/>
            <a:ext cx="4083050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Picture 7" descr="2008312143233286_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04800" y="1371600"/>
            <a:ext cx="4137025" cy="516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>
              <a:defRPr/>
            </a:pPr>
            <a:r>
              <a:rPr lang="en-US" altLang="zh-CN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4.Can it walk?       5.Can it talk?</a:t>
            </a:r>
            <a:endParaRPr lang="en-US" altLang="zh-CN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2232" name="Rectangle 8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5761038"/>
            <a:ext cx="3962400" cy="715962"/>
          </a:xfrm>
        </p:spPr>
        <p:txBody>
          <a:bodyPr/>
          <a:lstStyle/>
          <a:p>
            <a:pPr algn="ctr" eaLnBrk="1" hangingPunct="1">
              <a:buFontTx/>
              <a:buNone/>
              <a:defRPr/>
            </a:pPr>
            <a:r>
              <a:rPr lang="en-US" altLang="zh-CN" sz="400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It can walk.</a:t>
            </a:r>
            <a:endParaRPr lang="en-US" altLang="zh-CN" sz="400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2233" name="Rectangle 9"/>
          <p:cNvSpPr>
            <a:spLocks noGrp="1" noChangeArrowheads="1"/>
          </p:cNvSpPr>
          <p:nvPr>
            <p:ph type="body" sz="half" idx="2"/>
          </p:nvPr>
        </p:nvSpPr>
        <p:spPr>
          <a:xfrm>
            <a:off x="4953000" y="5837238"/>
            <a:ext cx="4038600" cy="792162"/>
          </a:xfrm>
        </p:spPr>
        <p:txBody>
          <a:bodyPr/>
          <a:lstStyle/>
          <a:p>
            <a:pPr algn="ctr" eaLnBrk="1" hangingPunct="1">
              <a:buFontTx/>
              <a:buNone/>
              <a:defRPr/>
            </a:pPr>
            <a:r>
              <a:rPr lang="en-US" altLang="zh-CN" sz="40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It can talk.</a:t>
            </a:r>
            <a:endParaRPr lang="en-US" altLang="zh-CN" sz="40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4" descr="1559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0"/>
            <a:ext cx="9144000" cy="685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3810000" cy="1143000"/>
          </a:xfrm>
        </p:spPr>
        <p:txBody>
          <a:bodyPr/>
          <a:lstStyle/>
          <a:p>
            <a:pPr algn="l" eaLnBrk="1" hangingPunct="1">
              <a:defRPr/>
            </a:pPr>
            <a:r>
              <a:rPr lang="en-US" altLang="zh-CN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5.Let’s chant</a:t>
            </a:r>
            <a:endParaRPr lang="en-US" altLang="zh-CN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667000"/>
            <a:ext cx="8229600" cy="1600200"/>
          </a:xfrm>
          <a:solidFill>
            <a:srgbClr val="0099FF"/>
          </a:solidFill>
        </p:spPr>
        <p:txBody>
          <a:bodyPr/>
          <a:lstStyle/>
          <a:p>
            <a:pPr algn="ctr" eaLnBrk="1" hangingPunct="1">
              <a:buFontTx/>
              <a:buNone/>
              <a:defRPr/>
            </a:pPr>
            <a:r>
              <a:rPr lang="en-US" altLang="zh-CN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With / legs, it can / walk </a:t>
            </a:r>
            <a:r>
              <a:rPr lang="en-US" altLang="zh-CN" sz="40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walk</a:t>
            </a:r>
            <a:r>
              <a:rPr lang="en-US" altLang="zh-CN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40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walk</a:t>
            </a:r>
            <a:r>
              <a:rPr lang="en-US" altLang="zh-CN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.</a:t>
            </a:r>
            <a:endParaRPr lang="en-US" altLang="zh-CN" sz="4000" dirty="0" smtClean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ctr" eaLnBrk="1" hangingPunct="1">
              <a:buFontTx/>
              <a:buNone/>
              <a:defRPr/>
            </a:pPr>
            <a:r>
              <a:rPr lang="en-US" altLang="zh-CN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With / mouth, it can / talk </a:t>
            </a:r>
            <a:r>
              <a:rPr lang="en-US" altLang="zh-CN" sz="40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talk</a:t>
            </a:r>
            <a:r>
              <a:rPr lang="en-US" altLang="zh-CN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zh-CN" sz="40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talk</a:t>
            </a:r>
            <a:r>
              <a:rPr lang="en-US" altLang="zh-CN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.</a:t>
            </a:r>
            <a:endParaRPr lang="en-US" altLang="zh-CN" sz="4000" dirty="0" smtClean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4" descr="1559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0"/>
            <a:ext cx="9144000" cy="685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2819400" cy="1143000"/>
          </a:xfrm>
        </p:spPr>
        <p:txBody>
          <a:bodyPr/>
          <a:lstStyle/>
          <a:p>
            <a:pPr algn="l" eaLnBrk="1" hangingPunct="1">
              <a:defRPr/>
            </a:pPr>
            <a:r>
              <a:rPr lang="en-US" altLang="zh-CN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6.Chating</a:t>
            </a:r>
            <a:endParaRPr lang="en-US" altLang="zh-CN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2590800"/>
            <a:ext cx="8229600" cy="1752600"/>
          </a:xfrm>
          <a:solidFill>
            <a:srgbClr val="0099FF"/>
          </a:solidFill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en-US" altLang="zh-CN" sz="44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If I’m a robots designer,</a:t>
            </a:r>
            <a:endParaRPr lang="en-US" altLang="zh-CN" sz="4400" smtClean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r>
              <a:rPr lang="en-US" altLang="zh-CN" sz="44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I </a:t>
            </a:r>
            <a:r>
              <a:rPr lang="en-US" altLang="zh-CN" sz="440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will</a:t>
            </a:r>
            <a:r>
              <a:rPr lang="en-US" altLang="zh-CN" sz="44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make robots :</a:t>
            </a:r>
            <a:endParaRPr lang="en-US" altLang="zh-CN" sz="4400" smtClean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15" descr="1559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0"/>
            <a:ext cx="9144000" cy="685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do the </a:t>
            </a:r>
            <a:r>
              <a:rPr lang="en-US" altLang="zh-CN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housework</a:t>
            </a:r>
            <a:endParaRPr lang="en-US" altLang="zh-CN" smtClean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18436" name="Picture 12" descr="th"/>
          <p:cNvPicPr>
            <a:picLocks noChangeAspect="1" noChangeArrowheads="1"/>
          </p:cNvPicPr>
          <p:nvPr/>
        </p:nvPicPr>
        <p:blipFill>
          <a:blip r:embed="rId2">
            <a:lum contrast="36000"/>
          </a:blip>
          <a:srcRect/>
          <a:stretch>
            <a:fillRect/>
          </a:stretch>
        </p:blipFill>
        <p:spPr bwMode="auto">
          <a:xfrm>
            <a:off x="481013" y="1905000"/>
            <a:ext cx="3405187" cy="403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7" name="Picture 14" descr="kids-cleani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886200" y="1905000"/>
            <a:ext cx="4800600" cy="403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4" descr="MP900399796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457200"/>
            <a:ext cx="9144000" cy="609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4997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do the housework</a:t>
            </a:r>
            <a:endParaRPr lang="en-US" altLang="zh-CN" smtClean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4" descr="dochorestoge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327025"/>
            <a:ext cx="9144000" cy="653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3973" name="Rectangle 5"/>
          <p:cNvSpPr>
            <a:spLocks noGrp="1" noChangeArrowheads="1"/>
          </p:cNvSpPr>
          <p:nvPr>
            <p:ph type="title"/>
          </p:nvPr>
        </p:nvSpPr>
        <p:spPr>
          <a:xfrm>
            <a:off x="152400" y="5410200"/>
            <a:ext cx="4953000" cy="1143000"/>
          </a:xfrm>
        </p:spPr>
        <p:txBody>
          <a:bodyPr/>
          <a:lstStyle/>
          <a:p>
            <a:pPr algn="l" eaLnBrk="1" hangingPunct="1">
              <a:defRPr/>
            </a:pPr>
            <a:r>
              <a:rPr lang="en-US" altLang="zh-CN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do the housework</a:t>
            </a:r>
            <a:endParaRPr lang="en-US" altLang="zh-CN" smtClean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6" descr="bd315c6034a85edfb7adaa294b540923dd54759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6705600" y="1447800"/>
            <a:ext cx="19812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CN" sz="8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HI!</a:t>
            </a:r>
            <a:endParaRPr lang="en-US" altLang="zh-CN" sz="8000" b="1" dirty="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51" name="Rectangle 7"/>
          <p:cNvSpPr>
            <a:spLocks noChangeArrowheads="1"/>
          </p:cNvSpPr>
          <p:nvPr/>
        </p:nvSpPr>
        <p:spPr bwMode="auto">
          <a:xfrm>
            <a:off x="609600" y="427038"/>
            <a:ext cx="3429000" cy="1143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/>
          <a:lstStyle/>
          <a:p>
            <a:pPr>
              <a:defRPr/>
            </a:pPr>
            <a:r>
              <a:rPr lang="en-US" altLang="zh-CN" sz="4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1.Greetings.</a:t>
            </a:r>
            <a:endParaRPr lang="en-US" altLang="zh-CN" sz="44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5" descr="making-bed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385763"/>
            <a:ext cx="9144000" cy="6091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26" name="Rectangle 6"/>
          <p:cNvSpPr>
            <a:spLocks noGrp="1" noChangeArrowheads="1"/>
          </p:cNvSpPr>
          <p:nvPr>
            <p:ph type="title"/>
          </p:nvPr>
        </p:nvSpPr>
        <p:spPr>
          <a:xfrm>
            <a:off x="4114800" y="274638"/>
            <a:ext cx="4572000" cy="1143000"/>
          </a:xfrm>
        </p:spPr>
        <p:txBody>
          <a:bodyPr/>
          <a:lstStyle/>
          <a:p>
            <a:pPr algn="r" eaLnBrk="1" hangingPunct="1">
              <a:defRPr/>
            </a:pPr>
            <a:r>
              <a:rPr lang="en-US" altLang="zh-CN" sz="400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do the housework</a:t>
            </a:r>
            <a:endParaRPr lang="en-US" altLang="zh-CN" sz="4000" smtClean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4" descr="Boy-cleaning-gender-housework_1000x750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949" name="Rectangle 5"/>
          <p:cNvSpPr>
            <a:spLocks noGrp="1" noChangeArrowheads="1"/>
          </p:cNvSpPr>
          <p:nvPr>
            <p:ph type="title"/>
          </p:nvPr>
        </p:nvSpPr>
        <p:spPr>
          <a:xfrm>
            <a:off x="4038600" y="5486400"/>
            <a:ext cx="4800600" cy="1143000"/>
          </a:xfrm>
        </p:spPr>
        <p:txBody>
          <a:bodyPr/>
          <a:lstStyle/>
          <a:p>
            <a:pPr algn="r" eaLnBrk="1" hangingPunct="1">
              <a:defRPr/>
            </a:pPr>
            <a:r>
              <a:rPr lang="en-US" altLang="zh-CN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do the housework</a:t>
            </a:r>
            <a:endParaRPr lang="en-US" altLang="zh-CN" smtClean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1559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0"/>
            <a:ext cx="9144000" cy="685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6499" name="Rectangle 3"/>
          <p:cNvSpPr>
            <a:spLocks noGrp="1" noChangeArrowheads="1"/>
          </p:cNvSpPr>
          <p:nvPr>
            <p:ph type="title"/>
          </p:nvPr>
        </p:nvSpPr>
        <p:spPr>
          <a:xfrm>
            <a:off x="685800" y="304800"/>
            <a:ext cx="1905000" cy="1020763"/>
          </a:xfrm>
        </p:spPr>
        <p:txBody>
          <a:bodyPr/>
          <a:lstStyle/>
          <a:p>
            <a:pPr algn="l" eaLnBrk="1" hangingPunct="1">
              <a:defRPr/>
            </a:pPr>
            <a:r>
              <a:rPr lang="en-US" altLang="zh-CN" sz="540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So…</a:t>
            </a:r>
            <a:endParaRPr lang="en-US" altLang="zh-CN" sz="540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06500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457200" y="2743200"/>
            <a:ext cx="8229600" cy="914400"/>
          </a:xfrm>
          <a:solidFill>
            <a:srgbClr val="0099FF"/>
          </a:solidFill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en-US" altLang="zh-CN" sz="40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Robots </a:t>
            </a:r>
            <a:r>
              <a:rPr lang="en-US" altLang="zh-CN" sz="400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will</a:t>
            </a:r>
            <a:r>
              <a:rPr lang="en-US" altLang="zh-CN" sz="40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do the housework.</a:t>
            </a:r>
            <a:endParaRPr lang="en-US" altLang="zh-CN" sz="4000" smtClean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9" descr="1559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0"/>
            <a:ext cx="9144000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help children </a:t>
            </a:r>
            <a:r>
              <a:rPr lang="en-US" altLang="zh-CN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learn</a:t>
            </a:r>
            <a:endParaRPr lang="en-US" altLang="zh-CN" smtClean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24580" name="Picture 5" descr="th"/>
          <p:cNvPicPr>
            <a:picLocks noChangeAspect="1" noChangeArrowheads="1"/>
          </p:cNvPicPr>
          <p:nvPr/>
        </p:nvPicPr>
        <p:blipFill>
          <a:blip r:embed="rId2">
            <a:lum contrast="18000"/>
          </a:blip>
          <a:srcRect/>
          <a:stretch>
            <a:fillRect/>
          </a:stretch>
        </p:blipFill>
        <p:spPr bwMode="auto">
          <a:xfrm>
            <a:off x="577850" y="1676400"/>
            <a:ext cx="429895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1" name="Picture 10" descr="未标题-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876800" y="1676400"/>
            <a:ext cx="3668713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4" descr="tutoring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376238"/>
            <a:ext cx="9144000" cy="6100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9093" name="Rectangle 5"/>
          <p:cNvSpPr>
            <a:spLocks noGrp="1" noChangeArrowheads="1"/>
          </p:cNvSpPr>
          <p:nvPr>
            <p:ph type="title"/>
          </p:nvPr>
        </p:nvSpPr>
        <p:spPr>
          <a:xfrm>
            <a:off x="381000" y="556260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help children learn</a:t>
            </a:r>
            <a:endParaRPr lang="en-US" altLang="zh-CN" smtClean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5" descr="US_Navy_071022-N-6538W-023_Machinist's_Mate_3rd_Class_Joseph_Herrera,_tutors_1st_graders_at_West_Hills_Elementary_School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52400" y="0"/>
            <a:ext cx="8763000" cy="687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8070" name="Rectangle 6"/>
          <p:cNvSpPr>
            <a:spLocks noGrp="1" noChangeArrowheads="1"/>
          </p:cNvSpPr>
          <p:nvPr>
            <p:ph type="title"/>
          </p:nvPr>
        </p:nvSpPr>
        <p:spPr>
          <a:xfrm>
            <a:off x="457200" y="541020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help children learn</a:t>
            </a:r>
            <a:endParaRPr lang="en-US" altLang="zh-CN" smtClean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4" descr="Tutoring-01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1371600"/>
            <a:ext cx="9144000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7045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help children learn</a:t>
            </a:r>
            <a:endParaRPr lang="en-US" altLang="zh-CN" smtClean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4" descr="tutoring_OKeeffe05_2209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304800"/>
            <a:ext cx="9144000" cy="608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6021" name="Rectangle 5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4953000" cy="1143000"/>
          </a:xfrm>
        </p:spPr>
        <p:txBody>
          <a:bodyPr/>
          <a:lstStyle/>
          <a:p>
            <a:pPr algn="l" eaLnBrk="1" hangingPunct="1">
              <a:defRPr/>
            </a:pPr>
            <a:r>
              <a:rPr lang="en-US" altLang="zh-CN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help children learn</a:t>
            </a:r>
            <a:endParaRPr lang="en-US" altLang="zh-CN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6" descr="1559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0"/>
            <a:ext cx="9144000" cy="685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9332" name="Rectangle 4"/>
          <p:cNvSpPr>
            <a:spLocks noGrp="1" noChangeArrowheads="1"/>
          </p:cNvSpPr>
          <p:nvPr>
            <p:ph type="title"/>
          </p:nvPr>
        </p:nvSpPr>
        <p:spPr>
          <a:xfrm>
            <a:off x="685800" y="304800"/>
            <a:ext cx="1905000" cy="1020763"/>
          </a:xfrm>
        </p:spPr>
        <p:txBody>
          <a:bodyPr/>
          <a:lstStyle/>
          <a:p>
            <a:pPr algn="l" eaLnBrk="1" hangingPunct="1">
              <a:defRPr/>
            </a:pPr>
            <a:r>
              <a:rPr lang="en-US" altLang="zh-CN" sz="540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So…</a:t>
            </a:r>
            <a:endParaRPr lang="en-US" altLang="zh-CN" sz="540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99335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457200" y="2971800"/>
            <a:ext cx="8229600" cy="990600"/>
          </a:xfrm>
          <a:solidFill>
            <a:srgbClr val="0099FF"/>
          </a:solidFill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en-US" altLang="zh-CN" sz="40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Robots </a:t>
            </a:r>
            <a:r>
              <a:rPr lang="en-US" altLang="zh-CN" sz="400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will</a:t>
            </a:r>
            <a:r>
              <a:rPr lang="en-US" altLang="zh-CN" sz="40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help children learn.</a:t>
            </a:r>
            <a:endParaRPr lang="en-US" altLang="zh-CN" sz="4000" smtClean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8" descr="1559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0"/>
            <a:ext cx="9144000" cy="685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8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7162800" cy="1143000"/>
          </a:xfrm>
        </p:spPr>
        <p:txBody>
          <a:bodyPr/>
          <a:lstStyle/>
          <a:p>
            <a:pPr algn="l" eaLnBrk="1" hangingPunct="1">
              <a:defRPr/>
            </a:pPr>
            <a:r>
              <a:rPr lang="en-US" altLang="zh-CN" sz="400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7.What else </a:t>
            </a:r>
            <a:r>
              <a:rPr lang="en-US" altLang="zh-CN" sz="400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will</a:t>
            </a:r>
            <a:r>
              <a:rPr lang="en-US" altLang="zh-CN" sz="400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robots do?</a:t>
            </a:r>
            <a:endParaRPr lang="en-US" altLang="zh-CN" sz="400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6248400" cy="4343400"/>
          </a:xfrm>
          <a:solidFill>
            <a:srgbClr val="0099FF"/>
          </a:solidFill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en-US" altLang="zh-CN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Robots </a:t>
            </a:r>
            <a:r>
              <a:rPr lang="en-US" altLang="zh-CN" sz="40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will</a:t>
            </a:r>
            <a:r>
              <a:rPr lang="en-US" altLang="zh-CN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sing.</a:t>
            </a:r>
            <a:endParaRPr lang="en-US" altLang="zh-CN" sz="4000" dirty="0" smtClean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r>
              <a:rPr lang="en-US" altLang="zh-CN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Robots </a:t>
            </a:r>
            <a:r>
              <a:rPr lang="en-US" altLang="zh-CN" sz="40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will</a:t>
            </a:r>
            <a:r>
              <a:rPr lang="en-US" altLang="zh-CN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dance.</a:t>
            </a:r>
            <a:endParaRPr lang="en-US" altLang="zh-CN" sz="4000" dirty="0" smtClean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r>
              <a:rPr lang="en-US" altLang="zh-CN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They </a:t>
            </a:r>
            <a:r>
              <a:rPr lang="en-US" altLang="zh-CN" sz="40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will</a:t>
            </a:r>
            <a:r>
              <a:rPr lang="en-US" altLang="zh-CN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run.</a:t>
            </a:r>
            <a:endParaRPr lang="en-US" altLang="zh-CN" sz="4000" dirty="0" smtClean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r>
              <a:rPr lang="en-US" altLang="zh-CN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They </a:t>
            </a:r>
            <a:r>
              <a:rPr lang="en-US" altLang="zh-CN" sz="40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will</a:t>
            </a:r>
            <a:r>
              <a:rPr lang="en-US" altLang="zh-CN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swim.</a:t>
            </a:r>
            <a:endParaRPr lang="en-US" altLang="zh-CN" sz="4000" dirty="0" smtClean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r>
              <a:rPr lang="en-US" altLang="zh-CN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……  </a:t>
            </a:r>
            <a:endParaRPr lang="en-US" altLang="zh-CN" sz="4000" dirty="0" smtClean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5" descr="1559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0"/>
            <a:ext cx="9144000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4495800" cy="1143000"/>
          </a:xfrm>
        </p:spPr>
        <p:txBody>
          <a:bodyPr/>
          <a:lstStyle/>
          <a:p>
            <a:pPr algn="l" eaLnBrk="1" hangingPunct="1">
              <a:defRPr/>
            </a:pPr>
            <a:r>
              <a:rPr lang="en-US" altLang="zh-CN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2.Do the actions.</a:t>
            </a:r>
            <a:endParaRPr lang="en-US" altLang="zh-CN" dirty="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66800" y="1752600"/>
            <a:ext cx="6858000" cy="4724400"/>
          </a:xfrm>
          <a:solidFill>
            <a:srgbClr val="0099FF"/>
          </a:solidFill>
        </p:spPr>
        <p:txBody>
          <a:bodyPr/>
          <a:lstStyle/>
          <a:p>
            <a:pPr algn="ctr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You’re walking.</a:t>
            </a:r>
            <a:endParaRPr lang="en-US" altLang="zh-CN" sz="4000" dirty="0" smtClean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ctr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You’re talking.</a:t>
            </a:r>
            <a:endParaRPr lang="en-US" altLang="zh-CN" sz="4000" dirty="0" smtClean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ctr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You’re taking pictures.</a:t>
            </a:r>
            <a:endParaRPr lang="en-US" altLang="zh-CN" sz="4000" dirty="0" smtClean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ctr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You’re singing songs.</a:t>
            </a:r>
            <a:endParaRPr lang="en-US" altLang="zh-CN" sz="4000" dirty="0" smtClean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ctr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You’re making a cake.</a:t>
            </a:r>
            <a:endParaRPr lang="en-US" altLang="zh-CN" sz="4000" dirty="0" smtClean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ctr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You’re doing your homework.</a:t>
            </a:r>
            <a:endParaRPr lang="en-US" altLang="zh-CN" sz="4000" dirty="0" smtClean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ctr"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……</a:t>
            </a:r>
            <a:endParaRPr lang="en-US" altLang="zh-CN" sz="4000" dirty="0" smtClean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1559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0"/>
            <a:ext cx="9144000" cy="685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0595" name="Rectangle 3"/>
          <p:cNvSpPr>
            <a:spLocks noGrp="1" noChangeArrowheads="1"/>
          </p:cNvSpPr>
          <p:nvPr>
            <p:ph type="title"/>
          </p:nvPr>
        </p:nvSpPr>
        <p:spPr>
          <a:xfrm>
            <a:off x="685800" y="304800"/>
            <a:ext cx="1905000" cy="1020763"/>
          </a:xfrm>
        </p:spPr>
        <p:txBody>
          <a:bodyPr/>
          <a:lstStyle/>
          <a:p>
            <a:pPr algn="l" eaLnBrk="1" hangingPunct="1">
              <a:defRPr/>
            </a:pPr>
            <a:r>
              <a:rPr lang="en-US" altLang="zh-CN" sz="540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So…</a:t>
            </a:r>
            <a:endParaRPr lang="en-US" altLang="zh-CN" sz="540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10596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457200" y="2971800"/>
            <a:ext cx="8305800" cy="838200"/>
          </a:xfrm>
          <a:solidFill>
            <a:srgbClr val="0099FF"/>
          </a:solidFill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en-US" altLang="zh-CN" sz="400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One day</a:t>
            </a:r>
            <a:r>
              <a:rPr lang="en-US" altLang="zh-CN" sz="40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, Robots </a:t>
            </a:r>
            <a:r>
              <a:rPr lang="en-US" altLang="zh-CN" sz="400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will</a:t>
            </a:r>
            <a:r>
              <a:rPr lang="en-US" altLang="zh-CN" sz="40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do </a:t>
            </a:r>
            <a:r>
              <a:rPr lang="en-US" altLang="zh-CN" sz="400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everything</a:t>
            </a:r>
            <a:r>
              <a:rPr lang="en-US" altLang="zh-CN" sz="40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.</a:t>
            </a:r>
            <a:endParaRPr lang="en-US" altLang="zh-CN" sz="4000" smtClean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5" descr="1559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0"/>
            <a:ext cx="9144000" cy="685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132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1981200" cy="1143000"/>
          </a:xfrm>
        </p:spPr>
        <p:txBody>
          <a:bodyPr/>
          <a:lstStyle/>
          <a:p>
            <a:pPr algn="l" eaLnBrk="1" hangingPunct="1">
              <a:defRPr/>
            </a:pPr>
            <a:r>
              <a:rPr lang="en-US" altLang="zh-CN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BUT…</a:t>
            </a:r>
            <a:endParaRPr lang="en-US" altLang="zh-CN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48134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457200" y="1295400"/>
            <a:ext cx="6934200" cy="685800"/>
          </a:xfrm>
          <a:solidFill>
            <a:srgbClr val="0099FF"/>
          </a:solidFill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en-US" altLang="zh-CN" sz="40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They </a:t>
            </a:r>
            <a:r>
              <a:rPr lang="en-US" altLang="zh-CN" sz="400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won’t</a:t>
            </a:r>
            <a:r>
              <a:rPr lang="en-US" altLang="zh-CN" sz="40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do </a:t>
            </a:r>
            <a:r>
              <a:rPr lang="en-US" altLang="zh-CN" sz="400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our</a:t>
            </a:r>
            <a:r>
              <a:rPr lang="en-US" altLang="zh-CN" sz="40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homework.</a:t>
            </a:r>
            <a:endParaRPr lang="en-US" altLang="zh-CN" sz="4000" smtClean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32773" name="Picture 7" descr="2008051715291455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28600" y="2667000"/>
            <a:ext cx="4902200" cy="3681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4" name="Picture 8" descr="th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19600" y="2667000"/>
            <a:ext cx="4495800" cy="3671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138" name="Rectangle 10"/>
          <p:cNvSpPr>
            <a:spLocks noChangeArrowheads="1"/>
          </p:cNvSpPr>
          <p:nvPr/>
        </p:nvSpPr>
        <p:spPr bwMode="auto">
          <a:xfrm>
            <a:off x="914400" y="1981200"/>
            <a:ext cx="3352800" cy="685800"/>
          </a:xfrm>
          <a:prstGeom prst="rect">
            <a:avLst/>
          </a:prstGeom>
          <a:solidFill>
            <a:srgbClr val="0099FF"/>
          </a:solidFill>
          <a:ln w="9525">
            <a:noFill/>
            <a:miter lim="800000"/>
          </a:ln>
          <a:effectLst/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altLang="zh-CN" sz="40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won’t=will not</a:t>
            </a:r>
            <a:endParaRPr lang="en-US" altLang="zh-CN" sz="400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81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81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81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81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2" grpId="0"/>
      <p:bldP spid="48134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4" descr="1559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3175"/>
            <a:ext cx="9144000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6248400" cy="1143000"/>
          </a:xfrm>
        </p:spPr>
        <p:txBody>
          <a:bodyPr/>
          <a:lstStyle/>
          <a:p>
            <a:pPr algn="l" eaLnBrk="1" hangingPunct="1">
              <a:defRPr/>
            </a:pPr>
            <a:r>
              <a:rPr lang="en-US" altLang="zh-CN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8.Listen to the recording</a:t>
            </a:r>
            <a:endParaRPr lang="en-US" altLang="zh-CN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286000"/>
            <a:ext cx="4724400" cy="2209800"/>
          </a:xfrm>
          <a:solidFill>
            <a:srgbClr val="0099FF"/>
          </a:solidFill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en-US" altLang="zh-CN" sz="40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1.Just listen.</a:t>
            </a:r>
            <a:endParaRPr lang="en-US" altLang="zh-CN" sz="4000" smtClean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r>
              <a:rPr lang="en-US" altLang="zh-CN" sz="40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2.Repeat.</a:t>
            </a:r>
            <a:endParaRPr lang="en-US" altLang="zh-CN" sz="4000" smtClean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r>
              <a:rPr lang="en-US" altLang="zh-CN" sz="40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3.Imitate the accent.</a:t>
            </a:r>
            <a:endParaRPr lang="en-US" altLang="zh-CN" sz="4000" smtClean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4" descr="1559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3175"/>
            <a:ext cx="9144000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19" name="Rectangle 2"/>
          <p:cNvSpPr>
            <a:spLocks noChangeArrowheads="1"/>
          </p:cNvSpPr>
          <p:nvPr/>
        </p:nvSpPr>
        <p:spPr bwMode="auto">
          <a:xfrm>
            <a:off x="0" y="263683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34820" name="Rectangle 3"/>
          <p:cNvSpPr>
            <a:spLocks noChangeArrowheads="1"/>
          </p:cNvSpPr>
          <p:nvPr/>
        </p:nvSpPr>
        <p:spPr bwMode="auto">
          <a:xfrm>
            <a:off x="539750" y="1320800"/>
            <a:ext cx="7997825" cy="440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342900" indent="-342900" eaLnBrk="0" hangingPunct="0">
              <a:buFont typeface="Arial" panose="020B0604020202020204" pitchFamily="34" charset="0"/>
              <a:buAutoNum type="arabicParenR"/>
            </a:pPr>
            <a:r>
              <a:rPr lang="zh-CN" altLang="zh-CN" sz="40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Daming’s robots can walk. </a:t>
            </a:r>
            <a:r>
              <a:rPr lang="zh-CN" altLang="zh-CN" sz="4000" i="1">
                <a:latin typeface="Times New Roman" panose="02020603050405020304" pitchFamily="18" charset="0"/>
                <a:cs typeface="Times New Roman" panose="02020603050405020304" pitchFamily="18" charset="0"/>
              </a:rPr>
              <a:t>(   )</a:t>
            </a:r>
            <a:endParaRPr lang="zh-CN" altLang="zh-CN" sz="4000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eaLnBrk="0" hangingPunct="0">
              <a:buFont typeface="Arial" panose="020B0604020202020204" pitchFamily="34" charset="0"/>
              <a:buAutoNum type="arabicParenR"/>
            </a:pPr>
            <a:endParaRPr lang="zh-CN" altLang="zh-CN" sz="4000" i="1">
              <a:latin typeface="Times New Roman" panose="02020603050405020304" pitchFamily="18" charset="0"/>
            </a:endParaRPr>
          </a:p>
          <a:p>
            <a:pPr marL="342900" indent="-342900" eaLnBrk="0" hangingPunct="0"/>
            <a:r>
              <a:rPr lang="zh-CN" altLang="zh-CN" sz="4000" i="1">
                <a:latin typeface="Times New Roman" panose="02020603050405020304" pitchFamily="18" charset="0"/>
                <a:cs typeface="Times New Roman" panose="02020603050405020304" pitchFamily="18" charset="0"/>
              </a:rPr>
              <a:t>2) </a:t>
            </a:r>
            <a:r>
              <a:rPr lang="zh-CN" altLang="zh-CN" sz="40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It can talk. </a:t>
            </a:r>
            <a:r>
              <a:rPr lang="zh-CN" altLang="zh-CN" sz="4000" i="1">
                <a:latin typeface="Times New Roman" panose="02020603050405020304" pitchFamily="18" charset="0"/>
                <a:cs typeface="Times New Roman" panose="02020603050405020304" pitchFamily="18" charset="0"/>
              </a:rPr>
              <a:t>(   )</a:t>
            </a:r>
            <a:endParaRPr lang="zh-CN" altLang="zh-CN" sz="4000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eaLnBrk="0" hangingPunct="0"/>
            <a:endParaRPr lang="zh-CN" altLang="zh-CN" sz="4000" i="1">
              <a:latin typeface="Times New Roman" panose="02020603050405020304" pitchFamily="18" charset="0"/>
            </a:endParaRPr>
          </a:p>
          <a:p>
            <a:pPr marL="342900" indent="-342900" eaLnBrk="0" hangingPunct="0"/>
            <a:r>
              <a:rPr lang="zh-CN" altLang="zh-CN" sz="4000" i="1">
                <a:latin typeface="Times New Roman" panose="02020603050405020304" pitchFamily="18" charset="0"/>
                <a:cs typeface="Times New Roman" panose="02020603050405020304" pitchFamily="18" charset="0"/>
              </a:rPr>
              <a:t>3) </a:t>
            </a:r>
            <a:r>
              <a:rPr lang="zh-CN" altLang="zh-CN" sz="40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Robots will help children learn</a:t>
            </a:r>
            <a:r>
              <a:rPr lang="zh-CN" altLang="zh-CN" sz="4000" i="1">
                <a:latin typeface="Times New Roman" panose="02020603050405020304" pitchFamily="18" charset="0"/>
                <a:cs typeface="Times New Roman" panose="02020603050405020304" pitchFamily="18" charset="0"/>
              </a:rPr>
              <a:t>.(  )</a:t>
            </a:r>
            <a:endParaRPr lang="zh-CN" altLang="zh-CN" sz="4000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eaLnBrk="0" hangingPunct="0"/>
            <a:endParaRPr lang="zh-CN" altLang="zh-CN" sz="4000" i="1">
              <a:latin typeface="Times New Roman" panose="02020603050405020304" pitchFamily="18" charset="0"/>
            </a:endParaRPr>
          </a:p>
          <a:p>
            <a:pPr marL="342900" indent="-342900" eaLnBrk="0" hangingPunct="0"/>
            <a:r>
              <a:rPr lang="zh-CN" altLang="zh-CN" sz="4000" i="1">
                <a:latin typeface="Times New Roman" panose="02020603050405020304" pitchFamily="18" charset="0"/>
                <a:cs typeface="Times New Roman" panose="02020603050405020304" pitchFamily="18" charset="0"/>
              </a:rPr>
              <a:t>4) </a:t>
            </a:r>
            <a:r>
              <a:rPr lang="zh-CN" altLang="zh-CN" sz="40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They will do homework</a:t>
            </a:r>
            <a:r>
              <a:rPr lang="zh-CN" altLang="zh-CN" sz="4000" i="1">
                <a:latin typeface="Times New Roman" panose="02020603050405020304" pitchFamily="18" charset="0"/>
                <a:cs typeface="Times New Roman" panose="02020603050405020304" pitchFamily="18" charset="0"/>
              </a:rPr>
              <a:t>.(   )</a:t>
            </a:r>
            <a:endParaRPr lang="zh-CN" altLang="zh-CN" sz="4000" i="1">
              <a:latin typeface="Times New Roman" panose="02020603050405020304" pitchFamily="18" charset="0"/>
            </a:endParaRPr>
          </a:p>
        </p:txBody>
      </p:sp>
      <p:sp>
        <p:nvSpPr>
          <p:cNvPr id="2" name="WordArt 4"/>
          <p:cNvSpPr>
            <a:spLocks noChangeArrowheads="1" noChangeShapeType="1"/>
          </p:cNvSpPr>
          <p:nvPr/>
        </p:nvSpPr>
        <p:spPr bwMode="auto">
          <a:xfrm>
            <a:off x="0" y="260350"/>
            <a:ext cx="2952750" cy="700088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64625"/>
              </a:avLst>
            </a:prstTxWarp>
            <a:scene3d>
              <a:camera prst="legacyPerspectiveFront">
                <a:rot lat="20519999" lon="1080000" rev="0"/>
              </a:camera>
              <a:lightRig rig="legacyFlat1" dir="r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>
              <a:defRPr/>
            </a:pPr>
            <a:r>
              <a:rPr lang="en-US" altLang="zh-CN" sz="3600">
                <a:ln w="9525" cmpd="sng">
                  <a:rou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Choose T/F.</a:t>
            </a:r>
            <a:endParaRPr lang="zh-CN" altLang="en-US" sz="3600">
              <a:ln w="9525" cmpd="sng">
                <a:round/>
              </a:ln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4821" name="Text Box 5"/>
          <p:cNvSpPr txBox="1">
            <a:spLocks noChangeArrowheads="1"/>
          </p:cNvSpPr>
          <p:nvPr/>
        </p:nvSpPr>
        <p:spPr bwMode="auto">
          <a:xfrm>
            <a:off x="6156325" y="5013325"/>
            <a:ext cx="493713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4000" i="1">
                <a:solidFill>
                  <a:srgbClr val="FF3300"/>
                </a:solidFill>
                <a:latin typeface="Times New Roman" panose="02020603050405020304" pitchFamily="18" charset="0"/>
              </a:rPr>
              <a:t>F</a:t>
            </a:r>
            <a:endParaRPr lang="zh-CN" altLang="zh-CN" sz="4000" i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4822" name="Text Box 6"/>
          <p:cNvSpPr txBox="1">
            <a:spLocks noChangeArrowheads="1"/>
          </p:cNvSpPr>
          <p:nvPr/>
        </p:nvSpPr>
        <p:spPr bwMode="auto">
          <a:xfrm>
            <a:off x="7162800" y="1371600"/>
            <a:ext cx="4667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4000" i="1">
                <a:solidFill>
                  <a:srgbClr val="FF3300"/>
                </a:solidFill>
                <a:latin typeface="Times New Roman" panose="02020603050405020304" pitchFamily="18" charset="0"/>
              </a:rPr>
              <a:t>T</a:t>
            </a:r>
            <a:endParaRPr lang="zh-CN" altLang="zh-CN" sz="4000" i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4823" name="Text Box 7"/>
          <p:cNvSpPr txBox="1">
            <a:spLocks noChangeArrowheads="1"/>
          </p:cNvSpPr>
          <p:nvPr/>
        </p:nvSpPr>
        <p:spPr bwMode="auto">
          <a:xfrm>
            <a:off x="3563938" y="2565400"/>
            <a:ext cx="46672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4000" i="1">
                <a:solidFill>
                  <a:srgbClr val="FF3300"/>
                </a:solidFill>
                <a:latin typeface="Times New Roman" panose="02020603050405020304" pitchFamily="18" charset="0"/>
              </a:rPr>
              <a:t>T</a:t>
            </a:r>
            <a:endParaRPr lang="zh-CN" altLang="zh-CN" sz="4000" i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4824" name="Text Box 8"/>
          <p:cNvSpPr txBox="1">
            <a:spLocks noChangeArrowheads="1"/>
          </p:cNvSpPr>
          <p:nvPr/>
        </p:nvSpPr>
        <p:spPr bwMode="auto">
          <a:xfrm>
            <a:off x="7667625" y="3789363"/>
            <a:ext cx="46672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4000" i="1">
                <a:solidFill>
                  <a:srgbClr val="FF3300"/>
                </a:solidFill>
                <a:latin typeface="Times New Roman" panose="02020603050405020304" pitchFamily="18" charset="0"/>
              </a:rPr>
              <a:t>T</a:t>
            </a:r>
            <a:endParaRPr lang="zh-CN" altLang="zh-CN" sz="4000" i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1" grpId="0" autoUpdateAnimBg="0"/>
      <p:bldP spid="34822" grpId="0" autoUpdateAnimBg="0"/>
      <p:bldP spid="34823" grpId="0" autoUpdateAnimBg="0"/>
      <p:bldP spid="34824" grpId="0" autoUpdateAnimBg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4" descr="1559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3175"/>
            <a:ext cx="9144000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val 53"/>
          <p:cNvSpPr>
            <a:spLocks noChangeArrowheads="1"/>
          </p:cNvSpPr>
          <p:nvPr/>
        </p:nvSpPr>
        <p:spPr bwMode="auto">
          <a:xfrm>
            <a:off x="6156325" y="4652963"/>
            <a:ext cx="1079500" cy="576262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5843" name="Oval 52"/>
          <p:cNvSpPr>
            <a:spLocks noChangeArrowheads="1"/>
          </p:cNvSpPr>
          <p:nvPr/>
        </p:nvSpPr>
        <p:spPr bwMode="auto">
          <a:xfrm>
            <a:off x="8001000" y="3657600"/>
            <a:ext cx="792163" cy="57626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5844" name="Oval 51"/>
          <p:cNvSpPr>
            <a:spLocks noChangeArrowheads="1"/>
          </p:cNvSpPr>
          <p:nvPr/>
        </p:nvSpPr>
        <p:spPr bwMode="auto">
          <a:xfrm>
            <a:off x="5724525" y="2492375"/>
            <a:ext cx="1223963" cy="79216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5845" name="Oval 50"/>
          <p:cNvSpPr>
            <a:spLocks noChangeArrowheads="1"/>
          </p:cNvSpPr>
          <p:nvPr/>
        </p:nvSpPr>
        <p:spPr bwMode="auto">
          <a:xfrm>
            <a:off x="5580063" y="1341438"/>
            <a:ext cx="1008062" cy="719137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5847" name="Text Box 5"/>
          <p:cNvSpPr txBox="1">
            <a:spLocks noChangeArrowheads="1"/>
          </p:cNvSpPr>
          <p:nvPr/>
        </p:nvSpPr>
        <p:spPr bwMode="auto">
          <a:xfrm>
            <a:off x="250825" y="303213"/>
            <a:ext cx="562768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/>
              <a:t>一</a:t>
            </a:r>
            <a:r>
              <a:rPr lang="en-US" altLang="zh-CN" sz="3200"/>
              <a:t>.Listen, </a:t>
            </a:r>
            <a:r>
              <a:rPr lang="en-US" altLang="zh-CN" sz="3600"/>
              <a:t>choose</a:t>
            </a:r>
            <a:r>
              <a:rPr lang="en-US" altLang="zh-CN" sz="3200"/>
              <a:t> Yes or No. </a:t>
            </a:r>
            <a:endParaRPr lang="en-US" altLang="zh-CN" sz="3200"/>
          </a:p>
        </p:txBody>
      </p:sp>
      <p:sp>
        <p:nvSpPr>
          <p:cNvPr id="35848" name="Text Box 10"/>
          <p:cNvSpPr txBox="1">
            <a:spLocks noChangeArrowheads="1"/>
          </p:cNvSpPr>
          <p:nvPr/>
        </p:nvSpPr>
        <p:spPr bwMode="auto">
          <a:xfrm>
            <a:off x="179388" y="1341438"/>
            <a:ext cx="56292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/>
              <a:t>1</a:t>
            </a:r>
            <a:r>
              <a:rPr lang="en-US" altLang="zh-CN" sz="3200" b="1"/>
              <a:t>.. Daming’s robot can walk</a:t>
            </a:r>
            <a:r>
              <a:rPr lang="en-US" altLang="zh-CN"/>
              <a:t>.</a:t>
            </a:r>
            <a:endParaRPr lang="en-US" altLang="zh-CN"/>
          </a:p>
        </p:txBody>
      </p:sp>
      <p:sp>
        <p:nvSpPr>
          <p:cNvPr id="35849" name="Text Box 13"/>
          <p:cNvSpPr txBox="1">
            <a:spLocks noChangeArrowheads="1"/>
          </p:cNvSpPr>
          <p:nvPr/>
        </p:nvSpPr>
        <p:spPr bwMode="auto">
          <a:xfrm>
            <a:off x="179388" y="2565400"/>
            <a:ext cx="53324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/>
              <a:t>2.Daming’s robot can talk</a:t>
            </a:r>
            <a:r>
              <a:rPr lang="en-US" altLang="zh-CN" sz="3200"/>
              <a:t>.</a:t>
            </a:r>
            <a:r>
              <a:rPr lang="en-US" altLang="zh-CN"/>
              <a:t> </a:t>
            </a:r>
            <a:endParaRPr lang="en-US" altLang="zh-CN"/>
          </a:p>
        </p:txBody>
      </p:sp>
      <p:sp>
        <p:nvSpPr>
          <p:cNvPr id="35850" name="Text Box 16"/>
          <p:cNvSpPr txBox="1">
            <a:spLocks noChangeArrowheads="1"/>
          </p:cNvSpPr>
          <p:nvPr/>
        </p:nvSpPr>
        <p:spPr bwMode="auto">
          <a:xfrm>
            <a:off x="179388" y="3573463"/>
            <a:ext cx="67627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/>
              <a:t>3. </a:t>
            </a:r>
            <a:r>
              <a:rPr lang="en-US" altLang="zh-CN" sz="3200" b="1"/>
              <a:t>Robots can do  our  homework</a:t>
            </a:r>
            <a:r>
              <a:rPr lang="en-US" altLang="zh-CN" sz="3200"/>
              <a:t>.</a:t>
            </a:r>
            <a:endParaRPr lang="en-US" altLang="zh-CN" sz="3200"/>
          </a:p>
        </p:txBody>
      </p:sp>
      <p:sp>
        <p:nvSpPr>
          <p:cNvPr id="35851" name="Text Box 19"/>
          <p:cNvSpPr txBox="1">
            <a:spLocks noChangeArrowheads="1"/>
          </p:cNvSpPr>
          <p:nvPr/>
        </p:nvSpPr>
        <p:spPr bwMode="auto">
          <a:xfrm>
            <a:off x="179388" y="4437063"/>
            <a:ext cx="61896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/>
              <a:t>4.They will help children learn</a:t>
            </a:r>
            <a:r>
              <a:rPr lang="en-US" altLang="zh-CN" sz="3200"/>
              <a:t>.</a:t>
            </a:r>
            <a:r>
              <a:rPr lang="en-US" altLang="zh-CN"/>
              <a:t> </a:t>
            </a:r>
            <a:endParaRPr lang="en-US" altLang="zh-CN"/>
          </a:p>
        </p:txBody>
      </p:sp>
      <p:sp>
        <p:nvSpPr>
          <p:cNvPr id="35852" name="Text Box 36"/>
          <p:cNvSpPr txBox="1">
            <a:spLocks noChangeArrowheads="1"/>
          </p:cNvSpPr>
          <p:nvPr/>
        </p:nvSpPr>
        <p:spPr bwMode="auto">
          <a:xfrm>
            <a:off x="5651500" y="1412875"/>
            <a:ext cx="88423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>
                <a:solidFill>
                  <a:srgbClr val="FF3300"/>
                </a:solidFill>
              </a:rPr>
              <a:t>Yes</a:t>
            </a:r>
            <a:endParaRPr lang="en-US" altLang="zh-CN" sz="3200">
              <a:solidFill>
                <a:srgbClr val="FF3300"/>
              </a:solidFill>
            </a:endParaRPr>
          </a:p>
        </p:txBody>
      </p:sp>
      <p:sp>
        <p:nvSpPr>
          <p:cNvPr id="35853" name="Text Box 37"/>
          <p:cNvSpPr txBox="1">
            <a:spLocks noChangeArrowheads="1"/>
          </p:cNvSpPr>
          <p:nvPr/>
        </p:nvSpPr>
        <p:spPr bwMode="auto">
          <a:xfrm>
            <a:off x="7308850" y="1412875"/>
            <a:ext cx="70326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>
                <a:solidFill>
                  <a:srgbClr val="FF3300"/>
                </a:solidFill>
              </a:rPr>
              <a:t>No</a:t>
            </a:r>
            <a:endParaRPr lang="en-US" altLang="zh-CN" sz="3200">
              <a:solidFill>
                <a:srgbClr val="FF3300"/>
              </a:solidFill>
            </a:endParaRPr>
          </a:p>
        </p:txBody>
      </p:sp>
      <p:sp>
        <p:nvSpPr>
          <p:cNvPr id="35854" name="Text Box 38"/>
          <p:cNvSpPr txBox="1">
            <a:spLocks noChangeArrowheads="1"/>
          </p:cNvSpPr>
          <p:nvPr/>
        </p:nvSpPr>
        <p:spPr bwMode="auto">
          <a:xfrm>
            <a:off x="5940425" y="2636838"/>
            <a:ext cx="884238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>
                <a:solidFill>
                  <a:srgbClr val="FF3300"/>
                </a:solidFill>
              </a:rPr>
              <a:t>Yes</a:t>
            </a:r>
            <a:endParaRPr lang="en-US" altLang="zh-CN" sz="3200">
              <a:solidFill>
                <a:srgbClr val="FF3300"/>
              </a:solidFill>
            </a:endParaRPr>
          </a:p>
        </p:txBody>
      </p:sp>
      <p:sp>
        <p:nvSpPr>
          <p:cNvPr id="35855" name="Text Box 39"/>
          <p:cNvSpPr txBox="1">
            <a:spLocks noChangeArrowheads="1"/>
          </p:cNvSpPr>
          <p:nvPr/>
        </p:nvSpPr>
        <p:spPr bwMode="auto">
          <a:xfrm>
            <a:off x="7010400" y="3657600"/>
            <a:ext cx="88423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>
                <a:solidFill>
                  <a:srgbClr val="FF3300"/>
                </a:solidFill>
              </a:rPr>
              <a:t>Yes</a:t>
            </a:r>
            <a:endParaRPr lang="en-US" altLang="zh-CN" sz="3200">
              <a:solidFill>
                <a:srgbClr val="FF3300"/>
              </a:solidFill>
            </a:endParaRPr>
          </a:p>
        </p:txBody>
      </p:sp>
      <p:sp>
        <p:nvSpPr>
          <p:cNvPr id="35856" name="Text Box 40"/>
          <p:cNvSpPr txBox="1">
            <a:spLocks noChangeArrowheads="1"/>
          </p:cNvSpPr>
          <p:nvPr/>
        </p:nvSpPr>
        <p:spPr bwMode="auto">
          <a:xfrm>
            <a:off x="6300788" y="4581525"/>
            <a:ext cx="884237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>
                <a:solidFill>
                  <a:srgbClr val="FF3300"/>
                </a:solidFill>
              </a:rPr>
              <a:t>Yes</a:t>
            </a:r>
            <a:endParaRPr lang="en-US" altLang="zh-CN" sz="3200">
              <a:solidFill>
                <a:srgbClr val="FF3300"/>
              </a:solidFill>
            </a:endParaRPr>
          </a:p>
        </p:txBody>
      </p:sp>
      <p:sp>
        <p:nvSpPr>
          <p:cNvPr id="35857" name="Text Box 43"/>
          <p:cNvSpPr txBox="1">
            <a:spLocks noChangeArrowheads="1"/>
          </p:cNvSpPr>
          <p:nvPr/>
        </p:nvSpPr>
        <p:spPr bwMode="auto">
          <a:xfrm>
            <a:off x="8077200" y="3657600"/>
            <a:ext cx="70326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>
                <a:solidFill>
                  <a:srgbClr val="FF3300"/>
                </a:solidFill>
              </a:rPr>
              <a:t>No</a:t>
            </a:r>
            <a:endParaRPr lang="en-US" altLang="zh-CN" sz="3200">
              <a:solidFill>
                <a:srgbClr val="FF3300"/>
              </a:solidFill>
            </a:endParaRPr>
          </a:p>
        </p:txBody>
      </p:sp>
      <p:sp>
        <p:nvSpPr>
          <p:cNvPr id="35858" name="Text Box 44"/>
          <p:cNvSpPr txBox="1">
            <a:spLocks noChangeArrowheads="1"/>
          </p:cNvSpPr>
          <p:nvPr/>
        </p:nvSpPr>
        <p:spPr bwMode="auto">
          <a:xfrm>
            <a:off x="7956550" y="4581525"/>
            <a:ext cx="70326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>
                <a:solidFill>
                  <a:srgbClr val="FF3300"/>
                </a:solidFill>
              </a:rPr>
              <a:t>No</a:t>
            </a:r>
            <a:endParaRPr lang="en-US" altLang="zh-CN" sz="3200">
              <a:solidFill>
                <a:srgbClr val="FF3300"/>
              </a:solidFill>
            </a:endParaRPr>
          </a:p>
        </p:txBody>
      </p:sp>
      <p:sp>
        <p:nvSpPr>
          <p:cNvPr id="35859" name="Text Box 46"/>
          <p:cNvSpPr txBox="1">
            <a:spLocks noChangeArrowheads="1"/>
          </p:cNvSpPr>
          <p:nvPr/>
        </p:nvSpPr>
        <p:spPr bwMode="auto">
          <a:xfrm>
            <a:off x="7380288" y="2636838"/>
            <a:ext cx="703262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>
                <a:solidFill>
                  <a:srgbClr val="FF3300"/>
                </a:solidFill>
              </a:rPr>
              <a:t>No</a:t>
            </a:r>
            <a:endParaRPr lang="en-US" altLang="zh-CN" sz="3200">
              <a:solidFill>
                <a:srgbClr val="FF3300"/>
              </a:solidFill>
            </a:endParaRPr>
          </a:p>
        </p:txBody>
      </p:sp>
      <p:sp>
        <p:nvSpPr>
          <p:cNvPr id="35860" name="Line 48"/>
          <p:cNvSpPr>
            <a:spLocks noChangeShapeType="1"/>
          </p:cNvSpPr>
          <p:nvPr/>
        </p:nvSpPr>
        <p:spPr bwMode="auto">
          <a:xfrm>
            <a:off x="6156325" y="1341438"/>
            <a:ext cx="714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autoUpdateAnimBg="0"/>
      <p:bldP spid="35843" grpId="0" animBg="1" autoUpdateAnimBg="0"/>
      <p:bldP spid="35844" grpId="0" animBg="1" autoUpdateAnimBg="0"/>
      <p:bldP spid="35845" grpId="0" animBg="1" autoUpdateAnimBg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4" descr="1559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3175"/>
            <a:ext cx="9144000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67" name="Text Box 2"/>
          <p:cNvSpPr txBox="1">
            <a:spLocks noChangeArrowheads="1"/>
          </p:cNvSpPr>
          <p:nvPr/>
        </p:nvSpPr>
        <p:spPr bwMode="auto">
          <a:xfrm>
            <a:off x="179388" y="1527175"/>
            <a:ext cx="8642350" cy="405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zh-CN" sz="4000" b="1"/>
              <a:t>       Daming has got a</a:t>
            </a:r>
            <a:r>
              <a:rPr lang="en-US" altLang="zh-CN" sz="4000" b="1" u="sng"/>
              <a:t>              </a:t>
            </a:r>
            <a:r>
              <a:rPr lang="en-US" altLang="zh-CN" sz="4000" b="1"/>
              <a:t> . It can </a:t>
            </a:r>
            <a:r>
              <a:rPr lang="en-US" altLang="zh-CN" sz="4000" b="1" u="sng"/>
              <a:t>           </a:t>
            </a:r>
            <a:r>
              <a:rPr lang="en-US" altLang="zh-CN" sz="4000" b="1"/>
              <a:t>. It can</a:t>
            </a:r>
            <a:r>
              <a:rPr lang="en-US" altLang="zh-CN" sz="4000" b="1" u="sng"/>
              <a:t>           </a:t>
            </a:r>
            <a:r>
              <a:rPr lang="en-US" altLang="zh-CN" sz="4000" b="1"/>
              <a:t>. It will do the</a:t>
            </a:r>
            <a:r>
              <a:rPr lang="en-US" altLang="zh-CN" sz="4000" b="1" u="sng"/>
              <a:t>                   </a:t>
            </a:r>
            <a:r>
              <a:rPr lang="en-US" altLang="zh-CN" sz="4000" b="1"/>
              <a:t> . It will help children  </a:t>
            </a:r>
            <a:endParaRPr lang="en-US" altLang="zh-CN" sz="4000" b="1"/>
          </a:p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zh-CN" sz="4000" b="1" u="sng"/>
              <a:t>            </a:t>
            </a:r>
            <a:r>
              <a:rPr lang="en-US" altLang="zh-CN" sz="4000" b="1"/>
              <a:t>. It won’t do our</a:t>
            </a:r>
            <a:r>
              <a:rPr lang="en-US" altLang="zh-CN" sz="4000" b="1" u="sng"/>
              <a:t>                  </a:t>
            </a:r>
            <a:r>
              <a:rPr lang="en-US" altLang="zh-CN" sz="4000" b="1"/>
              <a:t> .</a:t>
            </a:r>
            <a:endParaRPr lang="en-US" altLang="zh-CN" sz="4000" b="1"/>
          </a:p>
        </p:txBody>
      </p:sp>
      <p:sp>
        <p:nvSpPr>
          <p:cNvPr id="38916" name="Rectangle 3"/>
          <p:cNvSpPr>
            <a:spLocks noChangeArrowheads="1"/>
          </p:cNvSpPr>
          <p:nvPr/>
        </p:nvSpPr>
        <p:spPr bwMode="auto">
          <a:xfrm>
            <a:off x="5795963" y="1693863"/>
            <a:ext cx="1481137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</a:rPr>
              <a:t>robot</a:t>
            </a:r>
            <a:endParaRPr lang="en-US" altLang="zh-CN" sz="4000" b="1">
              <a:solidFill>
                <a:srgbClr val="FF0000"/>
              </a:solidFill>
            </a:endParaRPr>
          </a:p>
        </p:txBody>
      </p:sp>
      <p:sp>
        <p:nvSpPr>
          <p:cNvPr id="38917" name="Rectangle 4"/>
          <p:cNvSpPr>
            <a:spLocks noChangeArrowheads="1"/>
          </p:cNvSpPr>
          <p:nvPr/>
        </p:nvSpPr>
        <p:spPr bwMode="auto">
          <a:xfrm>
            <a:off x="1436688" y="2636838"/>
            <a:ext cx="128587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</a:rPr>
              <a:t>walk</a:t>
            </a:r>
            <a:endParaRPr lang="en-US" altLang="zh-CN" sz="4000" b="1">
              <a:solidFill>
                <a:srgbClr val="FF0000"/>
              </a:solidFill>
            </a:endParaRPr>
          </a:p>
        </p:txBody>
      </p:sp>
      <p:sp>
        <p:nvSpPr>
          <p:cNvPr id="38918" name="Rectangle 5"/>
          <p:cNvSpPr>
            <a:spLocks noChangeArrowheads="1"/>
          </p:cNvSpPr>
          <p:nvPr/>
        </p:nvSpPr>
        <p:spPr bwMode="auto">
          <a:xfrm>
            <a:off x="4727575" y="2636838"/>
            <a:ext cx="106045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</a:rPr>
              <a:t>talk</a:t>
            </a:r>
            <a:endParaRPr lang="en-US" altLang="zh-CN" sz="4000" b="1">
              <a:solidFill>
                <a:srgbClr val="FF0000"/>
              </a:solidFill>
            </a:endParaRPr>
          </a:p>
        </p:txBody>
      </p:sp>
      <p:sp>
        <p:nvSpPr>
          <p:cNvPr id="38919" name="Rectangle 6"/>
          <p:cNvSpPr>
            <a:spLocks noChangeArrowheads="1"/>
          </p:cNvSpPr>
          <p:nvPr/>
        </p:nvSpPr>
        <p:spPr bwMode="auto">
          <a:xfrm>
            <a:off x="1042988" y="3517900"/>
            <a:ext cx="286385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</a:rPr>
              <a:t>housework</a:t>
            </a:r>
            <a:endParaRPr lang="en-US" altLang="zh-CN" sz="4000" b="1">
              <a:solidFill>
                <a:srgbClr val="FF0000"/>
              </a:solidFill>
            </a:endParaRPr>
          </a:p>
        </p:txBody>
      </p:sp>
      <p:sp>
        <p:nvSpPr>
          <p:cNvPr id="38920" name="Rectangle 7"/>
          <p:cNvSpPr>
            <a:spLocks noChangeArrowheads="1"/>
          </p:cNvSpPr>
          <p:nvPr/>
        </p:nvSpPr>
        <p:spPr bwMode="auto">
          <a:xfrm>
            <a:off x="492125" y="4745038"/>
            <a:ext cx="1398588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</a:rPr>
              <a:t>learn</a:t>
            </a:r>
            <a:endParaRPr lang="en-US" altLang="zh-CN" sz="4000" b="1">
              <a:solidFill>
                <a:srgbClr val="FF0000"/>
              </a:solidFill>
            </a:endParaRPr>
          </a:p>
        </p:txBody>
      </p:sp>
      <p:sp>
        <p:nvSpPr>
          <p:cNvPr id="38921" name="Rectangle 8"/>
          <p:cNvSpPr>
            <a:spLocks noChangeArrowheads="1"/>
          </p:cNvSpPr>
          <p:nvPr/>
        </p:nvSpPr>
        <p:spPr bwMode="auto">
          <a:xfrm>
            <a:off x="5795963" y="4837113"/>
            <a:ext cx="272415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</a:rPr>
              <a:t>homework</a:t>
            </a:r>
            <a:endParaRPr lang="en-US" altLang="zh-CN" sz="4000" b="1">
              <a:solidFill>
                <a:srgbClr val="FF0000"/>
              </a:solidFill>
            </a:endParaRPr>
          </a:p>
        </p:txBody>
      </p:sp>
      <p:sp>
        <p:nvSpPr>
          <p:cNvPr id="36874" name="Rectangle 9"/>
          <p:cNvSpPr>
            <a:spLocks noChangeArrowheads="1"/>
          </p:cNvSpPr>
          <p:nvPr/>
        </p:nvSpPr>
        <p:spPr bwMode="auto">
          <a:xfrm>
            <a:off x="323850" y="620713"/>
            <a:ext cx="26416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/>
              <a:t>Let’s say .</a:t>
            </a:r>
            <a:endParaRPr lang="en-US" altLang="zh-CN" sz="4000" b="1"/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8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8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8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8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6" grpId="0" autoUpdateAnimBg="0"/>
      <p:bldP spid="38917" grpId="0" autoUpdateAnimBg="0"/>
      <p:bldP spid="38918" grpId="0" autoUpdateAnimBg="0"/>
      <p:bldP spid="38919" grpId="0" autoUpdateAnimBg="0"/>
      <p:bldP spid="38920" grpId="0" autoUpdateAnimBg="0"/>
      <p:bldP spid="38921" grpId="0" autoUpdateAnimBg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4" descr="1559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3175"/>
            <a:ext cx="9144000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1" name="Picture 2" descr="照片 00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8313" y="5589588"/>
            <a:ext cx="1584325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2" name="Picture 3" descr="照片 00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9750" y="4365625"/>
            <a:ext cx="1584325" cy="1223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3" name="Picture 4" descr="照片 00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39750" y="2924175"/>
            <a:ext cx="1584325" cy="122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4" name="Picture 5" descr="照片 003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39750" y="1628775"/>
            <a:ext cx="1584325" cy="1150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5" name="Picture 6" descr="照片 003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39750" y="404813"/>
            <a:ext cx="1547813" cy="1127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6" name="Text Box 7"/>
          <p:cNvSpPr txBox="1">
            <a:spLocks noChangeArrowheads="1"/>
          </p:cNvSpPr>
          <p:nvPr/>
        </p:nvSpPr>
        <p:spPr bwMode="auto">
          <a:xfrm>
            <a:off x="0" y="476250"/>
            <a:ext cx="611188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>
                <a:solidFill>
                  <a:schemeClr val="tx2"/>
                </a:solidFill>
              </a:rPr>
              <a:t>1</a:t>
            </a:r>
            <a:r>
              <a:rPr lang="en-US" altLang="zh-CN"/>
              <a:t>.</a:t>
            </a:r>
            <a:endParaRPr lang="en-US" altLang="zh-CN"/>
          </a:p>
        </p:txBody>
      </p:sp>
      <p:sp>
        <p:nvSpPr>
          <p:cNvPr id="37897" name="Text Box 8"/>
          <p:cNvSpPr txBox="1">
            <a:spLocks noChangeArrowheads="1"/>
          </p:cNvSpPr>
          <p:nvPr/>
        </p:nvSpPr>
        <p:spPr bwMode="auto">
          <a:xfrm>
            <a:off x="0" y="1557338"/>
            <a:ext cx="611188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>
                <a:solidFill>
                  <a:schemeClr val="tx2"/>
                </a:solidFill>
              </a:rPr>
              <a:t>2</a:t>
            </a:r>
            <a:r>
              <a:rPr lang="en-US" altLang="zh-CN"/>
              <a:t>.</a:t>
            </a:r>
            <a:endParaRPr lang="en-US" altLang="zh-CN"/>
          </a:p>
        </p:txBody>
      </p:sp>
      <p:sp>
        <p:nvSpPr>
          <p:cNvPr id="37898" name="Text Box 9"/>
          <p:cNvSpPr txBox="1">
            <a:spLocks noChangeArrowheads="1"/>
          </p:cNvSpPr>
          <p:nvPr/>
        </p:nvSpPr>
        <p:spPr bwMode="auto">
          <a:xfrm>
            <a:off x="0" y="3141663"/>
            <a:ext cx="611188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>
                <a:solidFill>
                  <a:schemeClr val="tx2"/>
                </a:solidFill>
              </a:rPr>
              <a:t>3</a:t>
            </a:r>
            <a:r>
              <a:rPr lang="en-US" altLang="zh-CN"/>
              <a:t>.</a:t>
            </a:r>
            <a:endParaRPr lang="en-US" altLang="zh-CN"/>
          </a:p>
        </p:txBody>
      </p:sp>
      <p:sp>
        <p:nvSpPr>
          <p:cNvPr id="37899" name="Text Box 10"/>
          <p:cNvSpPr txBox="1">
            <a:spLocks noChangeArrowheads="1"/>
          </p:cNvSpPr>
          <p:nvPr/>
        </p:nvSpPr>
        <p:spPr bwMode="auto">
          <a:xfrm>
            <a:off x="0" y="4437063"/>
            <a:ext cx="46831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>
                <a:solidFill>
                  <a:schemeClr val="tx2"/>
                </a:solidFill>
              </a:rPr>
              <a:t>4</a:t>
            </a:r>
            <a:r>
              <a:rPr lang="en-US" altLang="zh-CN"/>
              <a:t>.</a:t>
            </a:r>
            <a:endParaRPr lang="en-US" altLang="zh-CN"/>
          </a:p>
        </p:txBody>
      </p:sp>
      <p:sp>
        <p:nvSpPr>
          <p:cNvPr id="37900" name="Text Box 11"/>
          <p:cNvSpPr txBox="1">
            <a:spLocks noChangeArrowheads="1"/>
          </p:cNvSpPr>
          <p:nvPr/>
        </p:nvSpPr>
        <p:spPr bwMode="auto">
          <a:xfrm>
            <a:off x="0" y="6237288"/>
            <a:ext cx="611188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>
                <a:solidFill>
                  <a:schemeClr val="tx2"/>
                </a:solidFill>
              </a:rPr>
              <a:t>5</a:t>
            </a:r>
            <a:r>
              <a:rPr lang="en-US" altLang="zh-CN"/>
              <a:t>.</a:t>
            </a:r>
            <a:endParaRPr lang="en-US" altLang="zh-CN"/>
          </a:p>
        </p:txBody>
      </p:sp>
      <p:sp>
        <p:nvSpPr>
          <p:cNvPr id="37901" name="Text Box 12"/>
          <p:cNvSpPr txBox="1">
            <a:spLocks noChangeArrowheads="1"/>
          </p:cNvSpPr>
          <p:nvPr/>
        </p:nvSpPr>
        <p:spPr bwMode="auto">
          <a:xfrm>
            <a:off x="3276600" y="2781300"/>
            <a:ext cx="518477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/>
              <a:t>     </a:t>
            </a:r>
            <a:r>
              <a:rPr lang="en-US" altLang="zh-CN" sz="2800" b="1">
                <a:solidFill>
                  <a:schemeClr val="tx2"/>
                </a:solidFill>
              </a:rPr>
              <a:t>C</a:t>
            </a:r>
            <a:r>
              <a:rPr lang="en-US" altLang="zh-CN" sz="2800" b="1"/>
              <a:t>.Robots will </a:t>
            </a:r>
            <a:r>
              <a:rPr lang="en-US" altLang="zh-CN" sz="2800" b="1">
                <a:solidFill>
                  <a:srgbClr val="CC3300"/>
                </a:solidFill>
              </a:rPr>
              <a:t>make cakes</a:t>
            </a:r>
            <a:r>
              <a:rPr lang="en-US" altLang="zh-CN" sz="2800">
                <a:solidFill>
                  <a:srgbClr val="CC3300"/>
                </a:solidFill>
              </a:rPr>
              <a:t>.</a:t>
            </a:r>
            <a:endParaRPr lang="en-US" altLang="zh-CN" sz="2800">
              <a:solidFill>
                <a:srgbClr val="CC3300"/>
              </a:solidFill>
            </a:endParaRPr>
          </a:p>
        </p:txBody>
      </p:sp>
      <p:sp>
        <p:nvSpPr>
          <p:cNvPr id="37902" name="Text Box 13"/>
          <p:cNvSpPr txBox="1">
            <a:spLocks noChangeArrowheads="1"/>
          </p:cNvSpPr>
          <p:nvPr/>
        </p:nvSpPr>
        <p:spPr bwMode="auto">
          <a:xfrm>
            <a:off x="3203575" y="4221163"/>
            <a:ext cx="63373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/>
              <a:t>     </a:t>
            </a:r>
            <a:r>
              <a:rPr lang="en-US" altLang="zh-CN" sz="2800" b="1">
                <a:solidFill>
                  <a:schemeClr val="tx2"/>
                </a:solidFill>
              </a:rPr>
              <a:t>D</a:t>
            </a:r>
            <a:r>
              <a:rPr lang="en-US" altLang="zh-CN" sz="2800" b="1"/>
              <a:t>.Robots will </a:t>
            </a:r>
            <a:r>
              <a:rPr lang="en-US" altLang="zh-CN" sz="2800" b="1">
                <a:solidFill>
                  <a:srgbClr val="CC3300"/>
                </a:solidFill>
              </a:rPr>
              <a:t>help children learn.</a:t>
            </a:r>
            <a:endParaRPr lang="en-US" altLang="zh-CN" sz="2800" b="1">
              <a:solidFill>
                <a:srgbClr val="CC3300"/>
              </a:solidFill>
            </a:endParaRPr>
          </a:p>
        </p:txBody>
      </p:sp>
      <p:sp>
        <p:nvSpPr>
          <p:cNvPr id="37903" name="Text Box 14"/>
          <p:cNvSpPr txBox="1">
            <a:spLocks noChangeArrowheads="1"/>
          </p:cNvSpPr>
          <p:nvPr/>
        </p:nvSpPr>
        <p:spPr bwMode="auto">
          <a:xfrm>
            <a:off x="3851275" y="5949950"/>
            <a:ext cx="439261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solidFill>
                  <a:schemeClr val="tx2"/>
                </a:solidFill>
              </a:rPr>
              <a:t>E</a:t>
            </a:r>
            <a:r>
              <a:rPr lang="en-US" altLang="zh-CN" sz="2800" b="1"/>
              <a:t>.Robots will </a:t>
            </a:r>
            <a:r>
              <a:rPr lang="en-US" altLang="zh-CN" sz="2800" b="1">
                <a:solidFill>
                  <a:srgbClr val="CC3300"/>
                </a:solidFill>
              </a:rPr>
              <a:t>sing </a:t>
            </a:r>
            <a:r>
              <a:rPr lang="en-US" altLang="zh-CN" sz="2800">
                <a:solidFill>
                  <a:srgbClr val="CC3300"/>
                </a:solidFill>
              </a:rPr>
              <a:t>.</a:t>
            </a:r>
            <a:endParaRPr lang="en-US" altLang="zh-CN" sz="2800">
              <a:solidFill>
                <a:srgbClr val="CC3300"/>
              </a:solidFill>
            </a:endParaRPr>
          </a:p>
        </p:txBody>
      </p:sp>
      <p:sp>
        <p:nvSpPr>
          <p:cNvPr id="37904" name="Text Box 15"/>
          <p:cNvSpPr txBox="1">
            <a:spLocks noChangeArrowheads="1"/>
          </p:cNvSpPr>
          <p:nvPr/>
        </p:nvSpPr>
        <p:spPr bwMode="auto">
          <a:xfrm>
            <a:off x="3708400" y="1628775"/>
            <a:ext cx="54356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solidFill>
                  <a:schemeClr val="tx2"/>
                </a:solidFill>
              </a:rPr>
              <a:t>B</a:t>
            </a:r>
            <a:r>
              <a:rPr lang="en-US" altLang="zh-CN" sz="2800" b="1"/>
              <a:t>.Robots  will  </a:t>
            </a:r>
            <a:r>
              <a:rPr lang="en-US" altLang="zh-CN" sz="2800" b="1">
                <a:solidFill>
                  <a:srgbClr val="CC3300"/>
                </a:solidFill>
              </a:rPr>
              <a:t>write letters</a:t>
            </a:r>
            <a:r>
              <a:rPr lang="en-US" altLang="zh-CN" sz="2800">
                <a:solidFill>
                  <a:srgbClr val="CC3300"/>
                </a:solidFill>
              </a:rPr>
              <a:t>.</a:t>
            </a:r>
            <a:endParaRPr lang="en-US" altLang="zh-CN" sz="2800">
              <a:solidFill>
                <a:srgbClr val="CC3300"/>
              </a:solidFill>
            </a:endParaRPr>
          </a:p>
        </p:txBody>
      </p:sp>
      <p:sp>
        <p:nvSpPr>
          <p:cNvPr id="37905" name="Text Box 16"/>
          <p:cNvSpPr txBox="1">
            <a:spLocks noChangeArrowheads="1"/>
          </p:cNvSpPr>
          <p:nvPr/>
        </p:nvSpPr>
        <p:spPr bwMode="auto">
          <a:xfrm>
            <a:off x="3708400" y="549275"/>
            <a:ext cx="496728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solidFill>
                  <a:schemeClr val="tx2"/>
                </a:solidFill>
              </a:rPr>
              <a:t>A</a:t>
            </a:r>
            <a:r>
              <a:rPr lang="en-US" altLang="zh-CN" sz="2800" b="1"/>
              <a:t>.Robots will </a:t>
            </a:r>
            <a:r>
              <a:rPr lang="en-US" altLang="zh-CN" sz="2800" b="1">
                <a:solidFill>
                  <a:srgbClr val="CC3300"/>
                </a:solidFill>
              </a:rPr>
              <a:t>take pictures.</a:t>
            </a:r>
            <a:endParaRPr lang="en-US" altLang="zh-CN" sz="2800" b="1">
              <a:solidFill>
                <a:srgbClr val="CC3300"/>
              </a:solidFill>
            </a:endParaRPr>
          </a:p>
        </p:txBody>
      </p:sp>
      <p:sp>
        <p:nvSpPr>
          <p:cNvPr id="36881" name="Line 17"/>
          <p:cNvSpPr>
            <a:spLocks noChangeShapeType="1"/>
          </p:cNvSpPr>
          <p:nvPr/>
        </p:nvSpPr>
        <p:spPr bwMode="auto">
          <a:xfrm>
            <a:off x="2268538" y="908050"/>
            <a:ext cx="1511300" cy="208915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82" name="Line 18"/>
          <p:cNvSpPr>
            <a:spLocks noChangeShapeType="1"/>
          </p:cNvSpPr>
          <p:nvPr/>
        </p:nvSpPr>
        <p:spPr bwMode="auto">
          <a:xfrm>
            <a:off x="2124075" y="2205038"/>
            <a:ext cx="1511300" cy="2160587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83" name="Line 19"/>
          <p:cNvSpPr>
            <a:spLocks noChangeShapeType="1"/>
          </p:cNvSpPr>
          <p:nvPr/>
        </p:nvSpPr>
        <p:spPr bwMode="auto">
          <a:xfrm>
            <a:off x="2268538" y="3789363"/>
            <a:ext cx="1582737" cy="2447925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84" name="Line 20"/>
          <p:cNvSpPr>
            <a:spLocks noChangeShapeType="1"/>
          </p:cNvSpPr>
          <p:nvPr/>
        </p:nvSpPr>
        <p:spPr bwMode="auto">
          <a:xfrm flipV="1">
            <a:off x="2339975" y="1844675"/>
            <a:ext cx="1368425" cy="3024188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85" name="Line 21"/>
          <p:cNvSpPr>
            <a:spLocks noChangeShapeType="1"/>
          </p:cNvSpPr>
          <p:nvPr/>
        </p:nvSpPr>
        <p:spPr bwMode="auto">
          <a:xfrm flipV="1">
            <a:off x="2411413" y="620713"/>
            <a:ext cx="1368425" cy="5400675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911" name="Rectangle 22"/>
          <p:cNvSpPr>
            <a:spLocks noChangeArrowheads="1"/>
          </p:cNvSpPr>
          <p:nvPr/>
        </p:nvSpPr>
        <p:spPr bwMode="auto">
          <a:xfrm>
            <a:off x="250825" y="0"/>
            <a:ext cx="1223963" cy="40481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 sz="3200" b="1"/>
              <a:t>连线</a:t>
            </a:r>
            <a:r>
              <a:rPr lang="zh-CN" altLang="en-US"/>
              <a:t>：</a:t>
            </a:r>
            <a:endParaRPr lang="zh-CN" altLang="en-US"/>
          </a:p>
        </p:txBody>
      </p:sp>
      <p:sp>
        <p:nvSpPr>
          <p:cNvPr id="37912" name="WordArt 23"/>
          <p:cNvSpPr>
            <a:spLocks noChangeArrowheads="1" noChangeShapeType="1"/>
          </p:cNvSpPr>
          <p:nvPr/>
        </p:nvSpPr>
        <p:spPr bwMode="auto">
          <a:xfrm>
            <a:off x="6443663" y="4941888"/>
            <a:ext cx="2514600" cy="10287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r>
              <a:rPr lang="en-US" altLang="zh-CN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Can you do?</a:t>
            </a:r>
            <a:endParaRPr lang="zh-CN" altLang="en-US" sz="3600" kern="10">
              <a:ln w="9525">
                <a:solidFill>
                  <a:srgbClr val="000000"/>
                </a:solidFill>
                <a:round/>
              </a:ln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3688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himes.wav"/>
                                        </p:tgtEl>
                                      </p:cMediaNode>
                                    </p:audio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688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68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68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himes.wav"/>
                                        </p:tgtEl>
                                      </p:cMediaNode>
                                    </p:audio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6883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68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68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type.wav"/>
                                        </p:tgtEl>
                                      </p:cMediaNode>
                                    </p:audio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6884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68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68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himes.wav"/>
                                        </p:tgtEl>
                                      </p:cMediaNode>
                                    </p:audio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6885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81" grpId="0" animBg="1"/>
      <p:bldP spid="36882" grpId="0" animBg="1"/>
      <p:bldP spid="36883" grpId="0" animBg="1"/>
      <p:bldP spid="36884" grpId="0" animBg="1"/>
      <p:bldP spid="3688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6" descr="1559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0"/>
            <a:ext cx="9144000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28600"/>
            <a:ext cx="4419600" cy="990600"/>
          </a:xfrm>
        </p:spPr>
        <p:txBody>
          <a:bodyPr/>
          <a:lstStyle/>
          <a:p>
            <a:pPr algn="l" eaLnBrk="1" hangingPunct="1">
              <a:defRPr/>
            </a:pPr>
            <a:r>
              <a:rPr lang="en-US" altLang="zh-CN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10.Robots will…</a:t>
            </a:r>
            <a:endParaRPr lang="en-US" altLang="zh-CN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295400"/>
            <a:ext cx="7924800" cy="5334000"/>
          </a:xfrm>
          <a:solidFill>
            <a:schemeClr val="bg1"/>
          </a:solidFill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zh-CN" smtClean="0"/>
              <a:t> </a:t>
            </a:r>
            <a:endParaRPr lang="en-US" altLang="zh-CN" smtClean="0"/>
          </a:p>
        </p:txBody>
      </p:sp>
      <p:pic>
        <p:nvPicPr>
          <p:cNvPr id="38917" name="Picture 4" descr="照片 00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DBF3F7"/>
              </a:clrFrom>
              <a:clrTo>
                <a:srgbClr val="DBF3F7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48200" y="1219200"/>
            <a:ext cx="381000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8" name="Picture 5" descr="照片 003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E5F1F1"/>
              </a:clrFrom>
              <a:clrTo>
                <a:srgbClr val="E5F1F1">
                  <a:alpha val="0"/>
                </a:srgbClr>
              </a:clrTo>
            </a:clrChange>
            <a:lum contrast="24000"/>
          </a:blip>
          <a:srcRect/>
          <a:stretch>
            <a:fillRect/>
          </a:stretch>
        </p:blipFill>
        <p:spPr bwMode="auto">
          <a:xfrm>
            <a:off x="228600" y="1524000"/>
            <a:ext cx="4267200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9" name="Picture 6" descr="照片 003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DDF5F9"/>
              </a:clrFrom>
              <a:clrTo>
                <a:srgbClr val="DDF5F9">
                  <a:alpha val="0"/>
                </a:srgbClr>
              </a:clrTo>
            </a:clrChange>
            <a:lum contrast="18000"/>
          </a:blip>
          <a:srcRect/>
          <a:stretch>
            <a:fillRect/>
          </a:stretch>
        </p:blipFill>
        <p:spPr bwMode="auto">
          <a:xfrm>
            <a:off x="838200" y="3810000"/>
            <a:ext cx="3733800" cy="2579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20" name="Picture 8" descr="照片 003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D6F4F6"/>
              </a:clrFrom>
              <a:clrTo>
                <a:srgbClr val="D6F4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95800" y="4038600"/>
            <a:ext cx="3657600" cy="255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4" descr="1559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0"/>
            <a:ext cx="9144000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2819400" cy="1143000"/>
          </a:xfrm>
        </p:spPr>
        <p:txBody>
          <a:bodyPr/>
          <a:lstStyle/>
          <a:p>
            <a:pPr algn="l" eaLnBrk="1" hangingPunct="1">
              <a:defRPr/>
            </a:pPr>
            <a:r>
              <a:rPr lang="en-US" altLang="zh-CN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9.Remind</a:t>
            </a:r>
            <a:endParaRPr lang="en-US" altLang="zh-CN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5334000" cy="4525963"/>
          </a:xfrm>
          <a:solidFill>
            <a:srgbClr val="0099FF"/>
          </a:solidFill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en-US" altLang="zh-CN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1. Robots can ____.</a:t>
            </a:r>
            <a:endParaRPr lang="en-US" altLang="zh-CN" sz="4000" dirty="0" smtClean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r>
              <a:rPr lang="en-US" altLang="zh-CN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2. They can ____.</a:t>
            </a:r>
            <a:endParaRPr lang="en-US" altLang="zh-CN" sz="4000" dirty="0" smtClean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r>
              <a:rPr lang="en-US" altLang="zh-CN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3. Robots will ____.</a:t>
            </a:r>
            <a:endParaRPr lang="en-US" altLang="zh-CN" sz="4000" dirty="0" smtClean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r>
              <a:rPr lang="en-US" altLang="zh-CN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4. They will ____.</a:t>
            </a:r>
            <a:endParaRPr lang="en-US" altLang="zh-CN" sz="4000" dirty="0" smtClean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r>
              <a:rPr lang="en-US" altLang="zh-CN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5. They will ____.</a:t>
            </a:r>
            <a:endParaRPr lang="en-US" altLang="zh-CN" sz="4000" dirty="0" smtClean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r>
              <a:rPr lang="en-US" altLang="zh-CN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6. Robots won’t ____.</a:t>
            </a:r>
            <a:endParaRPr lang="en-US" altLang="zh-CN" sz="4000" dirty="0" smtClean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5" descr="1559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0"/>
            <a:ext cx="9144000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2743200" cy="1143000"/>
          </a:xfrm>
        </p:spPr>
        <p:txBody>
          <a:bodyPr/>
          <a:lstStyle/>
          <a:p>
            <a:pPr algn="l" eaLnBrk="1" hangingPunct="1">
              <a:defRPr/>
            </a:pPr>
            <a:r>
              <a:rPr lang="en-US" altLang="zh-CN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11. Plans</a:t>
            </a:r>
            <a:endParaRPr lang="en-US" altLang="zh-CN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1600200"/>
            <a:ext cx="3429000" cy="3124200"/>
          </a:xfrm>
          <a:solidFill>
            <a:srgbClr val="0099FF"/>
          </a:solidFill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en-US" altLang="zh-CN" sz="40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On Saturday </a:t>
            </a:r>
            <a:endParaRPr lang="en-US" altLang="zh-CN" sz="4000" smtClean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r>
              <a:rPr lang="en-US" altLang="zh-CN" sz="40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I will ____.</a:t>
            </a:r>
            <a:endParaRPr lang="en-US" altLang="zh-CN" sz="4000" smtClean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r>
              <a:rPr lang="en-US" altLang="zh-CN" sz="40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I will ____.</a:t>
            </a:r>
            <a:endParaRPr lang="en-US" altLang="zh-CN" sz="4000" smtClean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r>
              <a:rPr lang="en-US" altLang="zh-CN" sz="40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……</a:t>
            </a:r>
            <a:endParaRPr lang="en-US" altLang="zh-CN" sz="4000" smtClean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45060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5105400" y="1600200"/>
            <a:ext cx="3429000" cy="3124200"/>
          </a:xfrm>
          <a:solidFill>
            <a:srgbClr val="0099FF"/>
          </a:solidFill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en-US" altLang="zh-CN" sz="40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On Saturday </a:t>
            </a:r>
            <a:endParaRPr lang="en-US" altLang="zh-CN" sz="4000" smtClean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r>
              <a:rPr lang="en-US" altLang="zh-CN" sz="40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I won’t ____.</a:t>
            </a:r>
            <a:endParaRPr lang="en-US" altLang="zh-CN" sz="4000" smtClean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r>
              <a:rPr lang="en-US" altLang="zh-CN" sz="40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I won’t ____.</a:t>
            </a:r>
            <a:endParaRPr lang="en-US" altLang="zh-CN" sz="4000" smtClean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eaLnBrk="1" hangingPunct="1">
              <a:buFontTx/>
              <a:buNone/>
              <a:defRPr/>
            </a:pPr>
            <a:r>
              <a:rPr lang="en-US" altLang="zh-CN" sz="40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……</a:t>
            </a:r>
            <a:endParaRPr lang="en-US" altLang="zh-CN" sz="4000" smtClean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4" descr="1559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0"/>
            <a:ext cx="9144000" cy="6854825"/>
          </a:xfrm>
          <a:prstGeom prst="rect">
            <a:avLst/>
          </a:prstGeom>
          <a:solidFill>
            <a:srgbClr val="009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06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457200" y="4953000"/>
            <a:ext cx="8229600" cy="990600"/>
          </a:xfrm>
          <a:solidFill>
            <a:srgbClr val="0099FF"/>
          </a:solidFill>
        </p:spPr>
        <p:txBody>
          <a:bodyPr/>
          <a:lstStyle/>
          <a:p>
            <a:pPr algn="ctr" eaLnBrk="1" hangingPunct="1">
              <a:buFontTx/>
              <a:buNone/>
              <a:defRPr/>
            </a:pPr>
            <a:r>
              <a:rPr lang="en-US" altLang="zh-CN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3.How to say </a:t>
            </a:r>
            <a:r>
              <a:rPr lang="en-US" altLang="zh-CN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黑体" panose="02010609060101010101" pitchFamily="49" charset="-122"/>
              </a:rPr>
              <a:t>‘</a:t>
            </a:r>
            <a:r>
              <a:rPr lang="zh-CN" altLang="en-US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黑体" panose="02010609060101010101" pitchFamily="49" charset="-122"/>
              </a:rPr>
              <a:t>机器人’</a:t>
            </a:r>
            <a:r>
              <a:rPr lang="en-US" altLang="zh-CN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in English</a:t>
            </a:r>
            <a:r>
              <a:rPr lang="zh-CN" altLang="en-US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？</a:t>
            </a:r>
            <a:endParaRPr lang="zh-CN" altLang="en-US" sz="4000" dirty="0" smtClean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5124" name="Picture 7" descr="bd315c6034a85edfb7adaa294b540923dd54759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667000" y="0"/>
            <a:ext cx="4125913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7" descr="1559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0"/>
            <a:ext cx="9144000" cy="685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5" name="Rectangle 5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4114800" cy="1143000"/>
          </a:xfrm>
        </p:spPr>
        <p:txBody>
          <a:bodyPr/>
          <a:lstStyle/>
          <a:p>
            <a:pPr algn="l" eaLnBrk="1" hangingPunct="1">
              <a:defRPr/>
            </a:pPr>
            <a:r>
              <a:rPr lang="en-US" altLang="zh-CN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12. Let’s chant</a:t>
            </a:r>
            <a:endParaRPr lang="en-US" altLang="zh-CN" dirty="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838200" y="1600200"/>
            <a:ext cx="7543800" cy="4419600"/>
          </a:xfrm>
          <a:solidFill>
            <a:srgbClr val="0099FF"/>
          </a:solidFill>
        </p:spPr>
        <p:txBody>
          <a:bodyPr/>
          <a:lstStyle/>
          <a:p>
            <a:pPr algn="ctr" eaLnBrk="1" hangingPunct="1">
              <a:buFontTx/>
              <a:buNone/>
              <a:defRPr/>
            </a:pPr>
            <a:r>
              <a:rPr lang="en-US" altLang="zh-CN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What are you / going to do?</a:t>
            </a:r>
            <a:endParaRPr lang="en-US" altLang="zh-CN" sz="4000" dirty="0" smtClean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ctr" eaLnBrk="1" hangingPunct="1">
              <a:buFontTx/>
              <a:buNone/>
              <a:defRPr/>
            </a:pPr>
            <a:r>
              <a:rPr lang="en-US" altLang="zh-CN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I’m going to / visit the zoo.</a:t>
            </a:r>
            <a:endParaRPr lang="en-US" altLang="zh-CN" sz="4000" dirty="0" smtClean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ctr" eaLnBrk="1" hangingPunct="1">
              <a:buFontTx/>
              <a:buNone/>
              <a:defRPr/>
            </a:pPr>
            <a:r>
              <a:rPr lang="en-US" altLang="zh-CN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I will do / my homework.</a:t>
            </a:r>
            <a:endParaRPr lang="en-US" altLang="zh-CN" sz="4000" dirty="0" smtClean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ctr" eaLnBrk="1" hangingPunct="1">
              <a:buFontTx/>
              <a:buNone/>
              <a:defRPr/>
            </a:pPr>
            <a:r>
              <a:rPr lang="en-US" altLang="zh-CN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I will do / the housework too.</a:t>
            </a:r>
            <a:endParaRPr lang="en-US" altLang="zh-CN" sz="4000" dirty="0" smtClean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ctr" eaLnBrk="1" hangingPunct="1">
              <a:buFontTx/>
              <a:buNone/>
              <a:defRPr/>
            </a:pPr>
            <a:r>
              <a:rPr lang="en-US" altLang="zh-CN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And help my / little brother learn,</a:t>
            </a:r>
            <a:endParaRPr lang="en-US" altLang="zh-CN" sz="4000" dirty="0" smtClean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ctr" eaLnBrk="1" hangingPunct="1">
              <a:buFontTx/>
              <a:buNone/>
              <a:defRPr/>
            </a:pPr>
            <a:r>
              <a:rPr lang="en-US" altLang="zh-CN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I will go to / the park with you.</a:t>
            </a:r>
            <a:endParaRPr lang="en-US" altLang="zh-CN" sz="4000" dirty="0" smtClean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4" descr="1559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0"/>
            <a:ext cx="9144000" cy="685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4038600" cy="1143000"/>
          </a:xfrm>
        </p:spPr>
        <p:txBody>
          <a:bodyPr/>
          <a:lstStyle/>
          <a:p>
            <a:pPr algn="l" eaLnBrk="1" hangingPunct="1">
              <a:defRPr/>
            </a:pPr>
            <a:r>
              <a:rPr lang="en-US" altLang="zh-CN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13.Homework</a:t>
            </a:r>
            <a:endParaRPr lang="en-US" altLang="zh-CN" dirty="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209800"/>
            <a:ext cx="6705600" cy="1524000"/>
          </a:xfrm>
          <a:solidFill>
            <a:srgbClr val="0099FF"/>
          </a:solidFill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en-US" altLang="zh-CN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Talk about your plans of this Sunday with your friends.</a:t>
            </a:r>
            <a:endParaRPr lang="en-US" altLang="zh-CN" sz="4000" dirty="0" smtClean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5" descr="1559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4763"/>
            <a:ext cx="9144000" cy="685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252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1828800"/>
            <a:ext cx="8229600" cy="22860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CN" sz="8000" b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BYE!</a:t>
            </a:r>
            <a:endParaRPr lang="en-US" altLang="zh-CN" sz="8000" b="1" smtClean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5" descr="movie-robots-0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>
          <a:xfrm>
            <a:off x="5181600" y="0"/>
            <a:ext cx="4114800" cy="22860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CN" sz="8000" b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 robot</a:t>
            </a:r>
            <a:endParaRPr lang="en-US" altLang="zh-CN" sz="8000" b="1" smtClean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6" descr="movie-robots-0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348" name="Rectangle 4"/>
          <p:cNvSpPr>
            <a:spLocks noGrp="1" noChangeArrowheads="1"/>
          </p:cNvSpPr>
          <p:nvPr>
            <p:ph type="title"/>
          </p:nvPr>
        </p:nvSpPr>
        <p:spPr>
          <a:xfrm>
            <a:off x="5257800" y="0"/>
            <a:ext cx="3886200" cy="23622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CN" sz="8000" b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 robot</a:t>
            </a:r>
            <a:endParaRPr lang="en-US" altLang="zh-CN" sz="8000" b="1" smtClean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6" descr="movie-robots-0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324" name="Rectangle 4"/>
          <p:cNvSpPr>
            <a:spLocks noGrp="1" noChangeArrowheads="1"/>
          </p:cNvSpPr>
          <p:nvPr>
            <p:ph type="title"/>
          </p:nvPr>
        </p:nvSpPr>
        <p:spPr>
          <a:xfrm flipH="1">
            <a:off x="5334000" y="0"/>
            <a:ext cx="3810000" cy="22860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CN" sz="8000" b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 robot</a:t>
            </a:r>
            <a:endParaRPr lang="en-US" altLang="zh-CN" sz="8000" b="1" smtClean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8" descr="22575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Rectangle 7"/>
          <p:cNvSpPr>
            <a:spLocks noGrp="1" noChangeArrowheads="1"/>
          </p:cNvSpPr>
          <p:nvPr>
            <p:ph type="title"/>
          </p:nvPr>
        </p:nvSpPr>
        <p:spPr>
          <a:xfrm>
            <a:off x="4876800" y="274638"/>
            <a:ext cx="4114800" cy="1706562"/>
          </a:xfrm>
        </p:spPr>
        <p:txBody>
          <a:bodyPr/>
          <a:lstStyle/>
          <a:p>
            <a:pPr eaLnBrk="1" hangingPunct="1"/>
            <a:r>
              <a:rPr lang="en-US" altLang="zh-CN" sz="8000" b="1" smtClean="0"/>
              <a:t>a robot</a:t>
            </a:r>
            <a:endParaRPr lang="en-US" altLang="zh-CN" sz="8000" b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1559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0"/>
            <a:ext cx="9144000" cy="6853238"/>
          </a:xfrm>
          <a:prstGeom prst="rect">
            <a:avLst/>
          </a:prstGeom>
          <a:solidFill>
            <a:srgbClr val="0066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Rectangle 3"/>
          <p:cNvSpPr>
            <a:spLocks noGrp="1" noChangeArrowheads="1"/>
          </p:cNvSpPr>
          <p:nvPr>
            <p:ph type="title"/>
          </p:nvPr>
        </p:nvSpPr>
        <p:spPr>
          <a:xfrm>
            <a:off x="1676400" y="0"/>
            <a:ext cx="5638800" cy="6858000"/>
          </a:xfrm>
          <a:solidFill>
            <a:schemeClr val="bg1"/>
          </a:solidFill>
        </p:spPr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0244" name="Picture 4" descr="Robots-movie-poster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209800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TIMING" val="|18.8|7.2|6.9|8.0"/>
</p:tagLst>
</file>

<file path=ppt/tags/tag2.xml><?xml version="1.0" encoding="utf-8"?>
<p:tagLst xmlns:p="http://schemas.openxmlformats.org/presentationml/2006/main">
  <p:tag name="TIMING" val="|1.7|9.1|2.4|1.9|2.6|3.5|3.0"/>
</p:tagLst>
</file>

<file path=ppt/tags/tag3.xml><?xml version="1.0" encoding="utf-8"?>
<p:tagLst xmlns:p="http://schemas.openxmlformats.org/presentationml/2006/main">
  <p:tag name="KSO_WPP_MARK_KEY" val="74682081-17fd-4ec0-b933-e43bd96b309f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CDESIGNO</Template>
  <TotalTime>0</TotalTime>
  <Words>2228</Words>
  <Application>WPS 演示</Application>
  <PresentationFormat>全屏显示(4:3)</PresentationFormat>
  <Paragraphs>229</Paragraphs>
  <Slides>42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52" baseType="lpstr">
      <vt:lpstr>Arial</vt:lpstr>
      <vt:lpstr>宋体</vt:lpstr>
      <vt:lpstr>Wingdings</vt:lpstr>
      <vt:lpstr>Calibri</vt:lpstr>
      <vt:lpstr>微软雅黑</vt:lpstr>
      <vt:lpstr>黑体</vt:lpstr>
      <vt:lpstr>Arial Unicode MS</vt:lpstr>
      <vt:lpstr>Times New Roman</vt:lpstr>
      <vt:lpstr>Arial</vt:lpstr>
      <vt:lpstr>第一PPT模板网-WWW.1PPT.COM</vt:lpstr>
      <vt:lpstr>Module 3 Unit 1</vt:lpstr>
      <vt:lpstr>HI!</vt:lpstr>
      <vt:lpstr>2.Do the actions.</vt:lpstr>
      <vt:lpstr>PowerPoint 演示文稿</vt:lpstr>
      <vt:lpstr>a robot</vt:lpstr>
      <vt:lpstr>a robot</vt:lpstr>
      <vt:lpstr>a robot</vt:lpstr>
      <vt:lpstr>a robot</vt:lpstr>
      <vt:lpstr>PowerPoint 演示文稿</vt:lpstr>
      <vt:lpstr>PowerPoint 演示文稿</vt:lpstr>
      <vt:lpstr>PowerPoint 演示文稿</vt:lpstr>
      <vt:lpstr>PowerPoint 演示文稿</vt:lpstr>
      <vt:lpstr>4.Chating.</vt:lpstr>
      <vt:lpstr>4.Can it walk?       5.Can it talk?</vt:lpstr>
      <vt:lpstr>5.Let’s chant</vt:lpstr>
      <vt:lpstr>6.Chating</vt:lpstr>
      <vt:lpstr>do the housework</vt:lpstr>
      <vt:lpstr>do the housework</vt:lpstr>
      <vt:lpstr>do the housework</vt:lpstr>
      <vt:lpstr>do the housework</vt:lpstr>
      <vt:lpstr>do the housework</vt:lpstr>
      <vt:lpstr>So…</vt:lpstr>
      <vt:lpstr>help children learn</vt:lpstr>
      <vt:lpstr>help children learn</vt:lpstr>
      <vt:lpstr>help children learn</vt:lpstr>
      <vt:lpstr>help children learn</vt:lpstr>
      <vt:lpstr>help children learn</vt:lpstr>
      <vt:lpstr>So…</vt:lpstr>
      <vt:lpstr>7.What else will robots do?</vt:lpstr>
      <vt:lpstr>So…</vt:lpstr>
      <vt:lpstr>BUT…</vt:lpstr>
      <vt:lpstr>8.Listen to the recording</vt:lpstr>
      <vt:lpstr>PowerPoint 演示文稿</vt:lpstr>
      <vt:lpstr>PowerPoint 演示文稿</vt:lpstr>
      <vt:lpstr>PowerPoint 演示文稿</vt:lpstr>
      <vt:lpstr>PowerPoint 演示文稿</vt:lpstr>
      <vt:lpstr>10.Robots will…</vt:lpstr>
      <vt:lpstr>9.Remind</vt:lpstr>
      <vt:lpstr>11. Plans</vt:lpstr>
      <vt:lpstr>12. Let’s chant</vt:lpstr>
      <vt:lpstr>13.Homework</vt:lpstr>
      <vt:lpstr>BYE!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41</cp:revision>
  <cp:lastPrinted>2113-01-01T00:00:00Z</cp:lastPrinted>
  <dcterms:created xsi:type="dcterms:W3CDTF">2014-03-01T08:22:00Z</dcterms:created>
  <dcterms:modified xsi:type="dcterms:W3CDTF">2023-02-16T03:54:58Z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ICV">
    <vt:lpwstr>614B23CBD72C4581AAFA448320BA138A</vt:lpwstr>
  </property>
  <property fmtid="{D5CDD505-2E9C-101B-9397-08002B2CF9AE}" pid="4" name="KSOProductBuildVer">
    <vt:lpwstr>2052-11.1.0.13703</vt:lpwstr>
  </property>
</Properties>
</file>