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860" r:id="rId3"/>
    <p:sldId id="861" r:id="rId4"/>
    <p:sldId id="863" r:id="rId5"/>
    <p:sldId id="864" r:id="rId6"/>
    <p:sldId id="865" r:id="rId7"/>
    <p:sldId id="866" r:id="rId9"/>
    <p:sldId id="867" r:id="rId10"/>
    <p:sldId id="868" r:id="rId11"/>
    <p:sldId id="869" r:id="rId12"/>
    <p:sldId id="870" r:id="rId13"/>
    <p:sldId id="871" r:id="rId14"/>
    <p:sldId id="872" r:id="rId15"/>
    <p:sldId id="873" r:id="rId16"/>
    <p:sldId id="874" r:id="rId17"/>
    <p:sldId id="875" r:id="rId18"/>
    <p:sldId id="876" r:id="rId19"/>
    <p:sldId id="877" r:id="rId20"/>
    <p:sldId id="878" r:id="rId21"/>
    <p:sldId id="879" r:id="rId22"/>
    <p:sldId id="880" r:id="rId23"/>
    <p:sldId id="881" r:id="rId24"/>
    <p:sldId id="882" r:id="rId25"/>
    <p:sldId id="883" r:id="rId26"/>
    <p:sldId id="884" r:id="rId27"/>
    <p:sldId id="885" r:id="rId28"/>
    <p:sldId id="886" r:id="rId29"/>
  </p:sldIdLst>
  <p:sldSz cx="18002250" cy="11161395"/>
  <p:notesSz cx="6858000" cy="9144000"/>
  <p:custDataLst>
    <p:tags r:id="rId3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AAFC440-92EA-42C8-AAB5-5EB6C58530BC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17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B57E88C-49F7-4E66-90EB-367AD80C004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2771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EF8625D-485F-47D5-929F-F76DB6AC86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3795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723BC14-6123-4CCC-BAA9-E054643F02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124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125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126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2904E84-28BA-457D-BD9C-AA899A76B2C2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ADBB21-132F-441A-BD56-3C920D2FA6A5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0481"/>
          <p:cNvSpPr/>
          <p:nvPr/>
        </p:nvSpPr>
        <p:spPr>
          <a:xfrm>
            <a:off x="1598812" y="1160463"/>
            <a:ext cx="38084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6147" name="矩形 20482"/>
          <p:cNvSpPr/>
          <p:nvPr/>
        </p:nvSpPr>
        <p:spPr>
          <a:xfrm>
            <a:off x="0" y="2321942"/>
            <a:ext cx="18002250" cy="4662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Module</a:t>
            </a:r>
            <a:r>
              <a:rPr lang="en-US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3 Unit</a:t>
            </a:r>
            <a:r>
              <a:rPr lang="en-US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66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On </a:t>
            </a: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Monday I’ll go swimming</a:t>
            </a: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66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en-US" altLang="zh-CN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3315"/>
          <p:cNvSpPr/>
          <p:nvPr/>
        </p:nvSpPr>
        <p:spPr>
          <a:xfrm>
            <a:off x="6943725" y="59626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星期五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5363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439525" y="6119813"/>
            <a:ext cx="5702300" cy="418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TextBox 4"/>
          <p:cNvSpPr/>
          <p:nvPr/>
        </p:nvSpPr>
        <p:spPr>
          <a:xfrm>
            <a:off x="4505325" y="3143250"/>
            <a:ext cx="7227888" cy="1682750"/>
          </a:xfrm>
          <a:prstGeom prst="rect">
            <a:avLst/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5400000" scaled="1"/>
          </a:gradFill>
          <a:ln>
            <a:solidFill>
              <a:srgbClr val="4A7EBB"/>
            </a:solidFill>
            <a:miter lim="800000"/>
          </a:ln>
          <a:effectLst>
            <a:outerShdw dist="20000" dir="5400000" algn="ctr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9600">
                <a:solidFill>
                  <a:srgbClr val="0070C0"/>
                </a:solidFill>
                <a:latin typeface="Arial Black" panose="020B0A04020102020204" pitchFamily="34" charset="0"/>
              </a:rPr>
              <a:t>    Friday</a:t>
            </a:r>
            <a:endParaRPr lang="zh-CN" altLang="en-US" sz="960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7"/>
          <p:cNvSpPr/>
          <p:nvPr/>
        </p:nvSpPr>
        <p:spPr>
          <a:xfrm>
            <a:off x="5572125" y="5962650"/>
            <a:ext cx="6122988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>
                <a:latin typeface="Calibri" panose="020F0502020204030204" pitchFamily="34" charset="0"/>
              </a:rPr>
              <a:t>       </a:t>
            </a:r>
            <a:r>
              <a:rPr lang="zh-CN" altLang="en-US" sz="5400">
                <a:latin typeface="Calibri" panose="020F0502020204030204" pitchFamily="34" charset="0"/>
              </a:rPr>
              <a:t>星期六</a:t>
            </a:r>
            <a:endParaRPr lang="zh-CN" altLang="en-US" sz="5400">
              <a:latin typeface="Calibri" panose="020F0502020204030204" pitchFamily="34" charset="0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62525" y="3067050"/>
            <a:ext cx="6889750" cy="168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8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363325" y="6091238"/>
            <a:ext cx="5948363" cy="4367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圆角矩形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31875" y="-514350"/>
            <a:ext cx="13036550" cy="8666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7171"/>
          <p:cNvSpPr/>
          <p:nvPr/>
        </p:nvSpPr>
        <p:spPr>
          <a:xfrm>
            <a:off x="5343525" y="6419850"/>
            <a:ext cx="6327775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星期日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7412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10925" y="6091238"/>
            <a:ext cx="5845175" cy="4291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8013" y="1693863"/>
            <a:ext cx="8534400" cy="7115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椭圆 1"/>
          <p:cNvSpPr/>
          <p:nvPr/>
        </p:nvSpPr>
        <p:spPr>
          <a:xfrm>
            <a:off x="7389813" y="4056063"/>
            <a:ext cx="1219200" cy="1219200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8436" name="剪去单角的矩形 2"/>
          <p:cNvSpPr/>
          <p:nvPr/>
        </p:nvSpPr>
        <p:spPr>
          <a:xfrm>
            <a:off x="9371013" y="3141663"/>
            <a:ext cx="7924800" cy="4089400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Next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 week,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We'll 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have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holiday.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7" name="圆角矩形标注 12"/>
          <p:cNvSpPr/>
          <p:nvPr/>
        </p:nvSpPr>
        <p:spPr>
          <a:xfrm>
            <a:off x="10056813" y="2833688"/>
            <a:ext cx="3168650" cy="1463675"/>
          </a:xfrm>
          <a:prstGeom prst="wedgeRoundRectCallout">
            <a:avLst>
              <a:gd name="adj1" fmla="val 26329"/>
              <a:gd name="adj2" fmla="val 82352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next </a:t>
            </a:r>
            <a:endParaRPr lang="en-US" altLang="zh-CN" sz="4800"/>
          </a:p>
          <a:p>
            <a:pPr marL="0" marR="0" lvl="0" indent="0" algn="ctr" eaLnBrk="1" hangingPunct="1"/>
            <a:r>
              <a:rPr lang="en-US" altLang="zh-CN" sz="4800" spc="0"/>
              <a:t>下一个</a:t>
            </a:r>
            <a:endParaRPr lang="en-US" altLang="zh-CN" sz="4800"/>
          </a:p>
        </p:txBody>
      </p:sp>
      <p:sp>
        <p:nvSpPr>
          <p:cNvPr id="18438" name="圆角矩形标注 13"/>
          <p:cNvSpPr/>
          <p:nvPr/>
        </p:nvSpPr>
        <p:spPr>
          <a:xfrm>
            <a:off x="7999413" y="6723063"/>
            <a:ext cx="4125912" cy="1635125"/>
          </a:xfrm>
          <a:prstGeom prst="wedgeRoundRectCallout">
            <a:avLst>
              <a:gd name="adj1" fmla="val 52329"/>
              <a:gd name="adj2" fmla="val -96134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have </a:t>
            </a:r>
            <a:r>
              <a:rPr lang="en-US" altLang="en-US" sz="4800" spc="0"/>
              <a:t>有</a:t>
            </a:r>
            <a:endParaRPr lang="en-US" altLang="en-US" sz="4800"/>
          </a:p>
        </p:txBody>
      </p:sp>
      <p:sp>
        <p:nvSpPr>
          <p:cNvPr id="18439" name="圆角矩形标注 4"/>
          <p:cNvSpPr/>
          <p:nvPr/>
        </p:nvSpPr>
        <p:spPr>
          <a:xfrm>
            <a:off x="13181012" y="7713663"/>
            <a:ext cx="4125912" cy="1635125"/>
          </a:xfrm>
          <a:prstGeom prst="wedgeRoundRectCallout">
            <a:avLst>
              <a:gd name="adj1" fmla="val -9611"/>
              <a:gd name="adj2" fmla="val -143551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holiday</a:t>
            </a:r>
            <a:endParaRPr lang="en-US" altLang="zh-CN" sz="4800"/>
          </a:p>
          <a:p>
            <a:pPr marL="0" marR="0" lvl="0" indent="0" algn="ctr" eaLnBrk="1" hangingPunct="1"/>
            <a:r>
              <a:rPr lang="en-US" altLang="en-US" sz="4800" spc="0"/>
              <a:t>假期，假日</a:t>
            </a:r>
            <a:endParaRPr lang="en-US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184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8"/>
          <p:cNvSpPr/>
          <p:nvPr/>
        </p:nvSpPr>
        <p:spPr>
          <a:xfrm>
            <a:off x="1530350" y="13890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What will you do next</a:t>
            </a: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Monday?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031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8"/>
          <p:cNvSpPr/>
          <p:nvPr/>
        </p:nvSpPr>
        <p:spPr>
          <a:xfrm>
            <a:off x="1835150" y="13890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I'll</a:t>
            </a: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go swimming on Monday.</a:t>
            </a: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8079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圆角矩形标注 13"/>
          <p:cNvSpPr/>
          <p:nvPr/>
        </p:nvSpPr>
        <p:spPr>
          <a:xfrm>
            <a:off x="1301750" y="4284663"/>
            <a:ext cx="3211513" cy="1635125"/>
          </a:xfrm>
          <a:prstGeom prst="wedgeRoundRectCallout">
            <a:avLst>
              <a:gd name="adj1" fmla="val 52329"/>
              <a:gd name="adj2" fmla="val -96134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I'll= I will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剪去单角的矩形 1"/>
          <p:cNvSpPr/>
          <p:nvPr/>
        </p:nvSpPr>
        <p:spPr>
          <a:xfrm>
            <a:off x="5343525" y="2227263"/>
            <a:ext cx="7924800" cy="40894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>
                <a:solidFill>
                  <a:srgbClr val="FFFFFF"/>
                </a:solidFill>
              </a:rPr>
              <a:t>What will you do.....?</a:t>
            </a:r>
            <a:endParaRPr lang="en-US" altLang="zh-CN" sz="4800">
              <a:solidFill>
                <a:srgbClr val="FFFFFF"/>
              </a:solidFill>
            </a:endParaRPr>
          </a:p>
          <a:p>
            <a:pPr marL="0" marR="0" lvl="0" indent="0" algn="ctr" eaLnBrk="1" hangingPunct="1"/>
            <a:r>
              <a:rPr lang="en-US" altLang="zh-CN" sz="4800" spc="0">
                <a:solidFill>
                  <a:srgbClr val="FFFFFF"/>
                </a:solidFill>
              </a:rPr>
              <a:t>I'll......on ......</a:t>
            </a:r>
            <a:endParaRPr lang="en-US" altLang="en-US" sz="4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</a:t>
            </a:r>
            <a:r>
              <a:rPr lang="en-US" altLang="zh-CN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and chant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8673"/>
          <p:cNvGrpSpPr/>
          <p:nvPr/>
        </p:nvGrpSpPr>
        <p:grpSpPr>
          <a:xfrm>
            <a:off x="4035425" y="2913063"/>
            <a:ext cx="10375900" cy="3981450"/>
            <a:chOff x="0" y="0"/>
            <a:chExt cx="4627" cy="2041"/>
          </a:xfrm>
        </p:grpSpPr>
        <p:sp>
          <p:nvSpPr>
            <p:cNvPr id="2253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532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2533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8"/>
          <p:cNvSpPr/>
          <p:nvPr/>
        </p:nvSpPr>
        <p:spPr>
          <a:xfrm>
            <a:off x="1682750" y="14652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Listen and say</a:t>
            </a:r>
            <a:endParaRPr lang="en-US" altLang="zh-CN" sz="4800" b="1">
              <a:solidFill>
                <a:schemeClr val="bg1"/>
              </a:solidFill>
            </a:endParaRPr>
          </a:p>
        </p:txBody>
      </p:sp>
      <p:pic>
        <p:nvPicPr>
          <p:cNvPr id="23555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507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8"/>
          <p:cNvSpPr/>
          <p:nvPr/>
        </p:nvSpPr>
        <p:spPr>
          <a:xfrm>
            <a:off x="1530350" y="13890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sing a song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031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9697"/>
          <p:cNvSpPr/>
          <p:nvPr/>
        </p:nvSpPr>
        <p:spPr>
          <a:xfrm>
            <a:off x="3514725" y="1389063"/>
            <a:ext cx="117348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24579" name="组合 29698"/>
          <p:cNvGrpSpPr/>
          <p:nvPr/>
        </p:nvGrpSpPr>
        <p:grpSpPr>
          <a:xfrm>
            <a:off x="3514725" y="3598863"/>
            <a:ext cx="12112625" cy="4038600"/>
            <a:chOff x="0" y="0"/>
            <a:chExt cx="4632" cy="2041"/>
          </a:xfrm>
        </p:grpSpPr>
        <p:sp>
          <p:nvSpPr>
            <p:cNvPr id="24580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4581" name="TextBox 11"/>
            <p:cNvSpPr/>
            <p:nvPr/>
          </p:nvSpPr>
          <p:spPr>
            <a:xfrm>
              <a:off x="985" y="269"/>
              <a:ext cx="3647" cy="13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will </a:t>
              </a:r>
              <a:r>
                <a:rPr lang="en-US" altLang="zh-CN" sz="44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Shanshan</a:t>
              </a: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do on Monday?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will </a:t>
              </a:r>
              <a:r>
                <a:rPr lang="en-US" altLang="zh-CN" sz="44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Shanshan</a:t>
              </a: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do on Thursday?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will </a:t>
              </a:r>
              <a:r>
                <a:rPr lang="en-US" altLang="zh-CN" sz="44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Shanshan</a:t>
              </a: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do on Sunday?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24582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point and say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8673"/>
          <p:cNvGrpSpPr/>
          <p:nvPr/>
        </p:nvGrpSpPr>
        <p:grpSpPr>
          <a:xfrm>
            <a:off x="4111625" y="2836863"/>
            <a:ext cx="10375900" cy="3981450"/>
            <a:chOff x="0" y="0"/>
            <a:chExt cx="4627" cy="2041"/>
          </a:xfrm>
        </p:grpSpPr>
        <p:sp>
          <p:nvSpPr>
            <p:cNvPr id="2560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5604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560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/>
          <p:nvPr/>
        </p:nvSpPr>
        <p:spPr>
          <a:xfrm>
            <a:off x="3971925" y="4210050"/>
            <a:ext cx="10069513" cy="34432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学生两人一组，模仿课本的对话，编写新的对话，描述自己一周的计划安排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What will do next week?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I will.....on...... 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6627" name="文本框 27650"/>
          <p:cNvSpPr/>
          <p:nvPr/>
        </p:nvSpPr>
        <p:spPr>
          <a:xfrm>
            <a:off x="4200525" y="2074863"/>
            <a:ext cx="9447213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     活动一</a:t>
            </a: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/>
          <p:nvPr/>
        </p:nvSpPr>
        <p:spPr>
          <a:xfrm>
            <a:off x="3971925" y="3905250"/>
            <a:ext cx="10375900" cy="41148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Follow and say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学生排成一列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然后一名学生开始说：Today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is Monday and tomorrow is </a:t>
            </a: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Tuesday.接下来的学生说：Today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is Tuesday and tomorrow is Wednesday. </a:t>
            </a:r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以此类推。说错的学生出局，最后还在列队中的学生获胜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/>
          <p:nvPr/>
        </p:nvSpPr>
        <p:spPr>
          <a:xfrm>
            <a:off x="4352925" y="1773238"/>
            <a:ext cx="9447213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     活动二</a:t>
            </a: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847850"/>
            <a:ext cx="14446250" cy="7586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52925" y="2074863"/>
            <a:ext cx="8610600" cy="1670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文本框 37891"/>
          <p:cNvSpPr/>
          <p:nvPr/>
        </p:nvSpPr>
        <p:spPr>
          <a:xfrm>
            <a:off x="3362325" y="4056063"/>
            <a:ext cx="11430000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抄写新单词各三遍。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17350" y="49704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剪去单角的矩形 1"/>
          <p:cNvSpPr/>
          <p:nvPr/>
        </p:nvSpPr>
        <p:spPr>
          <a:xfrm>
            <a:off x="3282950" y="1541463"/>
            <a:ext cx="7924800" cy="40894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What day is it today?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What will do tomorrow?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8"/>
          <p:cNvSpPr/>
          <p:nvPr/>
        </p:nvSpPr>
        <p:spPr>
          <a:xfrm>
            <a:off x="1454150" y="14652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Learn new words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4269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/>
          <p:nvPr/>
        </p:nvSpPr>
        <p:spPr>
          <a:xfrm>
            <a:off x="4244975" y="8809038"/>
            <a:ext cx="7539038" cy="885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Arial Black" panose="020B0A04020102020204" pitchFamily="34" charset="0"/>
              </a:rPr>
              <a:t>           What </a:t>
            </a:r>
            <a:r>
              <a:rPr lang="en-US" altLang="zh-CN" sz="4800" dirty="0">
                <a:solidFill>
                  <a:schemeClr val="hlink"/>
                </a:solidFill>
                <a:latin typeface="Arial Black" panose="020B0A04020102020204" pitchFamily="34" charset="0"/>
              </a:rPr>
              <a:t>day</a:t>
            </a:r>
            <a:r>
              <a:rPr lang="en-US" altLang="zh-CN" sz="4800" dirty="0">
                <a:latin typeface="Arial Black" panose="020B0A04020102020204" pitchFamily="34" charset="0"/>
              </a:rPr>
              <a:t> is it ?</a:t>
            </a:r>
            <a:endParaRPr lang="zh-CN" altLang="en-US" sz="4800" dirty="0">
              <a:latin typeface="Arial Black" panose="020B0A040201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376" y="1620416"/>
            <a:ext cx="10058400" cy="67165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219"/>
          <p:cNvSpPr/>
          <p:nvPr/>
        </p:nvSpPr>
        <p:spPr>
          <a:xfrm>
            <a:off x="6410325" y="5810250"/>
            <a:ext cx="500221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 dirty="0">
                <a:solidFill>
                  <a:schemeClr val="hlink"/>
                </a:solidFill>
                <a:latin typeface="Calibri" panose="020F0502020204030204" pitchFamily="34" charset="0"/>
              </a:rPr>
              <a:t>星期一</a:t>
            </a:r>
            <a:endParaRPr lang="zh-CN" altLang="en-US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1267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10925" y="5962650"/>
            <a:ext cx="5397500" cy="3962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29125" y="2686050"/>
            <a:ext cx="7642225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圆角矩形 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905125" y="1085850"/>
            <a:ext cx="10360025" cy="658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文本框 10243"/>
          <p:cNvSpPr/>
          <p:nvPr/>
        </p:nvSpPr>
        <p:spPr>
          <a:xfrm>
            <a:off x="3971925" y="6189663"/>
            <a:ext cx="6113463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>
                <a:solidFill>
                  <a:schemeClr val="hlink"/>
                </a:solidFill>
                <a:latin typeface="Calibri" panose="020F0502020204030204" pitchFamily="34" charset="0"/>
              </a:rPr>
              <a:t>                         </a:t>
            </a: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星期二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2292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948988" y="5954713"/>
            <a:ext cx="5824537" cy="427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圆角矩形 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47925" y="2152650"/>
            <a:ext cx="12703175" cy="4262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文本框 11267"/>
          <p:cNvSpPr/>
          <p:nvPr/>
        </p:nvSpPr>
        <p:spPr>
          <a:xfrm>
            <a:off x="6562725" y="55816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latin typeface="Calibri" panose="020F0502020204030204" pitchFamily="34" charset="0"/>
              </a:rPr>
              <a:t>星期三</a:t>
            </a:r>
            <a:endParaRPr lang="zh-CN" altLang="en-US" sz="5400">
              <a:latin typeface="Calibri" panose="020F0502020204030204" pitchFamily="34" charset="0"/>
            </a:endParaRPr>
          </a:p>
        </p:txBody>
      </p:sp>
      <p:pic>
        <p:nvPicPr>
          <p:cNvPr id="13316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591925" y="6091238"/>
            <a:ext cx="5637213" cy="4138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TextBox 4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743325" y="2762250"/>
            <a:ext cx="8210550" cy="2803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12291"/>
          <p:cNvSpPr/>
          <p:nvPr/>
        </p:nvSpPr>
        <p:spPr>
          <a:xfrm>
            <a:off x="6943725" y="60388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星期四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4340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87125" y="6091238"/>
            <a:ext cx="5845175" cy="4291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51812f2-2aa4-41ed-8af7-92dcf89cfc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自定义</PresentationFormat>
  <Paragraphs>90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Arial Black</vt:lpstr>
      <vt:lpstr>Calibri</vt:lpstr>
      <vt:lpstr>Arial Unicode MS</vt:lpstr>
      <vt:lpstr>Comic Sans MS</vt:lpstr>
      <vt:lpstr>华文行楷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2021-02-09T09:33:00Z</cp:lastPrinted>
  <dcterms:created xsi:type="dcterms:W3CDTF">2021-02-09T09:33:00Z</dcterms:created>
  <dcterms:modified xsi:type="dcterms:W3CDTF">2023-02-16T03:55:46Z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1833968CC42942DDB6E20EB3B2375724</vt:lpwstr>
  </property>
  <property fmtid="{D5CDD505-2E9C-101B-9397-08002B2CF9AE}" pid="7" name="KSOProductBuildVer">
    <vt:lpwstr>2052-11.1.0.13703</vt:lpwstr>
  </property>
</Properties>
</file>