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860" r:id="rId3"/>
    <p:sldId id="861" r:id="rId4"/>
    <p:sldId id="862" r:id="rId5"/>
    <p:sldId id="863" r:id="rId6"/>
    <p:sldId id="864" r:id="rId7"/>
    <p:sldId id="865" r:id="rId8"/>
    <p:sldId id="866" r:id="rId9"/>
    <p:sldId id="867" r:id="rId10"/>
    <p:sldId id="868" r:id="rId11"/>
    <p:sldId id="869" r:id="rId12"/>
    <p:sldId id="870" r:id="rId13"/>
    <p:sldId id="871" r:id="rId14"/>
    <p:sldId id="872" r:id="rId16"/>
    <p:sldId id="873" r:id="rId17"/>
    <p:sldId id="874" r:id="rId18"/>
    <p:sldId id="875" r:id="rId19"/>
    <p:sldId id="876" r:id="rId20"/>
    <p:sldId id="877" r:id="rId21"/>
    <p:sldId id="878" r:id="rId22"/>
    <p:sldId id="879" r:id="rId23"/>
    <p:sldId id="880" r:id="rId24"/>
    <p:sldId id="881" r:id="rId25"/>
    <p:sldId id="882" r:id="rId26"/>
    <p:sldId id="883" r:id="rId27"/>
  </p:sldIdLst>
  <p:sldSz cx="18002250" cy="11161395"/>
  <p:notesSz cx="6858000" cy="9144000"/>
  <p:custDataLst>
    <p:tags r:id="rId31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014" y="-114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8675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9BD78E0-8A5F-4196-9DAD-3BFDB3A3BAF1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28676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8677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8678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8679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18D84A9-555C-4D0F-B7A9-608036CEE21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noFill/>
          <a:ln w="12700">
            <a:round/>
          </a:ln>
        </p:spPr>
      </p:sp>
      <p:sp>
        <p:nvSpPr>
          <p:cNvPr id="29699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8C6134C-F652-4C6C-9B6E-C0199BAC618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100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22B529A-903B-4491-9B58-EB69621E0D3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3075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3076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077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3078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4D01BF4D-203A-4975-92FA-4FCC2A47B288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emf"/><Relationship Id="rId2" Type="http://schemas.openxmlformats.org/officeDocument/2006/relationships/audio" Target="NULL" TargetMode="Externa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em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GIF"/><Relationship Id="rId2" Type="http://schemas.openxmlformats.org/officeDocument/2006/relationships/slide" Target="slide1.xml"/><Relationship Id="rId1" Type="http://schemas.openxmlformats.org/officeDocument/2006/relationships/image" Target="../media/image3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0481"/>
          <p:cNvSpPr/>
          <p:nvPr/>
        </p:nvSpPr>
        <p:spPr>
          <a:xfrm>
            <a:off x="1584301" y="1260376"/>
            <a:ext cx="4189413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 dirty="0">
                <a:latin typeface="宋体" panose="02010600030101010101" pitchFamily="2" charset="-122"/>
                <a:sym typeface="Arial" panose="020B0604020202020204" pitchFamily="34" charset="0"/>
              </a:rPr>
              <a:t>四年级下册</a:t>
            </a:r>
            <a:endParaRPr lang="zh-CN" altLang="en-US" sz="4400" b="1" dirty="0">
              <a:latin typeface="宋体" panose="02010600030101010101" pitchFamily="2" charset="-122"/>
            </a:endParaRPr>
          </a:p>
        </p:txBody>
      </p:sp>
      <p:sp>
        <p:nvSpPr>
          <p:cNvPr id="5123" name="矩形 20482"/>
          <p:cNvSpPr/>
          <p:nvPr/>
        </p:nvSpPr>
        <p:spPr>
          <a:xfrm>
            <a:off x="0" y="2916559"/>
            <a:ext cx="18002250" cy="370870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sz="5400" b="1" dirty="0">
                <a:latin typeface="Times New Roman" panose="02020603050405020304" pitchFamily="18" charset="0"/>
                <a:sym typeface="Arial" panose="020B0604020202020204" pitchFamily="34" charset="0"/>
              </a:rPr>
              <a:t>5 Unit 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en-US" altLang="zh-CN" sz="54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115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I </a:t>
            </a:r>
            <a:r>
              <a:rPr lang="en-US" altLang="zh-CN" sz="11500" b="1" dirty="0">
                <a:latin typeface="Times New Roman" panose="02020603050405020304" pitchFamily="18" charset="0"/>
                <a:sym typeface="Arial" panose="020B0604020202020204" pitchFamily="34" charset="0"/>
              </a:rPr>
              <a:t>was two then</a:t>
            </a:r>
            <a:r>
              <a:rPr lang="en-US" altLang="zh-CN" sz="115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115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66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课时</a:t>
            </a:r>
            <a:endParaRPr lang="zh-CN" altLang="en-US" sz="66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8673"/>
          <p:cNvGrpSpPr/>
          <p:nvPr/>
        </p:nvGrpSpPr>
        <p:grpSpPr>
          <a:xfrm>
            <a:off x="3743325" y="3217863"/>
            <a:ext cx="10375900" cy="3981450"/>
            <a:chOff x="0" y="0"/>
            <a:chExt cx="4627" cy="2041"/>
          </a:xfrm>
        </p:grpSpPr>
        <p:sp>
          <p:nvSpPr>
            <p:cNvPr id="13315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3316" name="TextBox 11"/>
            <p:cNvSpPr/>
            <p:nvPr/>
          </p:nvSpPr>
          <p:spPr>
            <a:xfrm>
              <a:off x="972" y="318"/>
              <a:ext cx="3655" cy="150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800">
                  <a:latin typeface="宋体" panose="02010600030101010101" pitchFamily="2" charset="-122"/>
                </a:rPr>
                <a:t>1.</a:t>
              </a:r>
              <a:r>
                <a:rPr lang="zh-CN" altLang="en-US" sz="4800">
                  <a:latin typeface="宋体" panose="02010600030101010101" pitchFamily="2" charset="-122"/>
                </a:rPr>
                <a:t>有表情地朗读，并注意</a:t>
              </a:r>
              <a:endParaRPr lang="zh-CN" altLang="en-US" sz="48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8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800">
                  <a:latin typeface="宋体" panose="02010600030101010101" pitchFamily="2" charset="-122"/>
                </a:rPr>
                <a:t>。</a:t>
              </a:r>
              <a:endParaRPr lang="zh-CN" altLang="en-US" sz="48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800">
                  <a:latin typeface="宋体" panose="02010600030101010101" pitchFamily="2" charset="-122"/>
                </a:rPr>
                <a:t>2.</a:t>
              </a:r>
              <a:r>
                <a:rPr lang="zh-CN" altLang="en-US" sz="4800">
                  <a:latin typeface="宋体" panose="02010600030101010101" pitchFamily="2" charset="-122"/>
                </a:rPr>
                <a:t>注意</a:t>
              </a:r>
              <a:r>
                <a:rPr lang="zh-CN" altLang="en-US" sz="48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800">
                  <a:latin typeface="宋体" panose="02010600030101010101" pitchFamily="2" charset="-122"/>
                </a:rPr>
                <a:t>哦！</a:t>
              </a:r>
              <a:endParaRPr lang="zh-CN" altLang="en-US" sz="4800">
                <a:latin typeface="宋体" panose="02010600030101010101" pitchFamily="2" charset="-122"/>
              </a:endParaRPr>
            </a:p>
          </p:txBody>
        </p:sp>
        <p:pic>
          <p:nvPicPr>
            <p:cNvPr id="13317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125" y="2760663"/>
            <a:ext cx="7162800" cy="48990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剪去单角的矩形 2"/>
          <p:cNvSpPr/>
          <p:nvPr/>
        </p:nvSpPr>
        <p:spPr>
          <a:xfrm>
            <a:off x="9305925" y="3675063"/>
            <a:ext cx="7315200" cy="2971800"/>
          </a:xfrm>
          <a:prstGeom prst="snip1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What can you see?</a:t>
            </a:r>
            <a:endParaRPr kumimoji="0" lang="en-US" altLang="zh-CN" sz="4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+mn-lt"/>
                <a:ea typeface="+mn-ea"/>
                <a:cs typeface="+mn-cs"/>
              </a:rPr>
              <a:t>What are they talking about?</a:t>
            </a:r>
            <a:endParaRPr kumimoji="0" lang="en-US" altLang="zh-CN" sz="4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9697"/>
          <p:cNvSpPr/>
          <p:nvPr/>
        </p:nvSpPr>
        <p:spPr>
          <a:xfrm>
            <a:off x="5648325" y="2303463"/>
            <a:ext cx="7239000" cy="1631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Listen and answer questions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15363" name="组合 29698"/>
          <p:cNvGrpSpPr/>
          <p:nvPr/>
        </p:nvGrpSpPr>
        <p:grpSpPr>
          <a:xfrm>
            <a:off x="3590925" y="4362450"/>
            <a:ext cx="12014200" cy="4227513"/>
            <a:chOff x="0" y="0"/>
            <a:chExt cx="4757" cy="2041"/>
          </a:xfrm>
        </p:grpSpPr>
        <p:sp>
          <p:nvSpPr>
            <p:cNvPr id="15365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40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366" name="TextBox 11"/>
            <p:cNvSpPr/>
            <p:nvPr/>
          </p:nvSpPr>
          <p:spPr>
            <a:xfrm>
              <a:off x="1110" y="483"/>
              <a:ext cx="3647" cy="77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Who is that little girl?</a:t>
              </a:r>
              <a:endParaRPr lang="zh-CN" altLang="en-US" sz="4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How old was she then ?</a:t>
              </a:r>
              <a:endPara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5367" name="图片 29701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13" y="249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15364" name="Module05_Unit1.mp3">
            <a:hlinkClick r:id="" action="ppaction://media"/>
          </p:cNvPr>
          <p:cNvPicPr>
            <a:picLocks noRo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3667125" y="2303463"/>
            <a:ext cx="1219200" cy="990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3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87611" fill="hold"/>
                                        <p:tgtEl>
                                          <p:spTgt spid="153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364"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36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2178050"/>
            <a:ext cx="12392025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2" name="文本框 30722"/>
          <p:cNvSpPr/>
          <p:nvPr/>
        </p:nvSpPr>
        <p:spPr>
          <a:xfrm>
            <a:off x="5449888" y="1052513"/>
            <a:ext cx="6370637" cy="178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4400" b="1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  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Listen point and find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1266"/>
          <p:cNvSpPr/>
          <p:nvPr/>
        </p:nvSpPr>
        <p:spPr>
          <a:xfrm>
            <a:off x="6565900" y="9317038"/>
            <a:ext cx="5389563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grandparents</a:t>
            </a:r>
            <a:endParaRPr lang="en-US" altLang="zh-CN" sz="480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387" name="图片 11267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27688" y="877888"/>
            <a:ext cx="3214687" cy="6162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88" name="文本框 11268"/>
          <p:cNvSpPr/>
          <p:nvPr/>
        </p:nvSpPr>
        <p:spPr>
          <a:xfrm>
            <a:off x="5275263" y="7440613"/>
            <a:ext cx="233680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>
                <a:latin typeface="Times New Roman" panose="02020603050405020304" pitchFamily="18" charset="0"/>
                <a:ea typeface="Times New Roman" panose="02020603050405020304" pitchFamily="18" charset="0"/>
              </a:rPr>
              <a:t>grandma</a:t>
            </a:r>
            <a:endParaRPr lang="en-US" altLang="zh-CN" sz="4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6389" name="图片 11269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3163" y="703263"/>
            <a:ext cx="3332162" cy="6153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6390" name="文本框 11270"/>
          <p:cNvSpPr/>
          <p:nvPr/>
        </p:nvSpPr>
        <p:spPr>
          <a:xfrm>
            <a:off x="9580563" y="7265988"/>
            <a:ext cx="21653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800">
                <a:latin typeface="Times New Roman" panose="02020603050405020304" pitchFamily="18" charset="0"/>
                <a:ea typeface="Times New Roman" panose="02020603050405020304" pitchFamily="18" charset="0"/>
              </a:rPr>
              <a:t>grandpa</a:t>
            </a:r>
            <a:endParaRPr lang="en-US" altLang="zh-CN" sz="4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6391" name="组合 11271"/>
          <p:cNvGrpSpPr/>
          <p:nvPr/>
        </p:nvGrpSpPr>
        <p:grpSpPr>
          <a:xfrm>
            <a:off x="7502525" y="8262938"/>
            <a:ext cx="3517900" cy="1406525"/>
            <a:chOff x="0" y="0"/>
            <a:chExt cx="1361" cy="544"/>
          </a:xfrm>
        </p:grpSpPr>
        <p:cxnSp>
          <p:nvCxnSpPr>
            <p:cNvPr id="16392" name="直接连接符 11272"/>
            <p:cNvCxnSpPr/>
            <p:nvPr/>
          </p:nvCxnSpPr>
          <p:spPr>
            <a:xfrm>
              <a:off x="0" y="45"/>
              <a:ext cx="635" cy="318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16393" name="直接连接符 11273"/>
            <p:cNvCxnSpPr/>
            <p:nvPr/>
          </p:nvCxnSpPr>
          <p:spPr>
            <a:xfrm flipH="1">
              <a:off x="590" y="0"/>
              <a:ext cx="771" cy="36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16394" name="直接连接符 11274"/>
            <p:cNvCxnSpPr/>
            <p:nvPr/>
          </p:nvCxnSpPr>
          <p:spPr>
            <a:xfrm flipH="1">
              <a:off x="635" y="363"/>
              <a:ext cx="0" cy="18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8" grpId="0"/>
      <p:bldP spid="163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2289" descr="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559925" y="2214563"/>
            <a:ext cx="6584950" cy="63611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7411" name="标题 12290"/>
          <p:cNvSpPr>
            <a:spLocks noGrp="1"/>
          </p:cNvSpPr>
          <p:nvPr>
            <p:ph type="title" idx="4294967295"/>
          </p:nvPr>
        </p:nvSpPr>
        <p:spPr>
          <a:xfrm>
            <a:off x="2411413" y="690563"/>
            <a:ext cx="13393738" cy="1860550"/>
          </a:xfrm>
          <a:noFill/>
          <a:ln>
            <a:miter lim="800000"/>
          </a:ln>
        </p:spPr>
        <p:txBody>
          <a:bodyPr vert="horz" wrap="square" lIns="166631" tIns="83315" rIns="166631" bIns="83315" anchor="ctr" anchorCtr="0">
            <a:noAutofit/>
          </a:bodyPr>
          <a:lstStyle>
            <a:defPPr/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Then</a:t>
            </a:r>
            <a:r>
              <a:rPr lang="en-US" altLang="zh-CN" sz="480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Now</a:t>
            </a:r>
            <a:endParaRPr lang="en-US" altLang="zh-CN" sz="4800" b="1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7412" name="内容占位符 12291" descr="QQQQQQQQQQQ"/>
          <p:cNvPicPr>
            <a:picLocks noGrp="1" noChangeAspect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1941513" y="2214563"/>
            <a:ext cx="6926262" cy="61356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7413" name="文本框 12292"/>
          <p:cNvSpPr/>
          <p:nvPr/>
        </p:nvSpPr>
        <p:spPr>
          <a:xfrm>
            <a:off x="1533525" y="9245600"/>
            <a:ext cx="808672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800" b="1">
                <a:latin typeface="Times New Roman" panose="02020603050405020304" pitchFamily="18" charset="0"/>
                <a:ea typeface="Times New Roman" panose="02020603050405020304" pitchFamily="18" charset="0"/>
              </a:rPr>
              <a:t>They </a:t>
            </a:r>
            <a:r>
              <a:rPr lang="en-US" altLang="zh-CN" sz="4800" b="1">
                <a:solidFill>
                  <a:srgbClr val="4DF40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were</a:t>
            </a:r>
            <a:r>
              <a:rPr lang="en-US" altLang="zh-CN" sz="4800" b="1">
                <a:latin typeface="Times New Roman" panose="02020603050405020304" pitchFamily="18" charset="0"/>
                <a:ea typeface="Times New Roman" panose="02020603050405020304" pitchFamily="18" charset="0"/>
              </a:rPr>
              <a:t> young,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then</a:t>
            </a:r>
            <a:r>
              <a:rPr lang="en-US" altLang="zh-CN" sz="4800" b="1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altLang="zh-CN" sz="48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7414" name="文本框 12293"/>
          <p:cNvSpPr/>
          <p:nvPr/>
        </p:nvSpPr>
        <p:spPr>
          <a:xfrm>
            <a:off x="9147175" y="9245600"/>
            <a:ext cx="7267575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800" b="1">
                <a:latin typeface="Times New Roman" panose="02020603050405020304" pitchFamily="18" charset="0"/>
                <a:ea typeface="Times New Roman" panose="02020603050405020304" pitchFamily="18" charset="0"/>
              </a:rPr>
              <a:t>  </a:t>
            </a:r>
            <a:r>
              <a:rPr lang="en-US" altLang="zh-CN" sz="4800" b="1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Now</a:t>
            </a:r>
            <a:r>
              <a:rPr lang="en-US" altLang="zh-CN" sz="4800" b="1">
                <a:latin typeface="Times New Roman" panose="02020603050405020304" pitchFamily="18" charset="0"/>
                <a:ea typeface="Times New Roman" panose="02020603050405020304" pitchFamily="18" charset="0"/>
              </a:rPr>
              <a:t>,they </a:t>
            </a:r>
            <a:r>
              <a:rPr lang="en-US" altLang="zh-CN" sz="4800" b="1">
                <a:solidFill>
                  <a:srgbClr val="4DF40A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are</a:t>
            </a:r>
            <a:r>
              <a:rPr lang="en-US" altLang="zh-CN" sz="4800" b="1">
                <a:solidFill>
                  <a:srgbClr val="FF33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4800" b="1">
                <a:latin typeface="Times New Roman" panose="02020603050405020304" pitchFamily="18" charset="0"/>
                <a:ea typeface="Times New Roman" panose="02020603050405020304" pitchFamily="18" charset="0"/>
              </a:rPr>
              <a:t>old.</a:t>
            </a:r>
            <a:endParaRPr lang="en-US" altLang="zh-CN" sz="4800" b="1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pSp>
        <p:nvGrpSpPr>
          <p:cNvPr id="17415" name="组合 12294"/>
          <p:cNvGrpSpPr/>
          <p:nvPr/>
        </p:nvGrpSpPr>
        <p:grpSpPr>
          <a:xfrm>
            <a:off x="4519613" y="8658225"/>
            <a:ext cx="9144000" cy="1057275"/>
            <a:chOff x="0" y="0"/>
            <a:chExt cx="3539" cy="409"/>
          </a:xfrm>
        </p:grpSpPr>
        <p:cxnSp>
          <p:nvCxnSpPr>
            <p:cNvPr id="17416" name="直接连接符 12295"/>
            <p:cNvCxnSpPr/>
            <p:nvPr/>
          </p:nvCxnSpPr>
          <p:spPr>
            <a:xfrm>
              <a:off x="0" y="46"/>
              <a:ext cx="3539" cy="0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miter lim="800000"/>
              <a:tailEnd type="triangle"/>
            </a:ln>
          </p:spPr>
        </p:cxnSp>
        <p:cxnSp>
          <p:nvCxnSpPr>
            <p:cNvPr id="17417" name="直接连接符 12296"/>
            <p:cNvCxnSpPr/>
            <p:nvPr/>
          </p:nvCxnSpPr>
          <p:spPr>
            <a:xfrm flipH="1">
              <a:off x="0" y="46"/>
              <a:ext cx="0" cy="317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miter lim="800000"/>
              <a:tailEnd type="triangle"/>
            </a:ln>
          </p:spPr>
        </p:cxnSp>
        <p:cxnSp>
          <p:nvCxnSpPr>
            <p:cNvPr id="17418" name="直接连接符 12297"/>
            <p:cNvCxnSpPr/>
            <p:nvPr/>
          </p:nvCxnSpPr>
          <p:spPr>
            <a:xfrm flipH="1">
              <a:off x="3493" y="0"/>
              <a:ext cx="0" cy="409"/>
            </a:xfrm>
            <a:prstGeom prst="line">
              <a:avLst/>
            </a:prstGeom>
            <a:noFill/>
            <a:ln w="15875">
              <a:solidFill>
                <a:srgbClr val="FF0000"/>
              </a:solidFill>
              <a:miter lim="800000"/>
              <a:tailEnd type="triangle"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3313"/>
          <p:cNvSpPr txBox="1"/>
          <p:nvPr/>
        </p:nvSpPr>
        <p:spPr>
          <a:xfrm>
            <a:off x="5448300" y="2151063"/>
            <a:ext cx="7381875" cy="83185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舒体" pitchFamily="2" charset="-122"/>
                <a:cs typeface="Times New Roman" panose="02020603050405020304" pitchFamily="18" charset="0"/>
              </a:rPr>
              <a:t> </a:t>
            </a:r>
            <a:r>
              <a:rPr kumimoji="0" lang="en-US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方正舒体" pitchFamily="2" charset="-122"/>
                <a:cs typeface="Times New Roman" panose="02020603050405020304" pitchFamily="18" charset="0"/>
              </a:rPr>
              <a:t>now then are→were</a:t>
            </a:r>
            <a:endParaRPr kumimoji="0" lang="en-US" altLang="zh-CN" sz="48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方正舒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18435" name="矩形 13314"/>
          <p:cNvSpPr/>
          <p:nvPr/>
        </p:nvSpPr>
        <p:spPr>
          <a:xfrm>
            <a:off x="4152900" y="4132263"/>
            <a:ext cx="10410825" cy="4403725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  <a:miter lim="800000"/>
          </a:ln>
        </p:spPr>
        <p:txBody>
          <a:bodyPr wrap="none" anchor="ctr" anchorCtr="0"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48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436" name="矩形 13315"/>
          <p:cNvSpPr/>
          <p:nvPr/>
        </p:nvSpPr>
        <p:spPr>
          <a:xfrm>
            <a:off x="5753100" y="5046663"/>
            <a:ext cx="5395913" cy="2309812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en-US" altLang="zh-CN" sz="4800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They are ……now.</a:t>
            </a:r>
            <a:endParaRPr lang="en-US" altLang="zh-CN" sz="4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  <a:p>
            <a:pPr marL="0" marR="0" lvl="0" indent="0" eaLnBrk="1" hangingPunct="1"/>
            <a:r>
              <a:rPr lang="en-US" altLang="zh-CN" sz="4800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方正舒体" pitchFamily="2" charset="-122"/>
              </a:rPr>
              <a:t>They were ……then.</a:t>
            </a:r>
            <a:endParaRPr lang="en-US" altLang="zh-CN" sz="4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  <a:p>
            <a:pPr marL="0" marR="0" lvl="0" indent="0" eaLnBrk="1" hangingPunct="1"/>
            <a:endParaRPr lang="en-US" altLang="zh-CN" sz="480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0" y="1092200"/>
            <a:ext cx="4764088" cy="544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75850" y="1235075"/>
            <a:ext cx="5099050" cy="5172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60" name="组合 11271"/>
          <p:cNvGrpSpPr/>
          <p:nvPr/>
        </p:nvGrpSpPr>
        <p:grpSpPr>
          <a:xfrm>
            <a:off x="6867525" y="6765925"/>
            <a:ext cx="3516313" cy="2085975"/>
            <a:chOff x="0" y="0"/>
            <a:chExt cx="1361" cy="544"/>
          </a:xfrm>
        </p:grpSpPr>
        <p:cxnSp>
          <p:nvCxnSpPr>
            <p:cNvPr id="19462" name="直接连接符 11272"/>
            <p:cNvCxnSpPr/>
            <p:nvPr/>
          </p:nvCxnSpPr>
          <p:spPr>
            <a:xfrm>
              <a:off x="0" y="45"/>
              <a:ext cx="635" cy="318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19463" name="直接连接符 11273"/>
            <p:cNvCxnSpPr/>
            <p:nvPr/>
          </p:nvCxnSpPr>
          <p:spPr>
            <a:xfrm flipH="1">
              <a:off x="590" y="0"/>
              <a:ext cx="771" cy="363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  <p:cxnSp>
          <p:nvCxnSpPr>
            <p:cNvPr id="19464" name="直接连接符 11274"/>
            <p:cNvCxnSpPr/>
            <p:nvPr/>
          </p:nvCxnSpPr>
          <p:spPr>
            <a:xfrm flipH="1">
              <a:off x="635" y="363"/>
              <a:ext cx="0" cy="181"/>
            </a:xfrm>
            <a:prstGeom prst="line">
              <a:avLst/>
            </a:prstGeom>
            <a:noFill/>
            <a:ln>
              <a:solidFill>
                <a:schemeClr val="tx1"/>
              </a:solidFill>
              <a:miter lim="800000"/>
              <a:tailEnd type="triangle"/>
            </a:ln>
          </p:spPr>
        </p:cxnSp>
      </p:grpSp>
      <p:sp>
        <p:nvSpPr>
          <p:cNvPr id="19461" name="文本框 11266"/>
          <p:cNvSpPr/>
          <p:nvPr/>
        </p:nvSpPr>
        <p:spPr>
          <a:xfrm>
            <a:off x="6410325" y="9245600"/>
            <a:ext cx="5389563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800">
                <a:solidFill>
                  <a:srgbClr val="9900FF"/>
                </a:solidFill>
              </a:rPr>
              <a:t>      Lingling</a:t>
            </a:r>
            <a:endParaRPr lang="en-US" altLang="zh-CN" sz="4800">
              <a:solidFill>
                <a:srgbClr val="9900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8525" y="1236663"/>
            <a:ext cx="4510088" cy="5448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048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9925" y="1617663"/>
            <a:ext cx="4419600" cy="47371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484" name="文本框 11266"/>
          <p:cNvSpPr/>
          <p:nvPr/>
        </p:nvSpPr>
        <p:spPr>
          <a:xfrm>
            <a:off x="1152525" y="6894513"/>
            <a:ext cx="8153400" cy="2800350"/>
          </a:xfrm>
          <a:prstGeom prst="rect">
            <a:avLst/>
          </a:prstGeom>
          <a:noFill/>
          <a:ln>
            <a:solidFill>
              <a:srgbClr val="00B050"/>
            </a:solidFill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dirty="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 was two then,</a:t>
            </a:r>
            <a:endParaRPr lang="en-US" altLang="zh-CN" sz="4400" dirty="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dirty="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and my hair was so short.</a:t>
            </a:r>
            <a:endParaRPr lang="en-US" altLang="zh-CN" sz="4400" dirty="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 dirty="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 was cute but I was </a:t>
            </a:r>
            <a:r>
              <a:rPr lang="en-US" altLang="zh-CN" sz="4400" dirty="0" err="1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naughty,too</a:t>
            </a:r>
            <a:r>
              <a:rPr lang="en-US" altLang="zh-CN" sz="4400" dirty="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altLang="zh-CN" sz="4400" dirty="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485" name="文本框 3"/>
          <p:cNvSpPr/>
          <p:nvPr/>
        </p:nvSpPr>
        <p:spPr>
          <a:xfrm>
            <a:off x="9434512" y="7137401"/>
            <a:ext cx="7539038" cy="762000"/>
          </a:xfrm>
          <a:prstGeom prst="rect">
            <a:avLst/>
          </a:prstGeom>
          <a:noFill/>
          <a:ln>
            <a:solidFill>
              <a:srgbClr val="00B050"/>
            </a:solidFill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en-US" altLang="zh-CN" sz="4400">
                <a:solidFill>
                  <a:srgbClr val="99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Now, my hair is long.</a:t>
            </a:r>
            <a:endParaRPr lang="en-US" altLang="zh-CN" sz="4400">
              <a:solidFill>
                <a:srgbClr val="99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animBg="1"/>
      <p:bldP spid="2048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5841"/>
          <p:cNvGrpSpPr/>
          <p:nvPr/>
        </p:nvGrpSpPr>
        <p:grpSpPr>
          <a:xfrm>
            <a:off x="4581525" y="3448050"/>
            <a:ext cx="9067800" cy="3981450"/>
            <a:chOff x="0" y="0"/>
            <a:chExt cx="4627" cy="2041"/>
          </a:xfrm>
        </p:grpSpPr>
        <p:sp>
          <p:nvSpPr>
            <p:cNvPr id="21507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1508" name="TextBox 11"/>
            <p:cNvSpPr/>
            <p:nvPr/>
          </p:nvSpPr>
          <p:spPr>
            <a:xfrm>
              <a:off x="972" y="318"/>
              <a:ext cx="3655" cy="140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华文新魏" pitchFamily="2" charset="-122"/>
                  <a:ea typeface="华文新魏" pitchFamily="2" charset="-122"/>
                </a:rPr>
                <a:t>1.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有表情地朗读，并注意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   模仿语音语调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。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华文新魏" pitchFamily="2" charset="-122"/>
                  <a:ea typeface="华文新魏" pitchFamily="2" charset="-122"/>
                </a:rPr>
                <a:t>2.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华文新魏" pitchFamily="2" charset="-122"/>
                  <a:ea typeface="华文新魏" pitchFamily="2" charset="-122"/>
                </a:rPr>
                <a:t>指读</a:t>
              </a: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哦！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21509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7" name="文本框 27650"/>
          <p:cNvSpPr/>
          <p:nvPr/>
        </p:nvSpPr>
        <p:spPr>
          <a:xfrm>
            <a:off x="4810125" y="703263"/>
            <a:ext cx="9447213" cy="981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    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L</a:t>
            </a:r>
            <a:r>
              <a:rPr lang="en-US" altLang="zh-CN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et's sing 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5841"/>
          <p:cNvGrpSpPr/>
          <p:nvPr/>
        </p:nvGrpSpPr>
        <p:grpSpPr>
          <a:xfrm>
            <a:off x="4657725" y="3065463"/>
            <a:ext cx="9067800" cy="3981450"/>
            <a:chOff x="0" y="0"/>
            <a:chExt cx="4627" cy="2041"/>
          </a:xfrm>
        </p:grpSpPr>
        <p:sp>
          <p:nvSpPr>
            <p:cNvPr id="22531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2532" name="TextBox 11"/>
            <p:cNvSpPr/>
            <p:nvPr/>
          </p:nvSpPr>
          <p:spPr>
            <a:xfrm>
              <a:off x="972" y="318"/>
              <a:ext cx="3655" cy="94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华文新魏" pitchFamily="2" charset="-122"/>
                  <a:ea typeface="华文新魏" pitchFamily="2" charset="-122"/>
                </a:rPr>
                <a:t>  </a:t>
              </a:r>
              <a:endParaRPr lang="en-US" altLang="zh-CN" sz="440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分角色表演对话内容！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22533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09425" y="54276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5" name="AutoShape 8"/>
          <p:cNvSpPr/>
          <p:nvPr/>
        </p:nvSpPr>
        <p:spPr>
          <a:xfrm>
            <a:off x="1393825" y="1465263"/>
            <a:ext cx="11374438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活动时间到了！</a:t>
            </a: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"/>
          <p:cNvSpPr/>
          <p:nvPr/>
        </p:nvSpPr>
        <p:spPr>
          <a:xfrm>
            <a:off x="4170363" y="3598863"/>
            <a:ext cx="10774362" cy="4114800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Practice </a:t>
            </a:r>
            <a:endParaRPr lang="en-US" altLang="zh-CN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学生两人一组，分别讨论课本的图片</a:t>
            </a: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，</a:t>
            </a:r>
            <a:endParaRPr lang="en-US" altLang="zh-CN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用was</a:t>
            </a: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/is, were/</a:t>
            </a:r>
            <a:r>
              <a:rPr lang="en-US" altLang="zh-CN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are说句子</a:t>
            </a: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。</a:t>
            </a:r>
            <a:endParaRPr lang="en-US" altLang="zh-CN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例句</a:t>
            </a: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：</a:t>
            </a:r>
            <a:endParaRPr lang="en-US" altLang="zh-CN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Her hair was short then.</a:t>
            </a:r>
            <a:endParaRPr lang="en-US" altLang="zh-CN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Now her hair is long.</a:t>
            </a:r>
            <a:endParaRPr lang="en-US" altLang="zh-CN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579" name="文本框 26625"/>
          <p:cNvSpPr/>
          <p:nvPr/>
        </p:nvSpPr>
        <p:spPr>
          <a:xfrm>
            <a:off x="6943725" y="2195513"/>
            <a:ext cx="4321175" cy="178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 </a:t>
            </a:r>
            <a:r>
              <a:rPr lang="zh-CN" altLang="en-US" sz="4400" b="1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 活 动 一</a:t>
            </a:r>
            <a:endParaRPr lang="en-US" altLang="zh-CN" sz="4400" b="1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zh-CN" altLang="en-US" sz="4400" b="1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8397" y="1188368"/>
            <a:ext cx="13537504" cy="89466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05325" y="2684463"/>
            <a:ext cx="7924800" cy="12192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6627" name="文本框 37891"/>
          <p:cNvSpPr/>
          <p:nvPr/>
        </p:nvSpPr>
        <p:spPr>
          <a:xfrm>
            <a:off x="3362325" y="4818063"/>
            <a:ext cx="12344400" cy="2124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1.听录音跟读课文三遍，请家长签字。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2.抄写新单词三遍，并且用新单词造一个句子。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4097"/>
          <p:cNvSpPr txBox="1"/>
          <p:nvPr/>
        </p:nvSpPr>
        <p:spPr>
          <a:xfrm>
            <a:off x="1762125" y="1257300"/>
            <a:ext cx="7620000" cy="1293813"/>
          </a:xfrm>
          <a:prstGeom prst="rect">
            <a:avLst/>
          </a:prstGeom>
          <a:noFill/>
          <a:ln w="9525">
            <a:noFill/>
            <a:miter/>
          </a:ln>
          <a:effectLst>
            <a:outerShdw dist="35921" dir="2699999" algn="ctr" rotWithShape="0">
              <a:srgbClr val="99FF33"/>
            </a:outerShdw>
          </a:effec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7810" b="0" i="0" u="none" strike="noStrike" kern="1200" cap="none" spc="0" normalizeH="0" baseline="0" noProof="1">
                <a:ln>
                  <a:noFill/>
                </a:ln>
                <a:solidFill>
                  <a:srgbClr val="5353FF"/>
                </a:solidFill>
                <a:uLnTx/>
                <a:uFillTx/>
                <a:latin typeface="Times New Roman" panose="02020603050405020304" pitchFamily="18" charset="0"/>
                <a:ea typeface="华文行楷" pitchFamily="2" charset="-122"/>
                <a:cs typeface="Times New Roman" panose="02020603050405020304" pitchFamily="18" charset="0"/>
              </a:rPr>
              <a:t>Review</a:t>
            </a:r>
            <a:endParaRPr kumimoji="0" lang="en-US" altLang="zh-CN" sz="7810" b="0" i="0" u="none" strike="noStrike" kern="1200" cap="none" spc="0" normalizeH="0" baseline="0" noProof="1">
              <a:ln>
                <a:noFill/>
              </a:ln>
              <a:solidFill>
                <a:srgbClr val="5353FF"/>
              </a:solidFill>
              <a:uLnTx/>
              <a:uFillTx/>
              <a:latin typeface="Times New Roman" panose="02020603050405020304" pitchFamily="18" charset="0"/>
              <a:ea typeface="华文行楷" pitchFamily="2" charset="-122"/>
              <a:cs typeface="Times New Roman" panose="02020603050405020304" pitchFamily="18" charset="0"/>
            </a:endParaRPr>
          </a:p>
        </p:txBody>
      </p:sp>
      <p:pic>
        <p:nvPicPr>
          <p:cNvPr id="7171" name="图片 4098" descr="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3525" y="1331913"/>
            <a:ext cx="3608388" cy="222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7172" name="矩形 4099"/>
          <p:cNvSpPr/>
          <p:nvPr/>
        </p:nvSpPr>
        <p:spPr>
          <a:xfrm>
            <a:off x="2295525" y="2552700"/>
            <a:ext cx="11839575" cy="700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533400" algn="ctr" defTabSz="914400" eaLnBrk="1" hangingPunct="1"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Tall, tall.   I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am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tall.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533400" algn="ctr" defTabSz="914400" eaLnBrk="1" hangingPunct="1"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4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Short,short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You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are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short.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533400" algn="ctr" defTabSz="914400" eaLnBrk="1" hangingPunct="1"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4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Fat,fat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 He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fat.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533400" algn="ctr" defTabSz="914400" eaLnBrk="1" hangingPunct="1"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4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Thin,thin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She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thin.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533400" algn="ctr" defTabSz="914400" eaLnBrk="1" hangingPunct="1"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4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Naughty,naughty.It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is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naughty.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533400" algn="ctr" defTabSz="914400" eaLnBrk="1" hangingPunct="1"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4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Old,old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       They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are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old.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533400" algn="ctr" defTabSz="914400" eaLnBrk="1" hangingPunct="1">
              <a:lnSpc>
                <a:spcPct val="135000"/>
              </a:lnSpc>
              <a:spcBef>
                <a:spcPct val="0"/>
              </a:spcBef>
              <a:buNone/>
            </a:pPr>
            <a:r>
              <a:rPr lang="en-US" altLang="zh-CN" sz="4800" b="1" dirty="0" err="1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Young,young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  We </a:t>
            </a:r>
            <a:r>
              <a:rPr lang="en-US" altLang="zh-CN" sz="4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are</a:t>
            </a:r>
            <a:r>
              <a:rPr lang="en-US" altLang="zh-CN" sz="4800" b="1" dirty="0">
                <a:solidFill>
                  <a:srgbClr val="0000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young.</a:t>
            </a:r>
            <a:endParaRPr lang="en-US" altLang="zh-CN" sz="4800" b="1" dirty="0">
              <a:solidFill>
                <a:srgbClr val="0000FF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173" name="图片 4100" descr="米6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39925" y="7199313"/>
            <a:ext cx="2714625" cy="3257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4925" y="51228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195" name="剪去单角的矩形 2"/>
          <p:cNvSpPr/>
          <p:nvPr/>
        </p:nvSpPr>
        <p:spPr>
          <a:xfrm>
            <a:off x="5343525" y="1998663"/>
            <a:ext cx="10525125" cy="4762500"/>
          </a:xfrm>
          <a:prstGeom prst="snip1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 am tall now. </a:t>
            </a:r>
            <a:endParaRPr kumimoji="0" lang="en-US" altLang="zh-CN" sz="4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But I was short then. </a:t>
            </a:r>
            <a:endParaRPr kumimoji="0" lang="en-US" altLang="zh-CN" sz="4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4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How about you?</a:t>
            </a:r>
            <a:endParaRPr kumimoji="0" lang="en-US" altLang="zh-CN" sz="44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196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312400" y="11290300"/>
            <a:ext cx="330200" cy="2413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8"/>
          <p:cNvSpPr/>
          <p:nvPr/>
        </p:nvSpPr>
        <p:spPr>
          <a:xfrm>
            <a:off x="1543050" y="1617663"/>
            <a:ext cx="10439400" cy="4038600"/>
          </a:xfrm>
          <a:prstGeom prst="cloudCallout">
            <a:avLst>
              <a:gd name="adj1" fmla="val 46801"/>
              <a:gd name="adj2" fmla="val 55139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Learn new words</a:t>
            </a:r>
            <a:endParaRPr lang="en-US" altLang="zh-CN" sz="5400" b="1">
              <a:solidFill>
                <a:schemeClr val="bg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19" name="图片 2457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442825" y="5580063"/>
            <a:ext cx="3568700" cy="4756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22529"/>
          <p:cNvSpPr>
            <a:spLocks noGrp="1"/>
          </p:cNvSpPr>
          <p:nvPr>
            <p:ph type="title"/>
          </p:nvPr>
        </p:nvSpPr>
        <p:spPr>
          <a:xfrm>
            <a:off x="5114925" y="1312863"/>
            <a:ext cx="7740650" cy="1295400"/>
          </a:xfrm>
          <a:noFill/>
          <a:ln>
            <a:miter lim="800000"/>
          </a:ln>
        </p:spPr>
        <p:txBody>
          <a:bodyPr vert="horz" wrap="square" lIns="166631" tIns="83315" rIns="166631" bIns="83315" anchor="ctr" anchorCtr="0">
            <a:noAutofit/>
          </a:bodyPr>
          <a:lstStyle>
            <a:defPPr/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 eaLnBrk="1" hangingPunct="1"/>
            <a:r>
              <a:rPr lang="en-US" altLang="zh-CN" sz="4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New  words</a:t>
            </a:r>
            <a:endParaRPr lang="en-US" altLang="zh-CN" sz="44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0243" name="文本占位符 22530"/>
          <p:cNvSpPr>
            <a:spLocks noGrp="1"/>
          </p:cNvSpPr>
          <p:nvPr>
            <p:ph idx="1"/>
          </p:nvPr>
        </p:nvSpPr>
        <p:spPr>
          <a:xfrm>
            <a:off x="3895725" y="2744788"/>
            <a:ext cx="10820400" cy="7712075"/>
          </a:xfrm>
          <a:prstGeom prst="rect">
            <a:avLst/>
          </a:prstGeom>
        </p:spPr>
        <p:txBody>
          <a:bodyPr vert="horz" wrap="square" lIns="166631" tIns="83315" rIns="166631" bIns="83315" numCol="1" anchor="t" anchorCtr="0" compatLnSpc="1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was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是（</a:t>
            </a:r>
            <a:r>
              <a:rPr lang="en-US" altLang="zh-CN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is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，</a:t>
            </a:r>
            <a:r>
              <a:rPr lang="en-US" altLang="zh-CN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am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的过去式</a:t>
            </a:r>
            <a:r>
              <a:rPr lang="en-US" altLang="en-US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）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were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是（</a:t>
            </a:r>
            <a:r>
              <a:rPr lang="en-US" altLang="zh-CN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are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的过去式</a:t>
            </a:r>
            <a:r>
              <a:rPr lang="en-US" altLang="en-US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）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then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那时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grandparent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祖父，祖母，外祖父，外祖母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young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年轻的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old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老年的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hair 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头发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so  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那么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4205" marR="0" lvl="0" indent="-624205" eaLnBrk="1" hangingPunct="1">
              <a:buNone/>
            </a:pPr>
            <a:r>
              <a:rPr lang="en-US" altLang="zh-CN" sz="4000" b="1" spc="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short  </a:t>
            </a:r>
            <a:r>
              <a:rPr lang="en-US" altLang="en-US" sz="4000" b="1" spc="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短的，</a:t>
            </a:r>
            <a:r>
              <a:rPr lang="en-US" altLang="en-US" sz="4000" b="1" spc="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矮的</a:t>
            </a:r>
            <a:endParaRPr lang="en-US" altLang="en-US" sz="40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2"/>
          <p:cNvSpPr/>
          <p:nvPr/>
        </p:nvSpPr>
        <p:spPr>
          <a:xfrm>
            <a:off x="2676525" y="2286000"/>
            <a:ext cx="13106400" cy="6646863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大小声游戏：</a:t>
            </a:r>
            <a:endParaRPr lang="zh-CN" altLang="en-US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老师大声的朗读一个英语单词，那么其他学生小声朗读单词，如果老师小声朗读单词，那么其他学生大声单词。</a:t>
            </a:r>
            <a:endParaRPr lang="zh-CN" altLang="en-US" sz="4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1267" name="文本框 26625"/>
          <p:cNvSpPr/>
          <p:nvPr/>
        </p:nvSpPr>
        <p:spPr>
          <a:xfrm>
            <a:off x="7118350" y="1038225"/>
            <a:ext cx="3635375" cy="30003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 单词游戏</a:t>
            </a:r>
            <a:endParaRPr lang="en-US" altLang="zh-CN" sz="5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marL="0" lvl="0" indent="0" defTabSz="914400" eaLnBrk="1" hangingPunct="1">
              <a:lnSpc>
                <a:spcPct val="150000"/>
              </a:lnSpc>
              <a:spcBef>
                <a:spcPct val="50000"/>
              </a:spcBef>
              <a:buNone/>
            </a:pPr>
            <a:endParaRPr lang="zh-CN" altLang="en-US" sz="5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613" y="2101850"/>
            <a:ext cx="12101512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文本框 27650"/>
          <p:cNvSpPr/>
          <p:nvPr/>
        </p:nvSpPr>
        <p:spPr>
          <a:xfrm>
            <a:off x="5800725" y="1204913"/>
            <a:ext cx="5486400" cy="1784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4400" b="1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  </a:t>
            </a:r>
            <a:r>
              <a:rPr lang="zh-CN" altLang="en-US" sz="44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Listen point and say</a:t>
            </a:r>
            <a:endParaRPr lang="zh-CN" altLang="en-US" sz="4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4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357" y="1548408"/>
            <a:ext cx="13825536" cy="8078292"/>
          </a:xfrm>
          <a:prstGeom prst="rect">
            <a:avLst/>
          </a:prstGeo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504511c5-377e-4d83-b49b-381f52c0048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1167</Words>
  <Application>WPS 演示</Application>
  <PresentationFormat>自定义</PresentationFormat>
  <Paragraphs>110</Paragraphs>
  <Slides>24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Comic Sans MS</vt:lpstr>
      <vt:lpstr>华文行楷</vt:lpstr>
      <vt:lpstr>Calibri</vt:lpstr>
      <vt:lpstr>Arial Unicode MS</vt:lpstr>
      <vt:lpstr>方正舒体</vt:lpstr>
      <vt:lpstr>华文新魏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New  words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Then                      Now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6</cp:revision>
  <cp:lastPrinted>2021-02-09T09:33:00Z</cp:lastPrinted>
  <dcterms:created xsi:type="dcterms:W3CDTF">2021-02-09T09:33:00Z</dcterms:created>
  <dcterms:modified xsi:type="dcterms:W3CDTF">2023-02-16T03:58:28Z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84C26771EF684207873FAA2CA730396E</vt:lpwstr>
  </property>
  <property fmtid="{D5CDD505-2E9C-101B-9397-08002B2CF9AE}" pid="7" name="KSOProductBuildVer">
    <vt:lpwstr>2052-11.1.0.13703</vt:lpwstr>
  </property>
</Properties>
</file>