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860" r:id="rId3"/>
    <p:sldId id="861" r:id="rId4"/>
    <p:sldId id="862" r:id="rId5"/>
    <p:sldId id="863" r:id="rId6"/>
    <p:sldId id="864" r:id="rId7"/>
    <p:sldId id="865" r:id="rId8"/>
    <p:sldId id="866" r:id="rId9"/>
    <p:sldId id="867" r:id="rId10"/>
    <p:sldId id="868" r:id="rId11"/>
    <p:sldId id="869" r:id="rId12"/>
    <p:sldId id="870" r:id="rId13"/>
    <p:sldId id="871" r:id="rId14"/>
    <p:sldId id="872" r:id="rId15"/>
    <p:sldId id="873" r:id="rId16"/>
    <p:sldId id="874" r:id="rId17"/>
    <p:sldId id="875" r:id="rId18"/>
    <p:sldId id="876" r:id="rId19"/>
    <p:sldId id="877" r:id="rId20"/>
    <p:sldId id="878" r:id="rId21"/>
    <p:sldId id="879" r:id="rId22"/>
    <p:sldId id="880" r:id="rId23"/>
    <p:sldId id="881" r:id="rId24"/>
    <p:sldId id="882" r:id="rId25"/>
  </p:sldIdLst>
  <p:sldSz cx="18002250" cy="11161395"/>
  <p:notesSz cx="6858000" cy="9144000"/>
  <p:custDataLst>
    <p:tags r:id="rId3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76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D65AA5F-017D-4E75-8DC3-457562746A6E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27652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76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76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76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2AC4005-B199-42DB-9B15-25D13EA3C187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076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A0C47B9-9FE8-40CB-ABC4-D7C355164FA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2053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2054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B88980-C94A-48EF-9B09-222282F30C5F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481"/>
          <p:cNvSpPr/>
          <p:nvPr/>
        </p:nvSpPr>
        <p:spPr>
          <a:xfrm>
            <a:off x="1584301" y="1260376"/>
            <a:ext cx="418941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5" name="矩形 20482"/>
          <p:cNvSpPr/>
          <p:nvPr/>
        </p:nvSpPr>
        <p:spPr>
          <a:xfrm>
            <a:off x="0" y="2916559"/>
            <a:ext cx="18002250" cy="37087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sz="5400" b="1" dirty="0">
                <a:latin typeface="Times New Roman" panose="02020603050405020304" pitchFamily="18" charset="0"/>
                <a:sym typeface="Arial" panose="020B0604020202020204" pitchFamily="34" charset="0"/>
              </a:rPr>
              <a:t>5 Unit 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en-US" altLang="zh-CN" sz="54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15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I </a:t>
            </a:r>
            <a:r>
              <a:rPr lang="en-US" altLang="zh-CN" sz="11500" b="1" dirty="0">
                <a:latin typeface="Times New Roman" panose="02020603050405020304" pitchFamily="18" charset="0"/>
                <a:sym typeface="Arial" panose="020B0604020202020204" pitchFamily="34" charset="0"/>
              </a:rPr>
              <a:t>was two then</a:t>
            </a:r>
            <a:r>
              <a:rPr lang="en-US" altLang="zh-CN" sz="115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115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</a:t>
            </a: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时</a:t>
            </a:r>
            <a:endParaRPr lang="zh-CN" altLang="en-US" sz="6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1084263"/>
            <a:ext cx="4764088" cy="544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4275" y="1227138"/>
            <a:ext cx="5099050" cy="5172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2292" name="组合 11271"/>
          <p:cNvGrpSpPr/>
          <p:nvPr/>
        </p:nvGrpSpPr>
        <p:grpSpPr>
          <a:xfrm>
            <a:off x="6965950" y="6757988"/>
            <a:ext cx="3516313" cy="2085975"/>
            <a:chOff x="0" y="0"/>
            <a:chExt cx="1361" cy="544"/>
          </a:xfrm>
        </p:grpSpPr>
        <p:sp>
          <p:nvSpPr>
            <p:cNvPr id="12294" name="直接连接符 11272"/>
            <p:cNvSpPr/>
            <p:nvPr/>
          </p:nvSpPr>
          <p:spPr>
            <a:xfrm>
              <a:off x="0" y="45"/>
              <a:ext cx="635" cy="31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879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2295" name="直接连接符 11273"/>
            <p:cNvCxnSpPr/>
            <p:nvPr/>
          </p:nvCxnSpPr>
          <p:spPr>
            <a:xfrm flipH="1">
              <a:off x="590" y="0"/>
              <a:ext cx="771" cy="36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12296" name="直接连接符 11274"/>
            <p:cNvCxnSpPr/>
            <p:nvPr/>
          </p:nvCxnSpPr>
          <p:spPr>
            <a:xfrm flipH="1">
              <a:off x="635" y="363"/>
              <a:ext cx="0" cy="18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</p:grpSp>
      <p:sp>
        <p:nvSpPr>
          <p:cNvPr id="12293" name="文本框 11266"/>
          <p:cNvSpPr/>
          <p:nvPr/>
        </p:nvSpPr>
        <p:spPr>
          <a:xfrm>
            <a:off x="6508750" y="9237663"/>
            <a:ext cx="538956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5400">
                <a:solidFill>
                  <a:srgbClr val="9900FF"/>
                </a:solidFill>
              </a:rPr>
              <a:t>      Lingling</a:t>
            </a:r>
            <a:endParaRPr lang="en-US" altLang="zh-CN" sz="5400">
              <a:solidFill>
                <a:srgbClr val="99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1922463"/>
            <a:ext cx="4259263" cy="544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0925" y="1998663"/>
            <a:ext cx="4559300" cy="5172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6" name="文本框 11266"/>
          <p:cNvSpPr/>
          <p:nvPr/>
        </p:nvSpPr>
        <p:spPr>
          <a:xfrm>
            <a:off x="1228725" y="7713663"/>
            <a:ext cx="7700963" cy="762000"/>
          </a:xfrm>
          <a:prstGeom prst="rect">
            <a:avLst/>
          </a:prstGeom>
          <a:noFill/>
          <a:ln>
            <a:solidFill>
              <a:srgbClr val="00B050"/>
            </a:solidFill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440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17" name="文本框 3"/>
          <p:cNvSpPr/>
          <p:nvPr/>
        </p:nvSpPr>
        <p:spPr>
          <a:xfrm>
            <a:off x="9534525" y="7637463"/>
            <a:ext cx="7543800" cy="762000"/>
          </a:xfrm>
          <a:prstGeom prst="rect">
            <a:avLst/>
          </a:prstGeom>
          <a:noFill/>
          <a:ln>
            <a:solidFill>
              <a:srgbClr val="00B050"/>
            </a:solidFill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endParaRPr lang="en-US" altLang="zh-CN" sz="440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"/>
          <p:cNvSpPr/>
          <p:nvPr/>
        </p:nvSpPr>
        <p:spPr>
          <a:xfrm>
            <a:off x="3133725" y="4102100"/>
            <a:ext cx="11993563" cy="2773363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/>
              <a:t>学生两人一组，模仿课本的对话</a:t>
            </a:r>
            <a:r>
              <a:rPr lang="en-US" altLang="zh-CN" sz="4400" dirty="0"/>
              <a:t>，</a:t>
            </a:r>
            <a:endParaRPr lang="en-US" altLang="zh-CN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/>
              <a:t>编写新的对话，介绍自己过去和现在的不同</a:t>
            </a:r>
            <a:r>
              <a:rPr lang="en-US" altLang="zh-CN" sz="4400" dirty="0"/>
              <a:t>。</a:t>
            </a:r>
            <a:endParaRPr lang="en-US" altLang="zh-CN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/>
              <a:t>I am....now.</a:t>
            </a:r>
            <a:endParaRPr lang="en-US" altLang="zh-CN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/>
              <a:t>I was....then.</a:t>
            </a:r>
            <a:endParaRPr lang="en-US" altLang="zh-CN" sz="4400" dirty="0"/>
          </a:p>
        </p:txBody>
      </p:sp>
      <p:sp>
        <p:nvSpPr>
          <p:cNvPr id="14339" name="文本框 26625"/>
          <p:cNvSpPr/>
          <p:nvPr/>
        </p:nvSpPr>
        <p:spPr>
          <a:xfrm>
            <a:off x="6638925" y="2120900"/>
            <a:ext cx="4321175" cy="222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 活 动 一</a:t>
            </a:r>
            <a:endParaRPr lang="en-US" altLang="zh-CN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zh-CN" altLang="en-US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1281113"/>
            <a:ext cx="13144500" cy="5827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文本框 11266"/>
          <p:cNvSpPr/>
          <p:nvPr/>
        </p:nvSpPr>
        <p:spPr>
          <a:xfrm>
            <a:off x="4810125" y="7834313"/>
            <a:ext cx="8613775" cy="1784350"/>
          </a:xfrm>
          <a:prstGeom prst="rect">
            <a:avLst/>
          </a:prstGeom>
          <a:noFill/>
          <a:ln>
            <a:solidFill>
              <a:srgbClr val="00B050"/>
            </a:solidFill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50000"/>
              </a:spcBef>
              <a:buNone/>
            </a:pPr>
            <a:r>
              <a:rPr lang="en-US" altLang="zh-CN" sz="440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What can you see?</a:t>
            </a:r>
            <a:endParaRPr lang="en-US" altLang="zh-CN" sz="440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50000"/>
              </a:spcBef>
              <a:buNone/>
            </a:pPr>
            <a:r>
              <a:rPr lang="en-US" altLang="zh-CN" sz="440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What are they talking about?</a:t>
            </a:r>
            <a:endParaRPr lang="en-US" altLang="zh-CN" sz="440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33" y="1116360"/>
            <a:ext cx="14401600" cy="89890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35841"/>
          <p:cNvGrpSpPr/>
          <p:nvPr/>
        </p:nvGrpSpPr>
        <p:grpSpPr>
          <a:xfrm>
            <a:off x="4276725" y="2836863"/>
            <a:ext cx="9067800" cy="3981450"/>
            <a:chOff x="0" y="0"/>
            <a:chExt cx="4627" cy="2041"/>
          </a:xfrm>
        </p:grpSpPr>
        <p:sp>
          <p:nvSpPr>
            <p:cNvPr id="17411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7412" name="TextBox 11"/>
            <p:cNvSpPr/>
            <p:nvPr/>
          </p:nvSpPr>
          <p:spPr>
            <a:xfrm>
              <a:off x="972" y="318"/>
              <a:ext cx="3655" cy="140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华文新魏" pitchFamily="2" charset="-122"/>
                  <a:ea typeface="华文新魏" pitchFamily="2" charset="-122"/>
                </a:rPr>
                <a:t>1.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有表情地朗读，并注意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 模仿语音语调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。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华文新魏" pitchFamily="2" charset="-122"/>
                  <a:ea typeface="华文新魏" pitchFamily="2" charset="-122"/>
                </a:rPr>
                <a:t>2.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指读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哦！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17413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893550" y="55038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5" name="AutoShape 8"/>
          <p:cNvSpPr/>
          <p:nvPr/>
        </p:nvSpPr>
        <p:spPr>
          <a:xfrm>
            <a:off x="1377950" y="1541463"/>
            <a:ext cx="11374438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活动时间到了！</a:t>
            </a: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"/>
          <p:cNvSpPr/>
          <p:nvPr/>
        </p:nvSpPr>
        <p:spPr>
          <a:xfrm>
            <a:off x="3286125" y="3141663"/>
            <a:ext cx="11993563" cy="5046662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 err="1"/>
              <a:t>记者采访</a:t>
            </a:r>
            <a:endParaRPr lang="en-US" altLang="zh-CN" sz="4400" dirty="0"/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 err="1"/>
              <a:t>学生在班内自由走动，看其他同学小时候的照片与现在的照片，将其对比情况大胆地表达出来</a:t>
            </a:r>
            <a:r>
              <a:rPr lang="en-US" altLang="zh-CN" sz="4400" dirty="0"/>
              <a:t>。</a:t>
            </a:r>
            <a:endParaRPr lang="en-US" altLang="zh-CN" sz="4400" dirty="0"/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 err="1"/>
              <a:t>He/She</a:t>
            </a:r>
            <a:r>
              <a:rPr lang="en-US" altLang="zh-CN" sz="4400" dirty="0"/>
              <a:t> is......now.</a:t>
            </a:r>
            <a:endParaRPr lang="en-US" altLang="zh-CN" sz="4400" dirty="0"/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 err="1"/>
              <a:t>He/She</a:t>
            </a:r>
            <a:r>
              <a:rPr lang="en-US" altLang="zh-CN" sz="4400" dirty="0"/>
              <a:t> was....then.</a:t>
            </a:r>
            <a:endParaRPr lang="en-US" altLang="zh-CN" sz="4400" dirty="0"/>
          </a:p>
        </p:txBody>
      </p:sp>
      <p:sp>
        <p:nvSpPr>
          <p:cNvPr id="19459" name="文本框 26625"/>
          <p:cNvSpPr/>
          <p:nvPr/>
        </p:nvSpPr>
        <p:spPr>
          <a:xfrm>
            <a:off x="6334125" y="979488"/>
            <a:ext cx="4321175" cy="300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 活 动 一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"/>
          <p:cNvSpPr/>
          <p:nvPr/>
        </p:nvSpPr>
        <p:spPr>
          <a:xfrm>
            <a:off x="3438525" y="4808538"/>
            <a:ext cx="11993563" cy="1990725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 err="1"/>
              <a:t>学生根据图片和例句，完成句子</a:t>
            </a:r>
            <a:r>
              <a:rPr lang="en-US" altLang="zh-CN" sz="4400" dirty="0"/>
              <a:t>。</a:t>
            </a:r>
            <a:endParaRPr lang="en-US" altLang="zh-CN" sz="4400" dirty="0"/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 err="1"/>
              <a:t>用was,were,is,are</a:t>
            </a:r>
            <a:r>
              <a:rPr lang="en-US" altLang="zh-CN" sz="4400" dirty="0"/>
              <a:t> </a:t>
            </a:r>
            <a:r>
              <a:rPr lang="en-US" altLang="zh-CN" sz="4400" dirty="0" err="1"/>
              <a:t>描述图片</a:t>
            </a:r>
            <a:r>
              <a:rPr lang="en-US" altLang="zh-CN" sz="4400" dirty="0"/>
              <a:t>。</a:t>
            </a:r>
            <a:endParaRPr lang="en-US" altLang="zh-CN" sz="4400" dirty="0"/>
          </a:p>
        </p:txBody>
      </p:sp>
      <p:sp>
        <p:nvSpPr>
          <p:cNvPr id="20483" name="文本框 26625"/>
          <p:cNvSpPr/>
          <p:nvPr/>
        </p:nvSpPr>
        <p:spPr>
          <a:xfrm>
            <a:off x="6410325" y="2732088"/>
            <a:ext cx="4321175" cy="300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 活 动 一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676525" y="1557338"/>
            <a:ext cx="5667375" cy="4860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7" name="Picture 15" descr="1957711_204532044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839325" y="1633538"/>
            <a:ext cx="5737225" cy="4768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8" name="Text Box 25"/>
          <p:cNvSpPr/>
          <p:nvPr/>
        </p:nvSpPr>
        <p:spPr>
          <a:xfrm>
            <a:off x="6638925" y="7500938"/>
            <a:ext cx="6400800" cy="1755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 b="1" i="1">
                <a:latin typeface="Times New Roman" panose="02020603050405020304" pitchFamily="18" charset="0"/>
              </a:rPr>
              <a:t>It </a:t>
            </a:r>
            <a:r>
              <a:rPr lang="en-US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5400" b="1" i="1">
                <a:latin typeface="Times New Roman" panose="02020603050405020304" pitchFamily="18" charset="0"/>
              </a:rPr>
              <a:t> … then.  </a:t>
            </a:r>
            <a:endParaRPr lang="en-US" altLang="zh-CN" sz="5400" b="1" i="1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 b="1" i="1">
                <a:latin typeface="Times New Roman" panose="02020603050405020304" pitchFamily="18" charset="0"/>
              </a:rPr>
              <a:t>Now it </a:t>
            </a:r>
            <a:r>
              <a:rPr lang="en-US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5400" b="1" i="1">
                <a:latin typeface="Times New Roman" panose="02020603050405020304" pitchFamily="18" charset="0"/>
              </a:rPr>
              <a:t>… . </a:t>
            </a:r>
            <a:endParaRPr lang="en-US" altLang="zh-CN" sz="5400" b="1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8"/>
          <p:cNvSpPr/>
          <p:nvPr/>
        </p:nvSpPr>
        <p:spPr>
          <a:xfrm>
            <a:off x="1470025" y="13128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Review words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3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442825" y="53514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5" descr="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8063" y="2036763"/>
            <a:ext cx="3690937" cy="3222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1" name="Picture 26" descr="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63" y="5846763"/>
            <a:ext cx="3082925" cy="3086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2" name="Text Box 27"/>
          <p:cNvSpPr/>
          <p:nvPr/>
        </p:nvSpPr>
        <p:spPr>
          <a:xfrm>
            <a:off x="7100888" y="2941638"/>
            <a:ext cx="6015037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 b="1" i="1">
                <a:latin typeface="Times New Roman" panose="02020603050405020304" pitchFamily="18" charset="0"/>
              </a:rPr>
              <a:t>She </a:t>
            </a:r>
            <a:r>
              <a:rPr lang="en-US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5400" b="1" i="1">
                <a:latin typeface="Times New Roman" panose="02020603050405020304" pitchFamily="18" charset="0"/>
              </a:rPr>
              <a:t> young then.</a:t>
            </a:r>
            <a:endParaRPr lang="en-US" altLang="zh-CN" sz="5400" b="1" i="1">
              <a:latin typeface="Times New Roman" panose="02020603050405020304" pitchFamily="18" charset="0"/>
            </a:endParaRPr>
          </a:p>
        </p:txBody>
      </p:sp>
      <p:sp>
        <p:nvSpPr>
          <p:cNvPr id="22533" name="Text Box 28"/>
          <p:cNvSpPr/>
          <p:nvPr/>
        </p:nvSpPr>
        <p:spPr>
          <a:xfrm>
            <a:off x="7367588" y="6697663"/>
            <a:ext cx="9024937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 b="1" i="1">
                <a:latin typeface="Times New Roman" panose="02020603050405020304" pitchFamily="18" charset="0"/>
              </a:rPr>
              <a:t>Now she </a:t>
            </a:r>
            <a:r>
              <a:rPr lang="en-US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5400" b="1" i="1">
                <a:latin typeface="Times New Roman" panose="02020603050405020304" pitchFamily="18" charset="0"/>
              </a:rPr>
              <a:t> old.</a:t>
            </a:r>
            <a:endParaRPr lang="en-US" altLang="zh-CN" sz="5400" b="1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9" descr="pic_15395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146550" y="3748088"/>
            <a:ext cx="4640263" cy="640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5" name="Picture 20" descr="pic_15395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613150" y="168275"/>
            <a:ext cx="2263775" cy="5865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6" name="Text Box 26"/>
          <p:cNvSpPr/>
          <p:nvPr/>
        </p:nvSpPr>
        <p:spPr>
          <a:xfrm>
            <a:off x="6584950" y="1919288"/>
            <a:ext cx="5175250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 b="1" i="1">
                <a:latin typeface="Times New Roman" panose="02020603050405020304" pitchFamily="18" charset="0"/>
              </a:rPr>
              <a:t>He </a:t>
            </a:r>
            <a:r>
              <a:rPr lang="en-US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5400" b="1" i="1">
                <a:latin typeface="Times New Roman" panose="02020603050405020304" pitchFamily="18" charset="0"/>
              </a:rPr>
              <a:t> thin then.</a:t>
            </a:r>
            <a:endParaRPr lang="en-US" altLang="zh-CN" sz="5400" b="1" i="1">
              <a:latin typeface="Times New Roman" panose="02020603050405020304" pitchFamily="18" charset="0"/>
            </a:endParaRPr>
          </a:p>
        </p:txBody>
      </p:sp>
      <p:sp>
        <p:nvSpPr>
          <p:cNvPr id="23557" name="Text Box 27"/>
          <p:cNvSpPr/>
          <p:nvPr/>
        </p:nvSpPr>
        <p:spPr>
          <a:xfrm>
            <a:off x="9428163" y="7639050"/>
            <a:ext cx="4068762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 b="1" i="1">
                <a:latin typeface="Times New Roman" panose="02020603050405020304" pitchFamily="18" charset="0"/>
              </a:rPr>
              <a:t>Now he </a:t>
            </a:r>
            <a:r>
              <a:rPr lang="en-US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5400" b="1" i="1">
                <a:latin typeface="Times New Roman" panose="02020603050405020304" pitchFamily="18" charset="0"/>
              </a:rPr>
              <a:t> fat.</a:t>
            </a:r>
            <a:endParaRPr lang="en-US" altLang="zh-CN" sz="5400" b="1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628650"/>
            <a:ext cx="4052888" cy="4295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79" name="Picture 18" descr="W02008080621484748669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6125" y="4589463"/>
            <a:ext cx="6553200" cy="54816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0" name="Text Box 23"/>
          <p:cNvSpPr/>
          <p:nvPr/>
        </p:nvSpPr>
        <p:spPr>
          <a:xfrm>
            <a:off x="7705725" y="1477963"/>
            <a:ext cx="4322763" cy="1754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 b="1" i="1">
                <a:latin typeface="Times New Roman" panose="02020603050405020304" pitchFamily="18" charset="0"/>
              </a:rPr>
              <a:t>He </a:t>
            </a:r>
            <a:r>
              <a:rPr lang="en-US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5400" b="1" i="1">
                <a:latin typeface="Times New Roman" panose="02020603050405020304" pitchFamily="18" charset="0"/>
              </a:rPr>
              <a:t> … then.</a:t>
            </a:r>
            <a:endParaRPr lang="en-US" altLang="zh-CN" sz="5400" b="1" i="1">
              <a:latin typeface="Times New Roman" panose="02020603050405020304" pitchFamily="18" charset="0"/>
            </a:endParaRPr>
          </a:p>
        </p:txBody>
      </p:sp>
      <p:sp>
        <p:nvSpPr>
          <p:cNvPr id="24581" name="Text Box 24"/>
          <p:cNvSpPr/>
          <p:nvPr/>
        </p:nvSpPr>
        <p:spPr>
          <a:xfrm>
            <a:off x="3209925" y="7562850"/>
            <a:ext cx="5105400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 b="1" i="1">
                <a:latin typeface="Times New Roman" panose="02020603050405020304" pitchFamily="18" charset="0"/>
              </a:rPr>
              <a:t>Now he </a:t>
            </a:r>
            <a:r>
              <a:rPr lang="en-US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5400" b="1" i="1">
                <a:latin typeface="Times New Roman" panose="02020603050405020304" pitchFamily="18" charset="0"/>
              </a:rPr>
              <a:t> … .</a:t>
            </a:r>
            <a:endParaRPr lang="en-US" altLang="zh-CN" sz="5400" b="1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05325" y="1914525"/>
            <a:ext cx="8305800" cy="1608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文本框 37891"/>
          <p:cNvSpPr/>
          <p:nvPr/>
        </p:nvSpPr>
        <p:spPr>
          <a:xfrm>
            <a:off x="2600325" y="4284663"/>
            <a:ext cx="13030200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1.用所学习的句子描述爸爸妈妈现在和过去的不同，并且写一写，不少于五句话。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预习第二单元的内容。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22529"/>
          <p:cNvSpPr>
            <a:spLocks noGrp="1"/>
          </p:cNvSpPr>
          <p:nvPr>
            <p:ph type="title"/>
          </p:nvPr>
        </p:nvSpPr>
        <p:spPr>
          <a:xfrm>
            <a:off x="5038725" y="990600"/>
            <a:ext cx="8229600" cy="1371600"/>
          </a:xfrm>
          <a:noFill/>
          <a:ln>
            <a:miter lim="800000"/>
          </a:ln>
        </p:spPr>
        <p:txBody>
          <a:bodyPr vert="horz" wrap="square" lIns="166631" tIns="83315" rIns="166631" bIns="83315" anchor="ctr" anchorCtr="0">
            <a:noAutofit/>
          </a:bodyPr>
          <a:lstStyle>
            <a:defPPr/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Review words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7" name="文本占位符 22530"/>
          <p:cNvSpPr>
            <a:spLocks noGrp="1"/>
          </p:cNvSpPr>
          <p:nvPr>
            <p:ph idx="1"/>
          </p:nvPr>
        </p:nvSpPr>
        <p:spPr>
          <a:xfrm>
            <a:off x="3963988" y="2533650"/>
            <a:ext cx="11209337" cy="7466013"/>
          </a:xfrm>
          <a:prstGeom prst="rect">
            <a:avLst/>
          </a:prstGeom>
        </p:spPr>
        <p:txBody>
          <a:bodyPr vert="horz" wrap="square" lIns="166631" tIns="83315" rIns="166631" bIns="83315" numCol="1" anchor="t" anchorCtr="0" compatLnSpc="1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was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是（</a:t>
            </a:r>
            <a:r>
              <a:rPr lang="en-US" altLang="zh-CN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is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，</a:t>
            </a:r>
            <a:r>
              <a:rPr lang="en-US" altLang="zh-CN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am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的过去式</a:t>
            </a:r>
            <a:r>
              <a:rPr lang="en-US" altLang="en-US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）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were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是（</a:t>
            </a:r>
            <a:r>
              <a:rPr lang="en-US" altLang="zh-CN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are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的过去式</a:t>
            </a:r>
            <a:r>
              <a:rPr lang="en-US" altLang="en-US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）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then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那时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grandparent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祖父，祖母，外祖父，外祖母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young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年轻的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old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老年的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hair 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头发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so  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那么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short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短的，</a:t>
            </a:r>
            <a:r>
              <a:rPr lang="en-US" altLang="en-US" sz="4000" b="1" spc="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矮的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"/>
          <p:cNvSpPr/>
          <p:nvPr/>
        </p:nvSpPr>
        <p:spPr>
          <a:xfrm>
            <a:off x="3514725" y="4170363"/>
            <a:ext cx="10844213" cy="3016250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800"/>
              <a:t>老师说一个形容词，然后学生快速的说出它的反义词。</a:t>
            </a:r>
            <a:endParaRPr lang="zh-CN" altLang="en-US" sz="480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800"/>
              <a:t>例如：</a:t>
            </a:r>
            <a:endParaRPr lang="zh-CN" altLang="en-US" sz="480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800"/>
              <a:t>Short----- tall </a:t>
            </a:r>
            <a:endParaRPr lang="zh-CN" altLang="en-US" sz="4400"/>
          </a:p>
        </p:txBody>
      </p:sp>
      <p:sp>
        <p:nvSpPr>
          <p:cNvPr id="7171" name="文本框 26625"/>
          <p:cNvSpPr/>
          <p:nvPr/>
        </p:nvSpPr>
        <p:spPr>
          <a:xfrm>
            <a:off x="6508750" y="1846263"/>
            <a:ext cx="4321175" cy="2170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 单词游戏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811463"/>
            <a:ext cx="7391400" cy="5054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剪去单角的矩形 2"/>
          <p:cNvSpPr/>
          <p:nvPr/>
        </p:nvSpPr>
        <p:spPr>
          <a:xfrm>
            <a:off x="9686925" y="3421063"/>
            <a:ext cx="6859588" cy="3143250"/>
          </a:xfrm>
          <a:prstGeom prst="snip1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Let's review</a:t>
            </a:r>
            <a:endParaRPr kumimoji="0" lang="en-US" altLang="zh-CN" sz="5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2025650"/>
            <a:ext cx="12392025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文本框 30722"/>
          <p:cNvSpPr/>
          <p:nvPr/>
        </p:nvSpPr>
        <p:spPr>
          <a:xfrm>
            <a:off x="5145088" y="746125"/>
            <a:ext cx="7589837" cy="193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4800" b="1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  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Listen point and find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8"/>
          <p:cNvSpPr/>
          <p:nvPr/>
        </p:nvSpPr>
        <p:spPr>
          <a:xfrm>
            <a:off x="1543050" y="16176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zh-CN" sz="5400" b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你能复述对话吗？</a:t>
            </a: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9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061825" y="53514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1266"/>
          <p:cNvSpPr/>
          <p:nvPr/>
        </p:nvSpPr>
        <p:spPr>
          <a:xfrm>
            <a:off x="6565900" y="9545638"/>
            <a:ext cx="5389563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grandparents</a:t>
            </a:r>
            <a:endParaRPr lang="en-US" altLang="zh-CN" sz="440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43" name="图片 11267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7688" y="1106488"/>
            <a:ext cx="3214687" cy="6162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4" name="文本框 11268"/>
          <p:cNvSpPr/>
          <p:nvPr/>
        </p:nvSpPr>
        <p:spPr>
          <a:xfrm>
            <a:off x="5275263" y="7669213"/>
            <a:ext cx="2157412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latin typeface="Times New Roman" panose="02020603050405020304" pitchFamily="18" charset="0"/>
                <a:ea typeface="Times New Roman" panose="02020603050405020304" pitchFamily="18" charset="0"/>
              </a:rPr>
              <a:t>grandma</a:t>
            </a:r>
            <a:endParaRPr lang="en-US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45" name="图片 11269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163" y="931863"/>
            <a:ext cx="3332162" cy="6153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6" name="文本框 11270"/>
          <p:cNvSpPr/>
          <p:nvPr/>
        </p:nvSpPr>
        <p:spPr>
          <a:xfrm>
            <a:off x="9580563" y="7494588"/>
            <a:ext cx="200025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latin typeface="Times New Roman" panose="02020603050405020304" pitchFamily="18" charset="0"/>
                <a:ea typeface="Times New Roman" panose="02020603050405020304" pitchFamily="18" charset="0"/>
              </a:rPr>
              <a:t>grandpa</a:t>
            </a:r>
            <a:endParaRPr lang="en-US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247" name="组合 11271"/>
          <p:cNvGrpSpPr/>
          <p:nvPr/>
        </p:nvGrpSpPr>
        <p:grpSpPr>
          <a:xfrm>
            <a:off x="7502525" y="8491538"/>
            <a:ext cx="3517900" cy="1406525"/>
            <a:chOff x="0" y="0"/>
            <a:chExt cx="1361" cy="544"/>
          </a:xfrm>
        </p:grpSpPr>
        <p:cxnSp>
          <p:nvCxnSpPr>
            <p:cNvPr id="10248" name="直接连接符 11272"/>
            <p:cNvCxnSpPr/>
            <p:nvPr/>
          </p:nvCxnSpPr>
          <p:spPr>
            <a:xfrm>
              <a:off x="0" y="45"/>
              <a:ext cx="635" cy="318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10249" name="直接连接符 11273"/>
            <p:cNvCxnSpPr/>
            <p:nvPr/>
          </p:nvCxnSpPr>
          <p:spPr>
            <a:xfrm flipH="1">
              <a:off x="590" y="0"/>
              <a:ext cx="771" cy="36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10250" name="直接连接符 11274"/>
            <p:cNvCxnSpPr/>
            <p:nvPr/>
          </p:nvCxnSpPr>
          <p:spPr>
            <a:xfrm flipH="1">
              <a:off x="635" y="363"/>
              <a:ext cx="0" cy="18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/>
      <p:bldP spid="102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2289" descr="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655175" y="1998663"/>
            <a:ext cx="6584950" cy="6362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标题 12290"/>
          <p:cNvSpPr>
            <a:spLocks noGrp="1"/>
          </p:cNvSpPr>
          <p:nvPr>
            <p:ph type="title" idx="4294967295"/>
          </p:nvPr>
        </p:nvSpPr>
        <p:spPr>
          <a:xfrm>
            <a:off x="2506663" y="474663"/>
            <a:ext cx="13393738" cy="1860550"/>
          </a:xfrm>
          <a:noFill/>
          <a:ln>
            <a:miter lim="800000"/>
          </a:ln>
        </p:spPr>
        <p:txBody>
          <a:bodyPr vert="horz" wrap="square" lIns="166631" tIns="83315" rIns="166631" bIns="83315" anchor="ctr" anchorCtr="0">
            <a:noAutofit/>
          </a:bodyPr>
          <a:lstStyle>
            <a:defPPr/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Then</a:t>
            </a:r>
            <a:r>
              <a:rPr lang="en-US" altLang="zh-CN" sz="480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Now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268" name="内容占位符 12291" descr="QQQQQQQQQQQ"/>
          <p:cNvPicPr>
            <a:picLocks noGrp="1" noChangeAspect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2036763" y="1998663"/>
            <a:ext cx="6926262" cy="61372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11269" name="组合 12294"/>
          <p:cNvGrpSpPr/>
          <p:nvPr/>
        </p:nvGrpSpPr>
        <p:grpSpPr>
          <a:xfrm>
            <a:off x="4649788" y="8510588"/>
            <a:ext cx="9144000" cy="1057275"/>
            <a:chOff x="0" y="0"/>
            <a:chExt cx="3539" cy="409"/>
          </a:xfrm>
        </p:grpSpPr>
        <p:cxnSp>
          <p:nvCxnSpPr>
            <p:cNvPr id="11270" name="直接连接符 12295"/>
            <p:cNvCxnSpPr/>
            <p:nvPr/>
          </p:nvCxnSpPr>
          <p:spPr>
            <a:xfrm>
              <a:off x="0" y="46"/>
              <a:ext cx="3539" cy="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miter lim="800000"/>
              <a:tailEnd type="triangle"/>
            </a:ln>
          </p:spPr>
        </p:cxnSp>
        <p:cxnSp>
          <p:nvCxnSpPr>
            <p:cNvPr id="11271" name="直接连接符 12296"/>
            <p:cNvCxnSpPr/>
            <p:nvPr/>
          </p:nvCxnSpPr>
          <p:spPr>
            <a:xfrm flipH="1">
              <a:off x="0" y="46"/>
              <a:ext cx="0" cy="31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miter lim="800000"/>
              <a:tailEnd type="triangle"/>
            </a:ln>
          </p:spPr>
        </p:cxnSp>
        <p:cxnSp>
          <p:nvCxnSpPr>
            <p:cNvPr id="11272" name="直接连接符 12297"/>
            <p:cNvCxnSpPr/>
            <p:nvPr/>
          </p:nvCxnSpPr>
          <p:spPr>
            <a:xfrm flipH="1">
              <a:off x="3493" y="0"/>
              <a:ext cx="0" cy="40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miter lim="800000"/>
              <a:tailEnd type="triangle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59235e1-9932-4c8f-9024-03ea79d237d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</Words>
  <Application>WPS 演示</Application>
  <PresentationFormat>自定义</PresentationFormat>
  <Paragraphs>95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Comic Sans MS</vt:lpstr>
      <vt:lpstr>华文行楷</vt:lpstr>
      <vt:lpstr>Arial Unicode MS</vt:lpstr>
      <vt:lpstr>Calibri</vt:lpstr>
      <vt:lpstr>华文新魏</vt:lpstr>
      <vt:lpstr>第一PPT模板网-WWW.1PPT.COM</vt:lpstr>
      <vt:lpstr>PowerPoint 演示文稿</vt:lpstr>
      <vt:lpstr>PowerPoint 演示文稿</vt:lpstr>
      <vt:lpstr>Review words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Then                      Now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cp:lastPrinted>2021-02-09T09:34:00Z</cp:lastPrinted>
  <dcterms:created xsi:type="dcterms:W3CDTF">2021-02-09T09:34:00Z</dcterms:created>
  <dcterms:modified xsi:type="dcterms:W3CDTF">2023-02-16T03:59:15Z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AEFF21045B094F459FF639E14D4D3940</vt:lpwstr>
  </property>
  <property fmtid="{D5CDD505-2E9C-101B-9397-08002B2CF9AE}" pid="7" name="KSOProductBuildVer">
    <vt:lpwstr>2052-11.1.0.13703</vt:lpwstr>
  </property>
</Properties>
</file>