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860" r:id="rId3"/>
    <p:sldId id="861" r:id="rId4"/>
    <p:sldId id="863" r:id="rId5"/>
    <p:sldId id="864" r:id="rId6"/>
    <p:sldId id="865" r:id="rId7"/>
    <p:sldId id="866" r:id="rId8"/>
    <p:sldId id="867" r:id="rId9"/>
    <p:sldId id="868" r:id="rId10"/>
    <p:sldId id="869" r:id="rId11"/>
    <p:sldId id="870" r:id="rId12"/>
    <p:sldId id="871" r:id="rId13"/>
    <p:sldId id="872" r:id="rId14"/>
    <p:sldId id="873" r:id="rId15"/>
    <p:sldId id="874" r:id="rId16"/>
    <p:sldId id="875" r:id="rId17"/>
    <p:sldId id="876" r:id="rId18"/>
    <p:sldId id="877" r:id="rId19"/>
    <p:sldId id="878" r:id="rId20"/>
    <p:sldId id="879" r:id="rId21"/>
    <p:sldId id="880" r:id="rId22"/>
    <p:sldId id="881" r:id="rId23"/>
    <p:sldId id="882" r:id="rId24"/>
  </p:sldIdLst>
  <p:sldSz cx="18002250" cy="11161395"/>
  <p:notesSz cx="6858000" cy="9144000"/>
  <p:custDataLst>
    <p:tags r:id="rId2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76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E19D747-D361-4DE4-9337-E42A172554AD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27652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76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76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76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AA908CC-44A7-4BD7-BF4D-BF429D6ADD7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100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101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102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70B039C-FD36-44FE-9E85-64519B052077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A321C-913C-4D7E-8268-6F61B92D8302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A321C-913C-4D7E-8268-6F61B92D8302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A321C-913C-4D7E-8268-6F61B92D8302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A321C-913C-4D7E-8268-6F61B92D8302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A321C-913C-4D7E-8268-6F61B92D8302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A321C-913C-4D7E-8268-6F61B92D8302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A321C-913C-4D7E-8268-6F61B92D8302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A321C-913C-4D7E-8268-6F61B92D8302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A321C-913C-4D7E-8268-6F61B92D8302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A321C-913C-4D7E-8268-6F61B92D8302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A321C-913C-4D7E-8268-6F61B92D8302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481"/>
          <p:cNvSpPr/>
          <p:nvPr/>
        </p:nvSpPr>
        <p:spPr>
          <a:xfrm>
            <a:off x="1656309" y="1188368"/>
            <a:ext cx="418941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>
                <a:latin typeface="宋体" panose="02010600030101010101" pitchFamily="2" charset="-122"/>
                <a:sym typeface="Arial" panose="020B0604020202020204" pitchFamily="34" charset="0"/>
              </a:rPr>
              <a:t>四年级下册</a:t>
            </a:r>
            <a:endParaRPr lang="zh-CN" altLang="en-US" sz="4400" b="1">
              <a:latin typeface="宋体" panose="02010600030101010101" pitchFamily="2" charset="-122"/>
            </a:endParaRPr>
          </a:p>
        </p:txBody>
      </p:sp>
      <p:sp>
        <p:nvSpPr>
          <p:cNvPr id="5" name="矩形 20482"/>
          <p:cNvSpPr/>
          <p:nvPr/>
        </p:nvSpPr>
        <p:spPr>
          <a:xfrm>
            <a:off x="0" y="2772544"/>
            <a:ext cx="17996470" cy="46628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60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 </a:t>
            </a:r>
            <a:r>
              <a:rPr lang="en-US" altLang="zh-CN" sz="6000" b="1" dirty="0">
                <a:latin typeface="Times New Roman" panose="02020603050405020304" pitchFamily="18" charset="0"/>
                <a:sym typeface="Arial" panose="020B0604020202020204" pitchFamily="34" charset="0"/>
              </a:rPr>
              <a:t>6 Unit </a:t>
            </a:r>
            <a:r>
              <a:rPr lang="en-US" altLang="zh-CN" sz="60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en-US" altLang="zh-CN" sz="60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7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Were </a:t>
            </a:r>
            <a:r>
              <a:rPr lang="en-US" altLang="zh-CN" sz="7200" b="1" dirty="0">
                <a:latin typeface="Times New Roman" panose="02020603050405020304" pitchFamily="18" charset="0"/>
                <a:sym typeface="Arial" panose="020B0604020202020204" pitchFamily="34" charset="0"/>
              </a:rPr>
              <a:t>you at home yesterday</a:t>
            </a:r>
            <a:r>
              <a:rPr lang="en-US" altLang="zh-CN" sz="7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?</a:t>
            </a:r>
            <a:endParaRPr lang="en-US" altLang="zh-CN" sz="72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6000" b="1" dirty="0" smtClean="0">
                <a:latin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6000" b="1" dirty="0" smtClean="0">
                <a:latin typeface="Times New Roman" panose="02020603050405020304" pitchFamily="18" charset="0"/>
              </a:rPr>
              <a:t>课</a:t>
            </a:r>
            <a:r>
              <a:rPr lang="zh-CN" altLang="en-US" sz="6000" b="1" dirty="0" smtClean="0">
                <a:latin typeface="Times New Roman" panose="02020603050405020304" pitchFamily="18" charset="0"/>
              </a:rPr>
              <a:t>时</a:t>
            </a:r>
            <a:endParaRPr lang="en-US" altLang="zh-CN" sz="6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000250"/>
            <a:ext cx="12101513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2" name="文本框 27650"/>
          <p:cNvSpPr/>
          <p:nvPr/>
        </p:nvSpPr>
        <p:spPr>
          <a:xfrm>
            <a:off x="4354513" y="628650"/>
            <a:ext cx="9447212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  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</a:t>
            </a:r>
            <a:r>
              <a:rPr lang="en-US" altLang="zh-CN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and say</a:t>
            </a: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39" name="AutoShape 8"/>
          <p:cNvSpPr/>
          <p:nvPr/>
        </p:nvSpPr>
        <p:spPr>
          <a:xfrm>
            <a:off x="1552575" y="1695450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b="1">
                <a:solidFill>
                  <a:schemeClr val="bg1"/>
                </a:solidFill>
              </a:rPr>
              <a:t>复述课本的对话。</a:t>
            </a:r>
            <a:endParaRPr lang="en-US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40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72925" y="5734050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/>
          <p:nvPr/>
        </p:nvGrpSpPr>
        <p:grpSpPr>
          <a:xfrm>
            <a:off x="13069888" y="7673975"/>
            <a:ext cx="1471612" cy="3049588"/>
            <a:chOff x="0" y="0"/>
            <a:chExt cx="1595" cy="3310"/>
          </a:xfrm>
        </p:grpSpPr>
        <p:sp>
          <p:nvSpPr>
            <p:cNvPr id="15415" name="Oval 3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16" name="Oval 4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17" name="Oval 5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18" name="Oval 6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19" name="Oval 7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20" name="Oval 8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21" name="Oval 9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22" name="Oval 10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23" name="Oval 11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grpSp>
          <p:nvGrpSpPr>
            <p:cNvPr id="15424" name="Group 12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15429" name="Oval 13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30" name="Oval 14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31" name="Oval 15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32" name="Oval 16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33" name="Oval 17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34" name="Oval 18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35" name="Oval 19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36" name="Oval 20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37" name="Oval 21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15425" name="AutoShape 22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15426" name="AutoShape 23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27" name="AutoShape 24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28" name="AutoShape 25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363" name="Group 29"/>
          <p:cNvGrpSpPr/>
          <p:nvPr/>
        </p:nvGrpSpPr>
        <p:grpSpPr>
          <a:xfrm>
            <a:off x="14489112" y="9337675"/>
            <a:ext cx="684212" cy="1427163"/>
            <a:chOff x="0" y="0"/>
            <a:chExt cx="1595" cy="3310"/>
          </a:xfrm>
        </p:grpSpPr>
        <p:sp>
          <p:nvSpPr>
            <p:cNvPr id="15392" name="Oval 30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93" name="Oval 31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94" name="Oval 32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95" name="Oval 33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96" name="Oval 34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97" name="Oval 35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98" name="Oval 36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99" name="Oval 37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00" name="Oval 38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grpSp>
          <p:nvGrpSpPr>
            <p:cNvPr id="15401" name="Group 39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15406" name="Oval 40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07" name="Oval 41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08" name="Oval 42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09" name="Oval 43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0" name="Oval 44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1" name="Oval 45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2" name="Oval 46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3" name="Oval 47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4" name="Oval 48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15402" name="AutoShape 49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15403" name="AutoShape 50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04" name="AutoShape 51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405" name="AutoShape 52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364" name="Group 53"/>
          <p:cNvGrpSpPr/>
          <p:nvPr/>
        </p:nvGrpSpPr>
        <p:grpSpPr>
          <a:xfrm>
            <a:off x="14930438" y="8488363"/>
            <a:ext cx="1036637" cy="2154237"/>
            <a:chOff x="0" y="0"/>
            <a:chExt cx="1595" cy="3310"/>
          </a:xfrm>
        </p:grpSpPr>
        <p:sp>
          <p:nvSpPr>
            <p:cNvPr id="15369" name="Oval 54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70" name="Oval 55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71" name="Oval 56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72" name="Oval 57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73" name="Oval 58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74" name="Oval 59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75" name="Oval 60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76" name="Oval 61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77" name="Oval 62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grpSp>
          <p:nvGrpSpPr>
            <p:cNvPr id="15378" name="Group 63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15383" name="Oval 64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4" name="Oval 65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5" name="Oval 66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6" name="Oval 67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7" name="Oval 68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8" name="Oval 69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9" name="Oval 70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90" name="Oval 71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91" name="Oval 72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15379" name="AutoShape 73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15380" name="AutoShape 74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81" name="AutoShape 75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5382" name="AutoShape 76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</p:grpSp>
      <p:sp>
        <p:nvSpPr>
          <p:cNvPr id="15365" name="Rectangle 28"/>
          <p:cNvSpPr/>
          <p:nvPr/>
        </p:nvSpPr>
        <p:spPr>
          <a:xfrm flipV="1">
            <a:off x="1582738" y="10563225"/>
            <a:ext cx="14873288" cy="123825"/>
          </a:xfrm>
          <a:prstGeom prst="rect">
            <a:avLst/>
          </a:prstGeom>
          <a:solidFill>
            <a:srgbClr val="99CC00"/>
          </a:solidFill>
          <a:ln>
            <a:noFill/>
            <a:miter lim="800000"/>
          </a:ln>
        </p:spPr>
        <p:txBody>
          <a:bodyPr rot="10800000" anchor="ctr" anchorCtr="0"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5400">
              <a:latin typeface="Times New Roman" panose="02020603050405020304" pitchFamily="18" charset="0"/>
            </a:endParaRPr>
          </a:p>
        </p:txBody>
      </p:sp>
      <p:pic>
        <p:nvPicPr>
          <p:cNvPr id="153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552450"/>
            <a:ext cx="13076238" cy="7566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7" name="椭圆 3"/>
          <p:cNvSpPr/>
          <p:nvPr/>
        </p:nvSpPr>
        <p:spPr>
          <a:xfrm>
            <a:off x="6562725" y="857250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  <p:sp>
        <p:nvSpPr>
          <p:cNvPr id="15368" name="椭圆 1"/>
          <p:cNvSpPr/>
          <p:nvPr/>
        </p:nvSpPr>
        <p:spPr>
          <a:xfrm>
            <a:off x="2066925" y="5734050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5325" y="1238250"/>
            <a:ext cx="8439150" cy="835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7" name="椭圆 3"/>
          <p:cNvSpPr/>
          <p:nvPr/>
        </p:nvSpPr>
        <p:spPr>
          <a:xfrm>
            <a:off x="7324725" y="1009650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  <p:sp>
        <p:nvSpPr>
          <p:cNvPr id="16388" name="椭圆 1"/>
          <p:cNvSpPr/>
          <p:nvPr/>
        </p:nvSpPr>
        <p:spPr>
          <a:xfrm>
            <a:off x="7858125" y="2305050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/>
          </p:cNvSpPr>
          <p:nvPr>
            <p:ph sz="half" idx="4294967295"/>
          </p:nvPr>
        </p:nvSpPr>
        <p:spPr>
          <a:xfrm>
            <a:off x="8186738" y="0"/>
            <a:ext cx="8093075" cy="10464800"/>
          </a:xfrm>
          <a:noFill/>
          <a:ln>
            <a:miter lim="800000"/>
          </a:ln>
        </p:spPr>
        <p:txBody>
          <a:bodyPr vert="horz" wrap="square" lIns="145741" tIns="72870" rIns="145741" bIns="72870" anchor="t" anchorCtr="0"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354455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47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082800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2916555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3749675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Wingdings" panose="05000000000000000000" pitchFamily="2" charset="2"/>
              <a:buNone/>
            </a:pPr>
            <a:endParaRPr lang="en-US" altLang="zh-CN" sz="5400" i="1">
              <a:latin typeface="Times New Roman" panose="02020603050405020304" pitchFamily="18" charset="0"/>
            </a:endParaRPr>
          </a:p>
          <a:p>
            <a:pPr lvl="0" eaLnBrk="1" hangingPunct="1">
              <a:buNone/>
            </a:pPr>
            <a:endParaRPr lang="en-US" altLang="zh-CN" sz="5400">
              <a:latin typeface="Times New Roman" panose="02020603050405020304" pitchFamily="18" charset="0"/>
            </a:endParaRPr>
          </a:p>
          <a:p>
            <a:pPr lvl="0" eaLnBrk="1" hangingPunct="1">
              <a:buNone/>
            </a:pPr>
            <a:endParaRPr lang="en-US" altLang="zh-CN" sz="5400">
              <a:latin typeface="Times New Roman" panose="02020603050405020304" pitchFamily="18" charset="0"/>
            </a:endParaRPr>
          </a:p>
          <a:p>
            <a:pPr lvl="0" eaLnBrk="1" hangingPunct="1">
              <a:buNone/>
            </a:pPr>
            <a:endParaRPr lang="en-US" altLang="zh-CN" sz="5400">
              <a:latin typeface="Times New Roman" panose="02020603050405020304" pitchFamily="18" charset="0"/>
            </a:endParaRPr>
          </a:p>
          <a:p>
            <a:pPr lvl="0" eaLnBrk="1" hangingPunct="1">
              <a:buNone/>
            </a:pPr>
            <a:endParaRPr lang="zh-CN" altLang="zh-CN" sz="5400">
              <a:latin typeface="Times New Roman" panose="02020603050405020304" pitchFamily="18" charset="0"/>
            </a:endParaRPr>
          </a:p>
        </p:txBody>
      </p:sp>
      <p:grpSp>
        <p:nvGrpSpPr>
          <p:cNvPr id="17411" name="Group 2"/>
          <p:cNvGrpSpPr/>
          <p:nvPr/>
        </p:nvGrpSpPr>
        <p:grpSpPr>
          <a:xfrm>
            <a:off x="14971712" y="7558088"/>
            <a:ext cx="1470025" cy="3048000"/>
            <a:chOff x="0" y="0"/>
            <a:chExt cx="1595" cy="3310"/>
          </a:xfrm>
        </p:grpSpPr>
        <p:sp>
          <p:nvSpPr>
            <p:cNvPr id="17465" name="Oval 3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66" name="Oval 4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67" name="Oval 5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68" name="Oval 6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69" name="Oval 7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70" name="Oval 8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71" name="Oval 9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72" name="Oval 10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73" name="Oval 11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7474" name="Group 12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17479" name="Oval 13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80" name="Oval 14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81" name="Oval 15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82" name="Oval 16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83" name="Oval 17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84" name="Oval 18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85" name="Oval 19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86" name="Oval 20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87" name="Oval 21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17475" name="AutoShape 22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17476" name="AutoShape 23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77" name="AutoShape 24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78" name="AutoShape 25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412" name="Group 29"/>
          <p:cNvGrpSpPr/>
          <p:nvPr/>
        </p:nvGrpSpPr>
        <p:grpSpPr>
          <a:xfrm>
            <a:off x="14814550" y="9185275"/>
            <a:ext cx="684213" cy="1427163"/>
            <a:chOff x="0" y="0"/>
            <a:chExt cx="1595" cy="3310"/>
          </a:xfrm>
        </p:grpSpPr>
        <p:sp>
          <p:nvSpPr>
            <p:cNvPr id="17442" name="Oval 30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3" name="Oval 31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4" name="Oval 32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5" name="Oval 33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6" name="Oval 34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7" name="Oval 35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8" name="Oval 36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9" name="Oval 37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0" name="Oval 38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7451" name="Group 39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17456" name="Oval 40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57" name="Oval 41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58" name="Oval 42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59" name="Oval 43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60" name="Oval 44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61" name="Oval 45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62" name="Oval 46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63" name="Oval 47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64" name="Oval 48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17452" name="AutoShape 49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17453" name="AutoShape 50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4" name="AutoShape 51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5" name="AutoShape 52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413" name="Group 53"/>
          <p:cNvGrpSpPr/>
          <p:nvPr/>
        </p:nvGrpSpPr>
        <p:grpSpPr>
          <a:xfrm>
            <a:off x="13884275" y="8488363"/>
            <a:ext cx="1036638" cy="2154237"/>
            <a:chOff x="0" y="0"/>
            <a:chExt cx="1595" cy="3310"/>
          </a:xfrm>
        </p:grpSpPr>
        <p:sp>
          <p:nvSpPr>
            <p:cNvPr id="17419" name="Oval 54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20" name="Oval 55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21" name="Oval 56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22" name="Oval 57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23" name="Oval 58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24" name="Oval 59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25" name="Oval 60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26" name="Oval 61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27" name="Oval 62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7428" name="Group 63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17433" name="Oval 64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34" name="Oval 65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35" name="Oval 66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36" name="Oval 67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37" name="Oval 68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38" name="Oval 69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39" name="Oval 70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0" name="Oval 71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1" name="Oval 72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/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17429" name="AutoShape 73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17430" name="AutoShape 74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31" name="AutoShape 75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32" name="AutoShape 76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174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6675" y="1238250"/>
            <a:ext cx="13954125" cy="9264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5" name="椭圆 3"/>
          <p:cNvSpPr/>
          <p:nvPr/>
        </p:nvSpPr>
        <p:spPr>
          <a:xfrm>
            <a:off x="7172325" y="1619250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  <p:sp>
        <p:nvSpPr>
          <p:cNvPr id="17416" name="椭圆 1"/>
          <p:cNvSpPr/>
          <p:nvPr/>
        </p:nvSpPr>
        <p:spPr>
          <a:xfrm>
            <a:off x="1152525" y="1390650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  <p:sp>
        <p:nvSpPr>
          <p:cNvPr id="17417" name="椭圆 2"/>
          <p:cNvSpPr/>
          <p:nvPr/>
        </p:nvSpPr>
        <p:spPr>
          <a:xfrm>
            <a:off x="5953125" y="7639050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  <p:sp>
        <p:nvSpPr>
          <p:cNvPr id="17418" name="椭圆 4"/>
          <p:cNvSpPr/>
          <p:nvPr/>
        </p:nvSpPr>
        <p:spPr>
          <a:xfrm>
            <a:off x="-828675" y="8172450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5" y="2152650"/>
            <a:ext cx="8491538" cy="7924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5" name="椭圆 3"/>
          <p:cNvSpPr/>
          <p:nvPr/>
        </p:nvSpPr>
        <p:spPr>
          <a:xfrm>
            <a:off x="6029325" y="2228850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  <p:sp>
        <p:nvSpPr>
          <p:cNvPr id="18436" name="椭圆 1"/>
          <p:cNvSpPr/>
          <p:nvPr/>
        </p:nvSpPr>
        <p:spPr>
          <a:xfrm>
            <a:off x="4810125" y="7866063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6325" y="1695450"/>
            <a:ext cx="7443788" cy="7650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9" name="椭圆 3"/>
          <p:cNvSpPr/>
          <p:nvPr/>
        </p:nvSpPr>
        <p:spPr>
          <a:xfrm>
            <a:off x="7019925" y="1543050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  <p:sp>
        <p:nvSpPr>
          <p:cNvPr id="19460" name="椭圆 1"/>
          <p:cNvSpPr/>
          <p:nvPr/>
        </p:nvSpPr>
        <p:spPr>
          <a:xfrm>
            <a:off x="8391525" y="3371850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682" y="1137192"/>
            <a:ext cx="15739607" cy="898016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21507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1508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1509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22531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2532" name="TextBox 11"/>
            <p:cNvSpPr/>
            <p:nvPr/>
          </p:nvSpPr>
          <p:spPr>
            <a:xfrm>
              <a:off x="972" y="318"/>
              <a:ext cx="3655" cy="9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  </a:t>
              </a:r>
              <a:r>
                <a:rPr lang="zh-CN" altLang="en-US" sz="4400">
                  <a:latin typeface="宋体" panose="02010600030101010101" pitchFamily="2" charset="-122"/>
                </a:rPr>
                <a:t>分角色表演对话内容，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  可以替换里面的关键词。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2533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8"/>
          <p:cNvSpPr/>
          <p:nvPr/>
        </p:nvSpPr>
        <p:spPr>
          <a:xfrm>
            <a:off x="1854200" y="1389063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Let's review </a:t>
            </a:r>
            <a:endParaRPr lang="en-US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7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274550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205706"/>
            <a:ext cx="16023604" cy="88891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"/>
          <p:cNvSpPr txBox="1"/>
          <p:nvPr/>
        </p:nvSpPr>
        <p:spPr>
          <a:xfrm>
            <a:off x="4276725" y="3600450"/>
            <a:ext cx="9713913" cy="3443288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学生两人一组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根据课本的图片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模范课本的句子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编写新的对话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展示对话内容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。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4579" name="文本框 27650"/>
          <p:cNvSpPr/>
          <p:nvPr/>
        </p:nvSpPr>
        <p:spPr>
          <a:xfrm>
            <a:off x="4543426" y="1764432"/>
            <a:ext cx="9447212" cy="987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         练一练</a:t>
            </a:r>
            <a:endParaRPr lang="en-US" altLang="zh-CN" sz="5400" b="1" dirty="0">
              <a:solidFill>
                <a:schemeClr val="hlink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7889"/>
          <p:cNvSpPr/>
          <p:nvPr/>
        </p:nvSpPr>
        <p:spPr>
          <a:xfrm>
            <a:off x="495300" y="4203700"/>
            <a:ext cx="17268825" cy="1998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4400" b="1">
              <a:solidFill>
                <a:srgbClr val="0000FF"/>
              </a:solidFill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/>
              <a:t>  </a:t>
            </a:r>
            <a:endParaRPr lang="en-US" altLang="zh-CN" sz="4400"/>
          </a:p>
        </p:txBody>
      </p:sp>
      <p:pic>
        <p:nvPicPr>
          <p:cNvPr id="25603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52925" y="2151063"/>
            <a:ext cx="8650288" cy="167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4" name="文本框 37891"/>
          <p:cNvSpPr/>
          <p:nvPr/>
        </p:nvSpPr>
        <p:spPr>
          <a:xfrm>
            <a:off x="6105525" y="4741863"/>
            <a:ext cx="6858000" cy="314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4400" dirty="0">
                <a:latin typeface="宋体" panose="02010600030101010101" pitchFamily="2" charset="-122"/>
              </a:rPr>
              <a:t>1.复习今天学习的内容。</a:t>
            </a:r>
            <a:endParaRPr lang="zh-CN" altLang="zh-CN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4400" dirty="0">
                <a:latin typeface="宋体" panose="02010600030101010101" pitchFamily="2" charset="-122"/>
              </a:rPr>
              <a:t>2.</a:t>
            </a:r>
            <a:r>
              <a:rPr lang="zh-CN" altLang="zh-CN" sz="4400" dirty="0">
                <a:latin typeface="宋体" panose="02010600030101010101" pitchFamily="2" charset="-122"/>
              </a:rPr>
              <a:t>预习下一节课的内容</a:t>
            </a:r>
            <a:endParaRPr lang="zh-CN" altLang="zh-CN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"/>
          <p:cNvSpPr txBox="1"/>
          <p:nvPr/>
        </p:nvSpPr>
        <p:spPr>
          <a:xfrm>
            <a:off x="2992438" y="3294063"/>
            <a:ext cx="12028487" cy="39973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>
              <a:lnSpc>
                <a:spcPct val="150000"/>
              </a:lnSpc>
            </a:pPr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学生四人一组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ctr" eaLnBrk="1" hangingPunct="1">
              <a:lnSpc>
                <a:spcPct val="150000"/>
              </a:lnSpc>
            </a:pPr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尝试用was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, were ......</a:t>
            </a:r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改编韵律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ctr" eaLnBrk="1" hangingPunct="1">
              <a:lnSpc>
                <a:spcPct val="150000"/>
              </a:lnSpc>
            </a:pPr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老师请不同的小组展示改编的韵律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ctr" eaLnBrk="1" hangingPunct="1">
              <a:lnSpc>
                <a:spcPct val="150000"/>
              </a:lnSpc>
            </a:pPr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老师评出最佳表演小组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8"/>
          <p:cNvSpPr/>
          <p:nvPr/>
        </p:nvSpPr>
        <p:spPr>
          <a:xfrm>
            <a:off x="1930400" y="1389063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review words 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5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350750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"/>
          <p:cNvSpPr txBox="1"/>
          <p:nvPr/>
        </p:nvSpPr>
        <p:spPr>
          <a:xfrm>
            <a:off x="2992438" y="2913063"/>
            <a:ext cx="12028487" cy="452437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yesterday       </a:t>
            </a:r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昨天</a:t>
            </a:r>
            <a:endParaRPr lang="en-US" altLang="zh-CN" sz="4800" spc="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out    </a:t>
            </a:r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出去，在外面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well     </a:t>
            </a:r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好的，健康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lesson          课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thanks        </a:t>
            </a:r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谢谢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sun           </a:t>
            </a:r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太阳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"/>
          <p:cNvSpPr/>
          <p:nvPr/>
        </p:nvSpPr>
        <p:spPr>
          <a:xfrm>
            <a:off x="3590925" y="5199063"/>
            <a:ext cx="10844213" cy="2286000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全班分成两组，老师出示单词，</a:t>
            </a:r>
            <a:endParaRPr lang="zh-CN" altLang="en-US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学生快速的说出看到的单词，</a:t>
            </a:r>
            <a:endParaRPr lang="zh-CN" altLang="en-US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说的最快最对的小组加分。</a:t>
            </a:r>
            <a:endParaRPr lang="zh-CN" altLang="en-US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3" name="文本框 26625"/>
          <p:cNvSpPr/>
          <p:nvPr/>
        </p:nvSpPr>
        <p:spPr>
          <a:xfrm>
            <a:off x="6410325" y="1922463"/>
            <a:ext cx="4321175" cy="222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Times New Roman" panose="02020603050405020304" pitchFamily="18" charset="0"/>
                <a:ea typeface="华文行楷" pitchFamily="2" charset="-122"/>
              </a:rPr>
              <a:t> </a:t>
            </a:r>
            <a:r>
              <a:rPr lang="zh-CN" altLang="en-US" sz="54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 单词游戏</a:t>
            </a:r>
            <a:endParaRPr lang="en-US" altLang="zh-CN" sz="54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zh-CN" altLang="en-US" sz="54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重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7943850"/>
            <a:ext cx="6200775" cy="2532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WordArt 5"/>
          <p:cNvSpPr>
            <a:spLocks noTextEdit="1"/>
          </p:cNvSpPr>
          <p:nvPr/>
        </p:nvSpPr>
        <p:spPr>
          <a:xfrm>
            <a:off x="1457325" y="8705850"/>
            <a:ext cx="2976563" cy="1673225"/>
          </a:xfrm>
          <a:gradFill rotWithShape="1">
            <a:gsLst>
              <a:gs pos="0">
                <a:srgbClr val="6600CC"/>
              </a:gs>
              <a:gs pos="100000">
                <a:srgbClr val="CC00CC"/>
              </a:gs>
            </a:gsLst>
            <a:lin ang="5400000" scaled="1"/>
          </a:gradFill>
          <a:ln>
            <a:solidFill>
              <a:srgbClr val="CC99FF"/>
            </a:solidFill>
            <a:miter lim="800000"/>
          </a:ln>
          <a:effectLst>
            <a:outerShdw dist="53882" dir="2700000" algn="ctr">
              <a:srgbClr val="9999FF">
                <a:alpha val="75000"/>
              </a:srgbClr>
            </a:outerShdw>
          </a:effectLst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Autofit/>
          </a:bodyPr>
          <a:lstStyle>
            <a:defPPr/>
          </a:lstStyle>
          <a:p>
            <a:pPr algn="ctr"/>
            <a:r>
              <a:rPr sz="5800" b="1" i="1" kern="10">
                <a:ln>
                  <a:solidFill>
                    <a:srgbClr val="CC99FF"/>
                  </a:solidFill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</a:rPr>
              <a:t>火眼金睛</a:t>
            </a:r>
            <a:endParaRPr sz="5800" b="1" i="1" kern="10">
              <a:ln>
                <a:solidFill>
                  <a:srgbClr val="CC99FF"/>
                </a:solidFill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68" name="Text Box 6"/>
          <p:cNvSpPr/>
          <p:nvPr/>
        </p:nvSpPr>
        <p:spPr>
          <a:xfrm>
            <a:off x="5648325" y="2913063"/>
            <a:ext cx="7356475" cy="1538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8700" dirty="0">
                <a:latin typeface="Comic Sans MS" panose="030F0702030302020204" pitchFamily="66" charset="0"/>
              </a:rPr>
              <a:t>  lesson</a:t>
            </a:r>
            <a:endParaRPr lang="en-US" altLang="zh-CN" sz="8700" dirty="0">
              <a:latin typeface="Comic Sans MS" panose="030F0702030302020204" pitchFamily="66" charset="0"/>
            </a:endParaRPr>
          </a:p>
        </p:txBody>
      </p:sp>
      <p:sp>
        <p:nvSpPr>
          <p:cNvPr id="11269" name="Text Box 7"/>
          <p:cNvSpPr/>
          <p:nvPr/>
        </p:nvSpPr>
        <p:spPr>
          <a:xfrm>
            <a:off x="10677525" y="3676650"/>
            <a:ext cx="6945313" cy="1538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8700">
                <a:solidFill>
                  <a:srgbClr val="0033CC"/>
                </a:solidFill>
                <a:latin typeface="Comic Sans MS" panose="030F0702030302020204" pitchFamily="66" charset="0"/>
              </a:rPr>
              <a:t> lesson</a:t>
            </a:r>
            <a:endParaRPr lang="en-US" altLang="zh-CN" sz="8700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0" name="Text Box 8"/>
          <p:cNvSpPr/>
          <p:nvPr/>
        </p:nvSpPr>
        <p:spPr>
          <a:xfrm>
            <a:off x="1914525" y="1847850"/>
            <a:ext cx="5332413" cy="1538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8700">
                <a:solidFill>
                  <a:srgbClr val="FF00FF"/>
                </a:solidFill>
                <a:latin typeface="Comic Sans MS" panose="030F0702030302020204" pitchFamily="66" charset="0"/>
              </a:rPr>
              <a:t>out</a:t>
            </a:r>
            <a:endParaRPr lang="en-US" altLang="zh-CN" sz="870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1" name="Text Box 9"/>
          <p:cNvSpPr/>
          <p:nvPr/>
        </p:nvSpPr>
        <p:spPr>
          <a:xfrm>
            <a:off x="7172325" y="4589463"/>
            <a:ext cx="6888163" cy="1538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8700">
                <a:solidFill>
                  <a:srgbClr val="FF0066"/>
                </a:solidFill>
                <a:latin typeface="Comic Sans MS" panose="030F0702030302020204" pitchFamily="66" charset="0"/>
              </a:rPr>
              <a:t>thanks</a:t>
            </a:r>
            <a:endParaRPr lang="en-US" altLang="zh-CN" sz="870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2" name="Text Box 10"/>
          <p:cNvSpPr/>
          <p:nvPr/>
        </p:nvSpPr>
        <p:spPr>
          <a:xfrm>
            <a:off x="2219325" y="4284663"/>
            <a:ext cx="5726113" cy="1539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8700">
                <a:solidFill>
                  <a:srgbClr val="00B050"/>
                </a:solidFill>
                <a:latin typeface="Comic Sans MS" panose="030F0702030302020204" pitchFamily="66" charset="0"/>
              </a:rPr>
              <a:t>sun</a:t>
            </a:r>
            <a:endParaRPr lang="en-US" altLang="zh-CN" sz="870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3" name="Text Box 11"/>
          <p:cNvSpPr/>
          <p:nvPr/>
        </p:nvSpPr>
        <p:spPr>
          <a:xfrm>
            <a:off x="8239125" y="933450"/>
            <a:ext cx="6040438" cy="1538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8700">
                <a:solidFill>
                  <a:schemeClr val="folHlink"/>
                </a:solidFill>
                <a:latin typeface="Comic Sans MS" panose="030F0702030302020204" pitchFamily="66" charset="0"/>
              </a:rPr>
              <a:t>yesterday</a:t>
            </a:r>
            <a:endParaRPr lang="en-US" altLang="zh-CN" sz="8700">
              <a:solidFill>
                <a:schemeClr val="folHlink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4" name="Text Box 9"/>
          <p:cNvSpPr/>
          <p:nvPr/>
        </p:nvSpPr>
        <p:spPr>
          <a:xfrm>
            <a:off x="5038725" y="6115050"/>
            <a:ext cx="6788150" cy="1538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8700">
                <a:solidFill>
                  <a:srgbClr val="336600"/>
                </a:solidFill>
                <a:latin typeface="Comic Sans MS" panose="030F0702030302020204" pitchFamily="66" charset="0"/>
              </a:rPr>
              <a:t>well</a:t>
            </a:r>
            <a:endParaRPr lang="en-US" altLang="zh-CN" sz="8700">
              <a:solidFill>
                <a:srgbClr val="3366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5" name="Text Box 9"/>
          <p:cNvSpPr/>
          <p:nvPr/>
        </p:nvSpPr>
        <p:spPr>
          <a:xfrm>
            <a:off x="10982325" y="2305050"/>
            <a:ext cx="6788150" cy="1538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8700">
                <a:solidFill>
                  <a:srgbClr val="336600"/>
                </a:solidFill>
                <a:latin typeface="Comic Sans MS" panose="030F0702030302020204" pitchFamily="66" charset="0"/>
              </a:rPr>
              <a:t>   well</a:t>
            </a:r>
            <a:endParaRPr lang="en-US" altLang="zh-CN" sz="8700">
              <a:solidFill>
                <a:srgbClr val="3366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6" name="Text Box 7"/>
          <p:cNvSpPr/>
          <p:nvPr/>
        </p:nvSpPr>
        <p:spPr>
          <a:xfrm>
            <a:off x="9458325" y="6038850"/>
            <a:ext cx="6945313" cy="1538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8700">
                <a:solidFill>
                  <a:srgbClr val="0033CC"/>
                </a:solidFill>
                <a:latin typeface="Comic Sans MS" panose="030F0702030302020204" pitchFamily="66" charset="0"/>
              </a:rPr>
              <a:t>  yesterday</a:t>
            </a:r>
            <a:endParaRPr lang="en-US" altLang="zh-CN" sz="8700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7" name="Text Box 9"/>
          <p:cNvSpPr/>
          <p:nvPr/>
        </p:nvSpPr>
        <p:spPr>
          <a:xfrm>
            <a:off x="7781925" y="7334250"/>
            <a:ext cx="6788150" cy="1538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8700">
                <a:solidFill>
                  <a:srgbClr val="336600"/>
                </a:solidFill>
                <a:latin typeface="Comic Sans MS" panose="030F0702030302020204" pitchFamily="66" charset="0"/>
              </a:rPr>
              <a:t>out</a:t>
            </a:r>
            <a:endParaRPr lang="en-US" altLang="zh-CN" sz="8700">
              <a:solidFill>
                <a:srgbClr val="3366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112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 fill="hold"/>
                                        <p:tgtEl>
                                          <p:spTgt spid="112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 fill="hold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 fill="hold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 fill="hold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 fill="hold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 fill="hold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 fill="hold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 fill="hold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 fill="hold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 fill="hold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 fill="hold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 fill="hold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 fill="hold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 fill="hold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 fill="hold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500" fill="hold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 fill="hold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 fill="hold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8" grpId="1"/>
      <p:bldP spid="11269" grpId="0"/>
      <p:bldP spid="11269" grpId="1"/>
      <p:bldP spid="11270" grpId="0"/>
      <p:bldP spid="11270" grpId="1"/>
      <p:bldP spid="11271" grpId="0"/>
      <p:bldP spid="11271" grpId="1"/>
      <p:bldP spid="11272" grpId="0"/>
      <p:bldP spid="11272" grpId="1"/>
      <p:bldP spid="11274" grpId="0"/>
      <p:bldP spid="11274" grpId="1"/>
      <p:bldP spid="11275" grpId="0"/>
      <p:bldP spid="11275" grpId="1"/>
      <p:bldP spid="11276" grpId="0"/>
      <p:bldP spid="11276" grpId="1"/>
      <p:bldP spid="11277" grpId="0"/>
      <p:bldP spid="1127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291" name="AutoShape 8"/>
          <p:cNvSpPr/>
          <p:nvPr/>
        </p:nvSpPr>
        <p:spPr>
          <a:xfrm>
            <a:off x="1552575" y="1695450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 Review </a:t>
            </a:r>
            <a:endParaRPr lang="en-US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2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72925" y="5734050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693863"/>
            <a:ext cx="2917825" cy="4191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7325" y="6113463"/>
            <a:ext cx="3581400" cy="3775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6" name="文本框 2"/>
          <p:cNvSpPr txBox="1"/>
          <p:nvPr/>
        </p:nvSpPr>
        <p:spPr>
          <a:xfrm>
            <a:off x="4962525" y="2533650"/>
            <a:ext cx="10204450" cy="301625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What are they doing?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What’s the weather like in London?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Was it sunny in London yesterday?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Was grandma at home yesterday?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a705a2b-d5ed-438b-9a94-511773db467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635</Words>
  <Application>WPS 演示</Application>
  <PresentationFormat>自定义</PresentationFormat>
  <Paragraphs>90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华文行楷</vt:lpstr>
      <vt:lpstr>Comic Sans MS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cp:lastPrinted>2021-02-09T09:35:00Z</cp:lastPrinted>
  <dcterms:created xsi:type="dcterms:W3CDTF">2021-02-09T09:35:00Z</dcterms:created>
  <dcterms:modified xsi:type="dcterms:W3CDTF">2023-02-16T04:16:18Z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FE497F3123CE40BAB52943E21BF356D1</vt:lpwstr>
  </property>
  <property fmtid="{D5CDD505-2E9C-101B-9397-08002B2CF9AE}" pid="7" name="KSOProductBuildVer">
    <vt:lpwstr>2052-11.1.0.13703</vt:lpwstr>
  </property>
</Properties>
</file>