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6" r:id="rId3"/>
    <p:sldId id="309" r:id="rId5"/>
    <p:sldId id="405" r:id="rId6"/>
    <p:sldId id="310" r:id="rId7"/>
    <p:sldId id="389" r:id="rId8"/>
    <p:sldId id="313" r:id="rId9"/>
    <p:sldId id="428" r:id="rId10"/>
    <p:sldId id="317" r:id="rId11"/>
    <p:sldId id="406" r:id="rId12"/>
    <p:sldId id="407" r:id="rId13"/>
    <p:sldId id="408" r:id="rId14"/>
    <p:sldId id="409" r:id="rId15"/>
    <p:sldId id="411" r:id="rId16"/>
    <p:sldId id="412" r:id="rId17"/>
    <p:sldId id="413" r:id="rId18"/>
    <p:sldId id="429" r:id="rId19"/>
    <p:sldId id="346" r:id="rId20"/>
    <p:sldId id="323" r:id="rId21"/>
    <p:sldId id="324" r:id="rId22"/>
    <p:sldId id="430" r:id="rId23"/>
    <p:sldId id="431" r:id="rId24"/>
    <p:sldId id="432" r:id="rId25"/>
    <p:sldId id="433" r:id="rId26"/>
    <p:sldId id="327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  <p:cmAuthor id="3" name="admin" initials="a" lastIdx="0" clrIdx="2"/>
  <p:cmAuthor id="4" name="优翼丛书" initials="优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82" autoAdjust="0"/>
    <p:restoredTop sz="89249" autoAdjust="0"/>
  </p:normalViewPr>
  <p:slideViewPr>
    <p:cSldViewPr snapToGrid="0">
      <p:cViewPr>
        <p:scale>
          <a:sx n="110" d="100"/>
          <a:sy n="110" d="100"/>
        </p:scale>
        <p:origin x="-1644" y="-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832CC-C319-401A-8CD1-BEBD467105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9523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rot="20100000">
            <a:off x="1101725" y="1117600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0" name="矩形 9"/>
          <p:cNvSpPr/>
          <p:nvPr userDrawn="1"/>
        </p:nvSpPr>
        <p:spPr>
          <a:xfrm rot="20100000">
            <a:off x="1522095" y="422211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1" name="矩形 10"/>
          <p:cNvSpPr/>
          <p:nvPr userDrawn="1"/>
        </p:nvSpPr>
        <p:spPr>
          <a:xfrm rot="20100000">
            <a:off x="7896860" y="413829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2" name="矩形 11"/>
          <p:cNvSpPr/>
          <p:nvPr userDrawn="1"/>
        </p:nvSpPr>
        <p:spPr>
          <a:xfrm rot="20100000">
            <a:off x="7790180" y="805180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3" name="矩形 12"/>
          <p:cNvSpPr/>
          <p:nvPr userDrawn="1"/>
        </p:nvSpPr>
        <p:spPr>
          <a:xfrm rot="20100000">
            <a:off x="5862955" y="271335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4" name="矩形 13"/>
          <p:cNvSpPr/>
          <p:nvPr userDrawn="1"/>
        </p:nvSpPr>
        <p:spPr>
          <a:xfrm rot="20100000">
            <a:off x="2777490" y="239966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324" y="0"/>
            <a:ext cx="9137351" cy="51435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rot="20100000">
            <a:off x="1437363" y="1621634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0" name="矩形 9"/>
          <p:cNvSpPr/>
          <p:nvPr userDrawn="1"/>
        </p:nvSpPr>
        <p:spPr>
          <a:xfrm rot="20100000">
            <a:off x="1857733" y="4726149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1" name="矩形 10"/>
          <p:cNvSpPr/>
          <p:nvPr userDrawn="1"/>
        </p:nvSpPr>
        <p:spPr>
          <a:xfrm rot="20100000">
            <a:off x="7896860" y="413829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2" name="矩形 11"/>
          <p:cNvSpPr/>
          <p:nvPr userDrawn="1"/>
        </p:nvSpPr>
        <p:spPr>
          <a:xfrm rot="20100000">
            <a:off x="7790180" y="805180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3" name="矩形 12"/>
          <p:cNvSpPr/>
          <p:nvPr userDrawn="1"/>
        </p:nvSpPr>
        <p:spPr>
          <a:xfrm rot="20100000">
            <a:off x="5862955" y="2713355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14" name="矩形 13"/>
          <p:cNvSpPr/>
          <p:nvPr userDrawn="1"/>
        </p:nvSpPr>
        <p:spPr>
          <a:xfrm rot="20100000">
            <a:off x="3113128" y="2903699"/>
            <a:ext cx="724535" cy="36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sz="1600" b="1" dirty="0">
              <a:solidFill>
                <a:schemeClr val="tx2">
                  <a:lumMod val="20000"/>
                  <a:lumOff val="80000"/>
                </a:schemeClr>
              </a:solidFill>
              <a:effectLst/>
            </a:endParaRPr>
          </a:p>
        </p:txBody>
      </p:sp>
      <p:pic>
        <p:nvPicPr>
          <p:cNvPr id="3" name="图片 2" descr="resource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1500000" flipH="1">
            <a:off x="173355" y="253365"/>
            <a:ext cx="634365" cy="69723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819894" y="425346"/>
            <a:ext cx="1293628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/>
        </p:nvSpPr>
        <p:spPr>
          <a:xfrm>
            <a:off x="386990" y="293730"/>
            <a:ext cx="8229600" cy="9105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algn="ctr">
              <a:spcBef>
                <a:spcPct val="20000"/>
              </a:spcBef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Module 8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04320"/>
            <a:ext cx="9144000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800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Unit 1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 defTabSz="685800">
              <a:spcBef>
                <a:spcPct val="2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They sang beautifully.</a:t>
            </a:r>
            <a:endParaRPr lang="en-US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0300" y="857885"/>
            <a:ext cx="6070600" cy="3380740"/>
            <a:chOff x="1780" y="1351"/>
            <a:chExt cx="9560" cy="5324"/>
          </a:xfrm>
        </p:grpSpPr>
        <p:pic>
          <p:nvPicPr>
            <p:cNvPr id="36866" name="图片 11270" descr="({FVULY)3RP34$EEQ0506S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10" y="1351"/>
              <a:ext cx="8730" cy="53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2" name="图片 11271" descr="C:/Users/ADMINI~1/AppData/Local/Temp/kaimatting/20211112181834/output_aiMatting_20211112181841.pngoutput_aiMatting_2021111218184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780" y="1457"/>
              <a:ext cx="2951" cy="24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73" name="圆角矩形标注 11272"/>
          <p:cNvSpPr/>
          <p:nvPr/>
        </p:nvSpPr>
        <p:spPr>
          <a:xfrm>
            <a:off x="3257550" y="286068"/>
            <a:ext cx="4286250" cy="1085850"/>
          </a:xfrm>
          <a:prstGeom prst="wedgeRoundRectCallout">
            <a:avLst>
              <a:gd name="adj1" fmla="val -36694"/>
              <a:gd name="adj2" fmla="val 13146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Yes, it was.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3543300" y="743268"/>
            <a:ext cx="37128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went there by bus.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1904365" y="4424680"/>
            <a:ext cx="4013200" cy="45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went(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— go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Module08_Unit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3798.000000" end="42527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010" y="42989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58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273" grpId="0" animBg="1"/>
      <p:bldP spid="11274" grpId="0"/>
      <p:bldP spid="112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0242" descr="98X{J7V_7EG1_Y[D9AGY}J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8280" y="555308"/>
            <a:ext cx="6057900" cy="357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C:/Users/ADMINI~1/AppData/Local/Temp/kaimatting/20211112182737/output_aiMatting_20211112182742.pngoutput_aiMatting_202111121827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488" y="555308"/>
            <a:ext cx="1543050" cy="1487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圆角矩形标注 10244"/>
          <p:cNvSpPr/>
          <p:nvPr/>
        </p:nvSpPr>
        <p:spPr>
          <a:xfrm>
            <a:off x="2493645" y="3894455"/>
            <a:ext cx="4157345" cy="955675"/>
          </a:xfrm>
          <a:prstGeom prst="wedgeRoundRectCallout">
            <a:avLst>
              <a:gd name="adj1" fmla="val -17129"/>
              <a:gd name="adj2" fmla="val -11232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And we saw some birds.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They sang beautifully.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4596130" y="410845"/>
            <a:ext cx="4013200" cy="45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saw(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— see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96130" y="889000"/>
            <a:ext cx="4013200" cy="45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sang(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唱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— sing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Module08_Unit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8665.000000" end="37403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010" y="42989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61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245" grpId="0" animBg="1"/>
      <p:bldP spid="1127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9218" descr="({FVULY)3RP34$EEQ0506S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743268"/>
            <a:ext cx="5829300" cy="3554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C:/Users/ADMINI~1/AppData/Local/Temp/kaimatting/20211112183012/output_aiMatting_20211112183020.pngoutput_aiMatting_202111121830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470535"/>
            <a:ext cx="2138045" cy="2138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圆角矩形标注 9220"/>
          <p:cNvSpPr/>
          <p:nvPr/>
        </p:nvSpPr>
        <p:spPr>
          <a:xfrm>
            <a:off x="3086100" y="628968"/>
            <a:ext cx="4286250" cy="1085850"/>
          </a:xfrm>
          <a:prstGeom prst="wedgeRoundRectCallout">
            <a:avLst>
              <a:gd name="adj1" fmla="val -50306"/>
              <a:gd name="adj2" fmla="val 14363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ate some food and drank some drinks.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2042795" y="4458335"/>
            <a:ext cx="4469765" cy="4000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drank(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喝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drink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185670" y="3939540"/>
            <a:ext cx="3957955" cy="45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ate(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吃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— eat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Module08_Unit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64814.000000" end="32536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70810" y="340360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4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221" grpId="0" animBg="1"/>
      <p:bldP spid="9222" grpId="0" animBg="1"/>
      <p:bldP spid="92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7350" y="608330"/>
            <a:ext cx="5829300" cy="3971925"/>
            <a:chOff x="2610" y="958"/>
            <a:chExt cx="9180" cy="6255"/>
          </a:xfrm>
        </p:grpSpPr>
        <p:pic>
          <p:nvPicPr>
            <p:cNvPr id="40962" name="图片 5122" descr="IRPH[V3D]C%0KN]WN8I8G)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10" y="1685"/>
              <a:ext cx="9180" cy="55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4" name="图片 5123" descr="C:/Users/ADMINI~1/AppData/Local/Temp/kaimatting/20211112175807/output_aiMatting_20211112175814.pngoutput_aiMatting_202111121758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30" y="958"/>
              <a:ext cx="3397" cy="304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圆角矩形标注 5124"/>
          <p:cNvSpPr/>
          <p:nvPr/>
        </p:nvSpPr>
        <p:spPr>
          <a:xfrm>
            <a:off x="1143000" y="1869758"/>
            <a:ext cx="3829050" cy="571500"/>
          </a:xfrm>
          <a:prstGeom prst="wedgeRoundRectCallout">
            <a:avLst>
              <a:gd name="adj1" fmla="val 32588"/>
              <a:gd name="adj2" fmla="val 9791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played games.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圆角矩形标注 5125"/>
          <p:cNvSpPr/>
          <p:nvPr/>
        </p:nvSpPr>
        <p:spPr>
          <a:xfrm>
            <a:off x="1943100" y="3927158"/>
            <a:ext cx="5314950" cy="571500"/>
          </a:xfrm>
          <a:prstGeom prst="wedgeRoundRectCallout">
            <a:avLst>
              <a:gd name="adj1" fmla="val 33356"/>
              <a:gd name="adj2" fmla="val -25416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Oh, you had a good time.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254250" y="4498975"/>
            <a:ext cx="4634865" cy="51816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have a good time </a:t>
            </a:r>
            <a:r>
              <a:rPr lang="zh-CN" altLang="zh-CN" sz="28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玩得开心</a:t>
            </a:r>
            <a:endParaRPr lang="zh-CN" altLang="zh-CN" sz="28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Module08_Unit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68657.000000" end="26900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290" y="1328420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66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25" grpId="0" animBg="1"/>
      <p:bldP spid="5126" grpId="0" animBg="1"/>
      <p:bldP spid="92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3440" y="1070610"/>
            <a:ext cx="6315075" cy="3656330"/>
            <a:chOff x="1305" y="1347"/>
            <a:chExt cx="9945" cy="5758"/>
          </a:xfrm>
        </p:grpSpPr>
        <p:pic>
          <p:nvPicPr>
            <p:cNvPr id="41986" name="图片 6146" descr="({FVULY)3RP34$EEQ0506S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00" y="1891"/>
              <a:ext cx="8550" cy="52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6148" descr="C:/Users/ADMINI~1/AppData/Local/Temp/kaimatting/20211112175833/output_aiMatting_20211112175839.pngoutput_aiMatting_202111121758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5" y="1347"/>
              <a:ext cx="3555" cy="35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0" name="圆角矩形标注 6149"/>
          <p:cNvSpPr/>
          <p:nvPr/>
        </p:nvSpPr>
        <p:spPr>
          <a:xfrm>
            <a:off x="3086100" y="228918"/>
            <a:ext cx="4629150" cy="1485900"/>
          </a:xfrm>
          <a:prstGeom prst="wedgeRoundRectCallout">
            <a:avLst>
              <a:gd name="adj1" fmla="val -47093"/>
              <a:gd name="adj2" fmla="val 11057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And we walked in the park.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3159125" y="710883"/>
            <a:ext cx="35540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listened to music.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3159125" y="1200468"/>
            <a:ext cx="36334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sang and danced.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Module08_Unit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75061.000000" end="19470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9980" y="422910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76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150" grpId="0" animBg="1"/>
      <p:bldP spid="6151" grpId="0"/>
      <p:bldP spid="61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9405" y="464820"/>
            <a:ext cx="5829300" cy="3862705"/>
            <a:chOff x="2610" y="796"/>
            <a:chExt cx="9180" cy="6083"/>
          </a:xfrm>
        </p:grpSpPr>
        <p:pic>
          <p:nvPicPr>
            <p:cNvPr id="43010" name="图片 7170" descr="IRPH[V3D]C%0KN]WN8I8G)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10" y="1351"/>
              <a:ext cx="9180" cy="55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7171" descr="C:/Users/ADMINI~1/AppData/Local/Temp/kaimatting/20211112175619/output_aiMatting_20211112175623.pngoutput_aiMatting_202111121756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7" y="796"/>
              <a:ext cx="3053" cy="30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3" name="圆角矩形标注 7172"/>
          <p:cNvSpPr/>
          <p:nvPr/>
        </p:nvSpPr>
        <p:spPr>
          <a:xfrm>
            <a:off x="1543050" y="572135"/>
            <a:ext cx="2267585" cy="971550"/>
          </a:xfrm>
          <a:prstGeom prst="wedgeRoundRectCallout">
            <a:avLst>
              <a:gd name="adj1" fmla="val 54074"/>
              <a:gd name="adj2" fmla="val 13848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We helped teachers too.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圆角矩形标注 7173"/>
          <p:cNvSpPr/>
          <p:nvPr/>
        </p:nvSpPr>
        <p:spPr>
          <a:xfrm>
            <a:off x="6367780" y="572135"/>
            <a:ext cx="2569210" cy="971550"/>
          </a:xfrm>
          <a:prstGeom prst="wedgeRoundRectCallout">
            <a:avLst>
              <a:gd name="adj1" fmla="val -37296"/>
              <a:gd name="adj2" fmla="val 9124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Oh, you had a busy day!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1722755" y="4281170"/>
            <a:ext cx="5409565" cy="51816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have a busy day </a:t>
            </a:r>
            <a:r>
              <a:rPr lang="zh-CN" altLang="en-US" sz="28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度过忙碌的一天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  <p:bldP spid="92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35841"/>
          <p:cNvSpPr txBox="1"/>
          <p:nvPr/>
        </p:nvSpPr>
        <p:spPr>
          <a:xfrm>
            <a:off x="755650" y="391795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写出下列单词的过去式。</a:t>
            </a:r>
            <a:endParaRPr lang="zh-CN" altLang="en-US" sz="280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Rectangle 3"/>
          <p:cNvSpPr/>
          <p:nvPr/>
        </p:nvSpPr>
        <p:spPr>
          <a:xfrm>
            <a:off x="1162685" y="1229995"/>
            <a:ext cx="6457950" cy="28079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fontAlgn="base">
              <a:lnSpc>
                <a:spcPct val="110000"/>
              </a:lnSpc>
            </a:pPr>
            <a:r>
              <a:rPr lang="en-US" altLang="zh-CN" sz="2800" strike="noStrike" noProof="1">
                <a:effectLst/>
                <a:ea typeface="宋体" panose="02010600030101010101" pitchFamily="2" charset="-122"/>
                <a:cs typeface="Arial" panose="020B0604020202020204" pitchFamily="34" charset="0"/>
              </a:rPr>
              <a:t>see (                )     go (               ) </a:t>
            </a:r>
            <a:endParaRPr lang="en-US" altLang="zh-CN" sz="2800" strike="noStrike" noProof="1">
              <a:effectLst/>
              <a:cs typeface="Arial" panose="020B0604020202020204" pitchFamily="34" charset="0"/>
            </a:endParaRPr>
          </a:p>
          <a:p>
            <a:pPr lvl="0" algn="l" fontAlgn="base">
              <a:lnSpc>
                <a:spcPct val="110000"/>
              </a:lnSpc>
            </a:pPr>
            <a:r>
              <a:rPr lang="en-US" altLang="zh-CN" sz="2800" strike="noStrike" noProof="1">
                <a:effectLst/>
                <a:ea typeface="宋体" panose="02010600030101010101" pitchFamily="2" charset="-122"/>
                <a:cs typeface="Arial" panose="020B0604020202020204" pitchFamily="34" charset="0"/>
              </a:rPr>
              <a:t>sing (              )      drink  (                ) </a:t>
            </a:r>
            <a:endParaRPr lang="en-US" altLang="zh-CN" sz="2800" strike="noStrike" noProof="1">
              <a:effectLst/>
              <a:cs typeface="Arial" panose="020B0604020202020204" pitchFamily="34" charset="0"/>
            </a:endParaRPr>
          </a:p>
          <a:p>
            <a:pPr lvl="0" algn="l" fontAlgn="base">
              <a:lnSpc>
                <a:spcPct val="110000"/>
              </a:lnSpc>
            </a:pPr>
            <a:r>
              <a:rPr lang="en-US" altLang="zh-CN" sz="2800" strike="noStrike" noProof="1">
                <a:effectLst/>
                <a:ea typeface="宋体" panose="02010600030101010101" pitchFamily="2" charset="-122"/>
                <a:cs typeface="Arial" panose="020B0604020202020204" pitchFamily="34" charset="0"/>
              </a:rPr>
              <a:t>do    (              )     eat (                ) </a:t>
            </a:r>
            <a:endParaRPr lang="en-US" altLang="zh-CN" sz="2800" strike="noStrike" noProof="1">
              <a:effectLst/>
              <a:cs typeface="Arial" panose="020B0604020202020204" pitchFamily="34" charset="0"/>
            </a:endParaRPr>
          </a:p>
          <a:p>
            <a:pPr lvl="0" algn="l" fontAlgn="base">
              <a:lnSpc>
                <a:spcPct val="110000"/>
              </a:lnSpc>
            </a:pPr>
            <a:r>
              <a:rPr lang="en-US" altLang="zh-CN" sz="2800" strike="noStrike" noProof="1">
                <a:effectLst/>
                <a:ea typeface="宋体" panose="02010600030101010101" pitchFamily="2" charset="-122"/>
                <a:cs typeface="Arial" panose="020B0604020202020204" pitchFamily="34" charset="0"/>
              </a:rPr>
              <a:t>have (            )       listen  (                ) </a:t>
            </a:r>
            <a:endParaRPr lang="en-US" altLang="zh-CN" sz="2800" strike="noStrike" noProof="1">
              <a:effectLst/>
              <a:cs typeface="Arial" panose="020B0604020202020204" pitchFamily="34" charset="0"/>
            </a:endParaRPr>
          </a:p>
          <a:p>
            <a:pPr lvl="0" algn="l" fontAlgn="base">
              <a:lnSpc>
                <a:spcPct val="110000"/>
              </a:lnSpc>
            </a:pPr>
            <a:r>
              <a:rPr lang="en-US" altLang="zh-CN" sz="2800" strike="noStrike" noProof="1">
                <a:effectLst/>
                <a:ea typeface="宋体" panose="02010600030101010101" pitchFamily="2" charset="-122"/>
                <a:cs typeface="Arial" panose="020B0604020202020204" pitchFamily="34" charset="0"/>
              </a:rPr>
              <a:t>walk (            )       are (                ) </a:t>
            </a:r>
            <a:endParaRPr lang="en-US" altLang="zh-CN" sz="2800" strike="noStrike" noProof="1">
              <a:effectLst/>
              <a:cs typeface="Arial" panose="020B0604020202020204" pitchFamily="34" charset="0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019935" y="23729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did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0181" name="文本框 35844"/>
          <p:cNvSpPr txBox="1"/>
          <p:nvPr/>
        </p:nvSpPr>
        <p:spPr>
          <a:xfrm>
            <a:off x="5106035" y="117284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endParaRPr lang="zh-CN" altLang="zh-CN" sz="2800">
              <a:solidFill>
                <a:srgbClr val="009900"/>
              </a:solidFill>
              <a:effectLst/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4850130" y="12299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went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2019935" y="18014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sang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5257165" y="185102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drank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019935" y="12299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saw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4850130" y="23729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ate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2084070" y="29444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had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5394960" y="289496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listened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2019935" y="351599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walked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4937760" y="346646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were</a:t>
            </a:r>
            <a:endParaRPr lang="en-US" altLang="zh-CN" sz="280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3" grpId="0"/>
      <p:bldP spid="358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35220" y="1862866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correct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正确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235220" y="2503459"/>
            <a:ext cx="48580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 loudly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响亮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       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34950" y="3143885"/>
            <a:ext cx="5314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    fluently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流畅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35220" y="3766666"/>
            <a:ext cx="531524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emotionally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有感情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★ ★ ★ ★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3520" y="450850"/>
            <a:ext cx="3743960" cy="4442460"/>
            <a:chOff x="6782" y="702"/>
            <a:chExt cx="7416" cy="7832"/>
          </a:xfrm>
        </p:grpSpPr>
        <p:pic>
          <p:nvPicPr>
            <p:cNvPr id="3" name="图片 2" descr="舞台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509" y="6660"/>
              <a:ext cx="6283" cy="1874"/>
            </a:xfrm>
            <a:prstGeom prst="rect">
              <a:avLst/>
            </a:prstGeom>
          </p:spPr>
        </p:pic>
        <p:pic>
          <p:nvPicPr>
            <p:cNvPr id="2" name="图片 1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500000">
              <a:off x="8282" y="782"/>
              <a:ext cx="5917" cy="5917"/>
            </a:xfrm>
            <a:prstGeom prst="rect">
              <a:avLst/>
            </a:prstGeom>
          </p:spPr>
        </p:pic>
        <p:pic>
          <p:nvPicPr>
            <p:cNvPr id="4" name="图片 3" descr="舞台灯光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280000">
              <a:off x="6782" y="702"/>
              <a:ext cx="5917" cy="5917"/>
            </a:xfrm>
            <a:prstGeom prst="rect">
              <a:avLst/>
            </a:prstGeom>
          </p:spPr>
        </p:pic>
      </p:grpSp>
      <p:sp>
        <p:nvSpPr>
          <p:cNvPr id="11267" name="矩形 1"/>
          <p:cNvSpPr/>
          <p:nvPr/>
        </p:nvSpPr>
        <p:spPr>
          <a:xfrm>
            <a:off x="833120" y="352426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Let's act. 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5" grpId="0"/>
      <p:bldP spid="57357" grpId="0"/>
      <p:bldP spid="573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6760" y="401320"/>
            <a:ext cx="2518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Listen and say.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 descr="QQ截图202111121849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6760" y="1083310"/>
            <a:ext cx="7201535" cy="3261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4720" y="4411345"/>
            <a:ext cx="31730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 went there by bus.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8970" y="4411345"/>
            <a:ext cx="31730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They sang beautifully.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33425" y="410210"/>
            <a:ext cx="1705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Practise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425" y="851535"/>
            <a:ext cx="42386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Amy went to school by bike.</a:t>
            </a:r>
            <a:endParaRPr lang="en-US" altLang="zh-CN" sz="2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710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33425" y="1250315"/>
            <a:ext cx="7002780" cy="3715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Q截图202111121729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74595" y="1214120"/>
            <a:ext cx="4195445" cy="3336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7240" y="323215"/>
            <a:ext cx="3902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Listen, point and say.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8270" y="1214120"/>
            <a:ext cx="3422015" cy="1635125"/>
          </a:xfrm>
          <a:prstGeom prst="wedgeEllipseCallout">
            <a:avLst>
              <a:gd name="adj1" fmla="val 40721"/>
              <a:gd name="adj2" fmla="val 6704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Mum, we 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saw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some children. They played games.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780405" y="3706495"/>
            <a:ext cx="2486660" cy="1086485"/>
          </a:xfrm>
          <a:prstGeom prst="wedgeEllipseCallout">
            <a:avLst>
              <a:gd name="adj1" fmla="val -80796"/>
              <a:gd name="adj2" fmla="val -1388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they 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sang</a:t>
            </a: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songs too.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515" y="3079115"/>
            <a:ext cx="21539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saw(看见)  see的过去式 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33425" y="910590"/>
            <a:ext cx="2366010" cy="3715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8" name="文本框 19467"/>
          <p:cNvSpPr txBox="1"/>
          <p:nvPr/>
        </p:nvSpPr>
        <p:spPr>
          <a:xfrm>
            <a:off x="3400425" y="3533775"/>
            <a:ext cx="4581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Daming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listened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to music.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0425" y="1491615"/>
            <a:ext cx="456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Amy </a:t>
            </a: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to school by bike.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33425" y="1050290"/>
            <a:ext cx="2276475" cy="3715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文本框 19465"/>
          <p:cNvSpPr txBox="1"/>
          <p:nvPr/>
        </p:nvSpPr>
        <p:spPr>
          <a:xfrm>
            <a:off x="3163570" y="1623060"/>
            <a:ext cx="5360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Ms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Smart </a:t>
            </a:r>
            <a:r>
              <a:rPr lang="en-US" altLang="zh-CN" sz="28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went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to school on foot.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3163570" y="3896360"/>
            <a:ext cx="29292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Sam </a:t>
            </a:r>
            <a:r>
              <a:rPr lang="en-US" altLang="zh-CN" sz="28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sang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songs.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03250" y="890270"/>
            <a:ext cx="2235835" cy="3715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文本框 19466"/>
          <p:cNvSpPr txBox="1"/>
          <p:nvPr/>
        </p:nvSpPr>
        <p:spPr>
          <a:xfrm>
            <a:off x="2973705" y="1468755"/>
            <a:ext cx="56241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Lingling </a:t>
            </a:r>
            <a:r>
              <a:rPr lang="en-US" altLang="zh-CN" sz="28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had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breakfast at 7 o'clock.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2973705" y="3697605"/>
            <a:ext cx="30073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Tom </a:t>
            </a:r>
            <a:r>
              <a:rPr lang="en-US" altLang="zh-CN" sz="28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ate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 apple.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/>
      <p:bldP spid="194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/>
        </p:nvSpPr>
        <p:spPr>
          <a:xfrm>
            <a:off x="385445" y="1040765"/>
            <a:ext cx="8142605" cy="3376930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marL="212725" indent="-212725" algn="l" defTabSz="567055" rtl="0" fontAlgn="base">
              <a:spcBef>
                <a:spcPct val="11000"/>
              </a:spcBef>
              <a:spcAft>
                <a:spcPct val="0"/>
              </a:spcAft>
              <a:buChar char="•"/>
              <a:defRPr sz="146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61010" indent="-176530" algn="l" defTabSz="567055" rtl="0" fontAlgn="base">
              <a:spcBef>
                <a:spcPct val="11000"/>
              </a:spcBef>
              <a:spcAft>
                <a:spcPct val="0"/>
              </a:spcAft>
              <a:buChar char="–"/>
              <a:defRPr sz="124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709295" indent="-142240" algn="l" defTabSz="567055" rtl="0" fontAlgn="base">
              <a:spcBef>
                <a:spcPct val="11000"/>
              </a:spcBef>
              <a:spcAft>
                <a:spcPct val="0"/>
              </a:spcAft>
              <a:buChar char="•"/>
              <a:defRPr sz="107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92505" indent="-142240" algn="l" defTabSz="567055" rtl="0" fontAlgn="base">
              <a:spcBef>
                <a:spcPct val="11000"/>
              </a:spcBef>
              <a:spcAft>
                <a:spcPct val="0"/>
              </a:spcAft>
              <a:buChar char="–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276350" indent="-142240" algn="l" defTabSz="567055" rtl="0" fontAlgn="base">
              <a:spcBef>
                <a:spcPct val="11000"/>
              </a:spcBef>
              <a:spcAft>
                <a:spcPct val="0"/>
              </a:spcAft>
              <a:buChar char="»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533525" indent="-142240" algn="l" defTabSz="567055" rtl="0" fontAlgn="base">
              <a:spcBef>
                <a:spcPct val="11000"/>
              </a:spcBef>
              <a:spcAft>
                <a:spcPct val="0"/>
              </a:spcAft>
              <a:buChar char="»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790700" indent="-142240" algn="l" defTabSz="567055" rtl="0" fontAlgn="base">
              <a:spcBef>
                <a:spcPct val="11000"/>
              </a:spcBef>
              <a:spcAft>
                <a:spcPct val="0"/>
              </a:spcAft>
              <a:buChar char="»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048510" indent="-142240" algn="l" defTabSz="567055" rtl="0" fontAlgn="base">
              <a:spcBef>
                <a:spcPct val="11000"/>
              </a:spcBef>
              <a:spcAft>
                <a:spcPct val="0"/>
              </a:spcAft>
              <a:buChar char="»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305685" indent="-142240" algn="l" defTabSz="567055" rtl="0" fontAlgn="base">
              <a:spcBef>
                <a:spcPct val="11000"/>
              </a:spcBef>
              <a:spcAft>
                <a:spcPct val="0"/>
              </a:spcAft>
              <a:buChar char="»"/>
              <a:defRPr sz="95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1. We______(see/saw) some birds yesterday. 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2. Amy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(goes/went) to school everyday. 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   And she 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(goes/went) by bus yesterday.</a:t>
            </a:r>
            <a:r>
              <a:rPr kumimoji="0" lang="en-US" altLang="zh-CN" sz="2400" i="0" u="sng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400" i="0" u="sng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3.They 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(have/had )a good time yesterday. 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4. We 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(listened/ listen) to music and danced.    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   And we 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(sing/ sang) songs, too.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212725" marR="0" indent="-212725" algn="l" defTabSz="567055" rtl="0" eaLnBrk="1" fontAlgn="base" latinLnBrk="0" hangingPunct="1">
              <a:lnSpc>
                <a:spcPct val="120000"/>
              </a:lnSpc>
              <a:spcBef>
                <a:spcPct val="11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5.I 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(drinks/ drank )</a:t>
            </a:r>
            <a:r>
              <a:rPr lang="en-US" altLang="zh-CN" sz="2400" kern="0">
                <a:effectLst/>
                <a:cs typeface="Arial" panose="020B0604020202020204" pitchFamily="34" charset="0"/>
                <a:sym typeface="+mn-ea"/>
              </a:rPr>
              <a:t>______</a:t>
            </a:r>
            <a:r>
              <a:rPr kumimoji="0" lang="en-US" altLang="zh-CN" sz="2400" i="0" u="none" strike="noStrike" kern="0" cap="none" spc="0" normalizeH="0" baseline="0" noProof="1">
                <a:solidFill>
                  <a:srgbClr val="000000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(drinks/drank ) yesterday.</a:t>
            </a:r>
            <a:endParaRPr kumimoji="0" lang="en-US" altLang="zh-CN" sz="2400" i="0" u="none" strike="noStrike" kern="0" cap="none" spc="0" normalizeH="0" baseline="0" noProof="1">
              <a:solidFill>
                <a:srgbClr val="000000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0" y="1040765"/>
            <a:ext cx="7251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saw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0340" y="1578610"/>
            <a:ext cx="843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goes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4870" y="2038985"/>
            <a:ext cx="8267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went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5595" y="2499360"/>
            <a:ext cx="6915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had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3800" y="3036570"/>
            <a:ext cx="123380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listened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0415" y="3496945"/>
            <a:ext cx="8439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sang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8845" y="3957320"/>
            <a:ext cx="9455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drank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4780" y="3957320"/>
            <a:ext cx="9963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kern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drinks</a:t>
            </a:r>
            <a:endParaRPr lang="en-US" altLang="zh-CN" sz="2400" kern="0">
              <a:solidFill>
                <a:schemeClr val="accent2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3425" y="410210"/>
            <a:ext cx="3316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Read and choose.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文本占位符 18434"/>
          <p:cNvSpPr>
            <a:spLocks noGrp="1"/>
          </p:cNvSpPr>
          <p:nvPr/>
        </p:nvSpPr>
        <p:spPr>
          <a:xfrm>
            <a:off x="874395" y="1789430"/>
            <a:ext cx="7618095" cy="1565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1.读课文三遍，尝试背诵课文。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2.抄写本单元所学单词，每个抄三遍。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425" name="标题 17409"/>
          <p:cNvSpPr/>
          <p:nvPr/>
        </p:nvSpPr>
        <p:spPr>
          <a:xfrm>
            <a:off x="695960" y="330835"/>
            <a:ext cx="2965450" cy="660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44658" y="1880235"/>
            <a:ext cx="320421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  <a:hlinkClick r:id="" action="ppaction://noaction"/>
              </a:rPr>
              <a:t>sang</a:t>
            </a:r>
            <a:endParaRPr lang="en-US" altLang="zh-CN" sz="28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/>
            <a:endParaRPr lang="en-US" altLang="zh-CN" sz="28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ctr"/>
            <a:r>
              <a:rPr lang="en-US" altLang="zh-CN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(sing</a:t>
            </a:r>
            <a:r>
              <a:rPr lang="zh-CN" alt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的过去式</a:t>
            </a:r>
            <a:r>
              <a:rPr lang="en-US" altLang="zh-CN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)</a:t>
            </a:r>
            <a:r>
              <a:rPr lang="zh-CN" altLang="en-US" sz="2800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唱歌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976" y="1269908"/>
            <a:ext cx="2849647" cy="28621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3500" y="938530"/>
            <a:ext cx="18732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beautifully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game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last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fun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there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drink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busy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r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time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4020" y="906780"/>
            <a:ext cx="308102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优美地，动听地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游戏；比赛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最近过去的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有趣的事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在那儿，往那里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饮料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8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忙的；忙碌的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l"/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一段时间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87170" y="4508500"/>
            <a:ext cx="7288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defTabSz="685800"/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  <a:hlinkClick r:id="" action="ppaction://noaction"/>
              </a:rPr>
              <a:t>have a good time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玩得开心</a:t>
            </a:r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323215"/>
            <a:ext cx="1529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Words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3705" y="1677035"/>
            <a:ext cx="228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800"/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last Sunday </a:t>
            </a:r>
            <a:endParaRPr lang="en-US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algn="ctr" defTabSz="685800"/>
            <a:r>
              <a:rPr lang="zh-CN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上个星期天</a:t>
            </a:r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77240" y="323215"/>
            <a:ext cx="39027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Fast reaction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0507" y="1276800"/>
            <a:ext cx="1109186" cy="1428274"/>
            <a:chOff x="1988" y="168"/>
            <a:chExt cx="2329" cy="2999"/>
          </a:xfrm>
        </p:grpSpPr>
        <p:pic>
          <p:nvPicPr>
            <p:cNvPr id="12" name="图片 11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21" y="2103"/>
              <a:ext cx="1696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fun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885" y="785151"/>
            <a:ext cx="1165384" cy="1428274"/>
            <a:chOff x="1988" y="168"/>
            <a:chExt cx="2447" cy="2999"/>
          </a:xfrm>
        </p:grpSpPr>
        <p:pic>
          <p:nvPicPr>
            <p:cNvPr id="11" name="图片 10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88" y="2103"/>
              <a:ext cx="2447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game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16680" y="1155356"/>
            <a:ext cx="1130618" cy="1428274"/>
            <a:chOff x="1988" y="168"/>
            <a:chExt cx="2374" cy="2999"/>
          </a:xfrm>
        </p:grpSpPr>
        <p:pic>
          <p:nvPicPr>
            <p:cNvPr id="15" name="图片 14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109" y="2103"/>
              <a:ext cx="2253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drink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64130" y="797534"/>
            <a:ext cx="1108710" cy="1416844"/>
            <a:chOff x="1851" y="168"/>
            <a:chExt cx="2328" cy="2975"/>
          </a:xfrm>
        </p:grpSpPr>
        <p:pic>
          <p:nvPicPr>
            <p:cNvPr id="20" name="图片 19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851" y="2079"/>
              <a:ext cx="2328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there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10639" y="549090"/>
            <a:ext cx="1133475" cy="1482090"/>
            <a:chOff x="1988" y="168"/>
            <a:chExt cx="2380" cy="3112"/>
          </a:xfrm>
        </p:grpSpPr>
        <p:pic>
          <p:nvPicPr>
            <p:cNvPr id="30" name="图片 29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2437" y="2216"/>
              <a:ext cx="1931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busy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91822" y="1155356"/>
            <a:ext cx="2214087" cy="1428274"/>
            <a:chOff x="700" y="168"/>
            <a:chExt cx="4649" cy="2999"/>
          </a:xfrm>
        </p:grpSpPr>
        <p:pic>
          <p:nvPicPr>
            <p:cNvPr id="39" name="图片 38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700" y="2103"/>
              <a:ext cx="4649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last Sunday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99191" y="602906"/>
            <a:ext cx="1042988" cy="1473994"/>
            <a:chOff x="1988" y="168"/>
            <a:chExt cx="2190" cy="3095"/>
          </a:xfrm>
        </p:grpSpPr>
        <p:pic>
          <p:nvPicPr>
            <p:cNvPr id="49" name="图片 48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2177" y="2199"/>
              <a:ext cx="1759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time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22" name="图片 21" descr="C:\Users\Administrator\Desktop\草地背景.jpg草地背景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939" y="2903829"/>
            <a:ext cx="8854916" cy="22402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91426" y="527341"/>
            <a:ext cx="1839755" cy="1412558"/>
            <a:chOff x="1541" y="168"/>
            <a:chExt cx="3863" cy="2966"/>
          </a:xfrm>
        </p:grpSpPr>
        <p:pic>
          <p:nvPicPr>
            <p:cNvPr id="3" name="图片 2" descr="C:\Users\Administrator.USER-20191201IO\Desktop\图片1.png图片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8" y="168"/>
              <a:ext cx="2190" cy="219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41" y="2070"/>
              <a:ext cx="3863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270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beautifully</a:t>
              </a:r>
              <a:endParaRPr lang="en-US" altLang="zh-CN" sz="2700"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45895" y="3995420"/>
            <a:ext cx="6762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Last Sunday, Amy and Sam had a picnic.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 descr="两个人野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922145" y="941070"/>
            <a:ext cx="4648200" cy="281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choose.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455" y="1134110"/>
            <a:ext cx="6546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 How did they go there?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455" y="2357120"/>
            <a:ext cx="7037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 Did they help teachers last Sunday?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6805" y="1656080"/>
            <a:ext cx="55968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On foot.               B. By bus.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6805" y="2971165"/>
            <a:ext cx="615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Yes, they did.     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B. 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No, they didn't.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455" y="3485515"/>
            <a:ext cx="7037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3. Did they have a busy day?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6805" y="4093210"/>
            <a:ext cx="6205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Yes, they did.      B. No, they didn't.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77240" y="340995"/>
            <a:ext cx="3758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Watch and choose.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455" y="1134110"/>
            <a:ext cx="6546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 How did they go there?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455" y="2357120"/>
            <a:ext cx="7037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 Did they help teachers last Sunday?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8875" y="1656080"/>
            <a:ext cx="55968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On foot.              B. By bus.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6805" y="2971165"/>
            <a:ext cx="615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Yes, they did.      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B. 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No, they didn't.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455" y="3485515"/>
            <a:ext cx="7037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3. Did they have a busy day?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6805" y="4184650"/>
            <a:ext cx="6205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A. Yes, they did.      B. No, they didn't.</a:t>
            </a:r>
            <a:endParaRPr lang="en-US" altLang="zh-CN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Picture 11" descr="3879567b81113173-f134ba0baed23930-2a990c660c64997d52acfcad75bb5d9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31005" y="1656080"/>
            <a:ext cx="47561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1" descr="3879567b81113173-f134ba0baed23930-2a990c660c64997d52acfcad75bb5d9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58875" y="3028315"/>
            <a:ext cx="475615" cy="475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1" descr="3879567b81113173-f134ba0baed23930-2a990c660c64997d52acfcad75bb5d9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7760" y="4236085"/>
            <a:ext cx="475615" cy="475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7412" descr="98X{J7V_7EG1_Y[D9AGY}J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080" y="1058228"/>
            <a:ext cx="6172200" cy="364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圆角矩形标注 17413"/>
          <p:cNvSpPr/>
          <p:nvPr/>
        </p:nvSpPr>
        <p:spPr>
          <a:xfrm>
            <a:off x="3691255" y="925195"/>
            <a:ext cx="3285490" cy="967105"/>
          </a:xfrm>
          <a:prstGeom prst="wedgeRoundRectCallout">
            <a:avLst>
              <a:gd name="adj1" fmla="val -41360"/>
              <a:gd name="adj2" fmla="val 11066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Dad , we had a picnic last Sunday.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圆角矩形标注 17415"/>
          <p:cNvSpPr/>
          <p:nvPr/>
        </p:nvSpPr>
        <p:spPr>
          <a:xfrm>
            <a:off x="6425565" y="3714115"/>
            <a:ext cx="2159635" cy="626745"/>
          </a:xfrm>
          <a:prstGeom prst="wedgeRoundRectCallout">
            <a:avLst>
              <a:gd name="adj1" fmla="val -48500"/>
              <a:gd name="adj2" fmla="val -11585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Was it fun?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1659255" y="4294505"/>
            <a:ext cx="4013200" cy="457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had — have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的过去式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685" y="334645"/>
            <a:ext cx="30899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Listen and read.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6" grpId="0" animBg="1"/>
      <p:bldP spid="11275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FIRST_PUBLISH" val="1"/>
  <p:tag name="ISPRING_PRESENTATION_TITLE" val="粉色卡通儿童期末家长会"/>
  <p:tag name="KSO_WPP_MARK_KEY" val="b624c643-8e40-42ea-9bd2-77bd7538007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CE281E"/>
      </a:accent1>
      <a:accent2>
        <a:srgbClr val="F50D0A"/>
      </a:accent2>
      <a:accent3>
        <a:srgbClr val="F4680D"/>
      </a:accent3>
      <a:accent4>
        <a:srgbClr val="82C023"/>
      </a:accent4>
      <a:accent5>
        <a:srgbClr val="CE271E"/>
      </a:accent5>
      <a:accent6>
        <a:srgbClr val="291766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2426</Words>
  <Application>WPS 演示</Application>
  <PresentationFormat>全屏显示(16:9)</PresentationFormat>
  <Paragraphs>226</Paragraphs>
  <Slides>24</Slides>
  <Notes>24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等线</vt:lpstr>
      <vt:lpstr>Arial Unicode MS</vt:lpstr>
      <vt:lpstr>楷体</vt:lpstr>
      <vt:lpstr>Comic Sans MS</vt:lpstr>
      <vt:lpstr>黑体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2022-05-23T10:26:00Z</cp:lastPrinted>
  <dcterms:created xsi:type="dcterms:W3CDTF">2022-05-23T10:26:00Z</dcterms:created>
  <dcterms:modified xsi:type="dcterms:W3CDTF">2023-02-16T04:22:43Z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2ACC98BC7C3E4F7D80B9974F39CB9429</vt:lpwstr>
  </property>
  <property fmtid="{D5CDD505-2E9C-101B-9397-08002B2CF9AE}" pid="7" name="KSOProductBuildVer">
    <vt:lpwstr>2052-11.1.0.13703</vt:lpwstr>
  </property>
</Properties>
</file>