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860" r:id="rId3"/>
    <p:sldId id="861" r:id="rId4"/>
    <p:sldId id="862" r:id="rId5"/>
    <p:sldId id="863" r:id="rId6"/>
    <p:sldId id="864" r:id="rId7"/>
    <p:sldId id="865" r:id="rId8"/>
    <p:sldId id="866" r:id="rId9"/>
    <p:sldId id="867" r:id="rId10"/>
    <p:sldId id="868" r:id="rId11"/>
    <p:sldId id="869" r:id="rId12"/>
    <p:sldId id="870" r:id="rId13"/>
    <p:sldId id="872" r:id="rId14"/>
    <p:sldId id="873" r:id="rId15"/>
    <p:sldId id="874" r:id="rId16"/>
    <p:sldId id="875" r:id="rId17"/>
    <p:sldId id="876" r:id="rId18"/>
    <p:sldId id="878" r:id="rId20"/>
    <p:sldId id="879" r:id="rId21"/>
    <p:sldId id="880" r:id="rId22"/>
    <p:sldId id="881" r:id="rId23"/>
    <p:sldId id="882" r:id="rId24"/>
    <p:sldId id="883" r:id="rId25"/>
    <p:sldId id="884" r:id="rId26"/>
    <p:sldId id="885" r:id="rId27"/>
    <p:sldId id="886" r:id="rId28"/>
  </p:sldIdLst>
  <p:sldSz cx="18002250" cy="11161395"/>
  <p:notesSz cx="6858000" cy="9144000"/>
  <p:custDataLst>
    <p:tags r:id="rId3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/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3174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3393C3E-1F4D-47D1-8290-67745C001CD6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31748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3174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175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3175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8BD9011-4D9D-4110-BCE8-5DCFEFDDE244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noFill/>
          <a:ln w="12700">
            <a:round/>
          </a:ln>
        </p:spPr>
      </p:sp>
      <p:sp>
        <p:nvSpPr>
          <p:cNvPr id="32771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5062107-1668-494C-ABA0-F4D50F1450E6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100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101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102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BE3E6FF-53F8-49CC-B9D2-9490D39B14DC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C65E30E-AEAD-425A-9C6C-97B72E124FD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C65E30E-AEAD-425A-9C6C-97B72E124FD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C65E30E-AEAD-425A-9C6C-97B72E124FD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C65E30E-AEAD-425A-9C6C-97B72E124FD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C65E30E-AEAD-425A-9C6C-97B72E124FD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C65E30E-AEAD-425A-9C6C-97B72E124FD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C65E30E-AEAD-425A-9C6C-97B72E124FD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C65E30E-AEAD-425A-9C6C-97B72E124FD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C65E30E-AEAD-425A-9C6C-97B72E124FD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C65E30E-AEAD-425A-9C6C-97B72E124FD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077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3078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C65E30E-AEAD-425A-9C6C-97B72E124FDB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9.xml"/><Relationship Id="rId2" Type="http://schemas.openxmlformats.org/officeDocument/2006/relationships/slide" Target="slide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20481"/>
          <p:cNvSpPr/>
          <p:nvPr/>
        </p:nvSpPr>
        <p:spPr>
          <a:xfrm>
            <a:off x="1555924" y="1260376"/>
            <a:ext cx="1485741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  <a:sym typeface="Arial" panose="020B0604020202020204" pitchFamily="34" charset="0"/>
              </a:rPr>
              <a:t>四年级下册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5123" name="矩形 20482"/>
          <p:cNvSpPr/>
          <p:nvPr/>
        </p:nvSpPr>
        <p:spPr>
          <a:xfrm>
            <a:off x="-16495" y="2628528"/>
            <a:ext cx="18002250" cy="40895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Module9 Unit2</a:t>
            </a:r>
            <a:endParaRPr lang="en-US" altLang="zh-CN" sz="54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7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Did </a:t>
            </a:r>
            <a:r>
              <a:rPr lang="en-US" altLang="zh-CN" sz="7200" b="1" dirty="0">
                <a:latin typeface="Times New Roman" panose="02020603050405020304" pitchFamily="18" charset="0"/>
                <a:sym typeface="Arial" panose="020B0604020202020204" pitchFamily="34" charset="0"/>
              </a:rPr>
              <a:t>you have a nice holiday? </a:t>
            </a:r>
            <a:endParaRPr lang="en-US" altLang="zh-CN" sz="72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第</a:t>
            </a: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zh-CN" altLang="en-US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课时</a:t>
            </a:r>
            <a:endParaRPr lang="en-US" altLang="zh-CN" sz="5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466850"/>
            <a:ext cx="14317662" cy="8423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9" name="AutoShape 8"/>
          <p:cNvSpPr/>
          <p:nvPr/>
        </p:nvSpPr>
        <p:spPr>
          <a:xfrm>
            <a:off x="2278063" y="3322638"/>
            <a:ext cx="9548812" cy="2801937"/>
          </a:xfrm>
          <a:prstGeom prst="cloudCallout">
            <a:avLst>
              <a:gd name="adj1" fmla="val 23444"/>
              <a:gd name="adj2" fmla="val 15005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4800" b="1">
              <a:solidFill>
                <a:schemeClr val="bg1"/>
              </a:solidFill>
            </a:endParaRPr>
          </a:p>
          <a:p>
            <a:pPr marL="0" lvl="0" indent="0" algn="ctr" eaLnBrk="1" hangingPunct="1"/>
            <a:r>
              <a:rPr lang="en-US" altLang="zh-CN" sz="4800" b="1">
                <a:solidFill>
                  <a:schemeClr val="bg1"/>
                </a:solidFill>
              </a:rPr>
              <a:t>What can you see?</a:t>
            </a:r>
            <a:endParaRPr lang="en-US" altLang="zh-CN" sz="4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"/>
          <p:cNvSpPr txBox="1"/>
          <p:nvPr/>
        </p:nvSpPr>
        <p:spPr>
          <a:xfrm>
            <a:off x="8086725" y="4591050"/>
            <a:ext cx="8101013" cy="1554163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/>
                <a:ea typeface="宋体" panose="02010600030101010101" pitchFamily="2" charset="-122"/>
                <a:cs typeface="+mn-ea"/>
              </a:rPr>
              <a:t>Where did they go to ?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/>
              <a:ea typeface="宋体" panose="02010600030101010101" pitchFamily="2" charset="-122"/>
              <a:cs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/>
                <a:ea typeface="宋体" panose="02010600030101010101" pitchFamily="2" charset="-122"/>
                <a:cs typeface="+mn-ea"/>
              </a:rPr>
              <a:t>Did they like the people? 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1536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3600450"/>
            <a:ext cx="5965825" cy="3941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4591050"/>
            <a:ext cx="14412912" cy="56372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7" name="AutoShape 8"/>
          <p:cNvSpPr/>
          <p:nvPr/>
        </p:nvSpPr>
        <p:spPr>
          <a:xfrm>
            <a:off x="847725" y="1619250"/>
            <a:ext cx="5781675" cy="2800350"/>
          </a:xfrm>
          <a:prstGeom prst="cloudCallout">
            <a:avLst>
              <a:gd name="adj1" fmla="val 23444"/>
              <a:gd name="adj2" fmla="val 15005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zh-CN" sz="4800" b="1" dirty="0">
                <a:solidFill>
                  <a:schemeClr val="bg1"/>
                </a:solidFill>
              </a:rPr>
              <a:t>你们假期愉快吗？</a:t>
            </a:r>
            <a:endParaRPr lang="zh-CN" altLang="zh-CN" sz="4800" b="1" dirty="0">
              <a:solidFill>
                <a:schemeClr val="bg1"/>
              </a:solidFill>
            </a:endParaRPr>
          </a:p>
        </p:txBody>
      </p:sp>
      <p:sp>
        <p:nvSpPr>
          <p:cNvPr id="16388" name="AutoShape 8"/>
          <p:cNvSpPr/>
          <p:nvPr/>
        </p:nvSpPr>
        <p:spPr>
          <a:xfrm>
            <a:off x="6791325" y="1390650"/>
            <a:ext cx="6188075" cy="2800350"/>
          </a:xfrm>
          <a:prstGeom prst="cloudCallout">
            <a:avLst>
              <a:gd name="adj1" fmla="val 23444"/>
              <a:gd name="adj2" fmla="val 15005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800" b="1">
                <a:solidFill>
                  <a:schemeClr val="bg1"/>
                </a:solidFill>
              </a:rPr>
              <a:t>是的， </a:t>
            </a: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eaLnBrk="1" hangingPunct="1"/>
            <a:r>
              <a:rPr lang="zh-CN" altLang="en-US" sz="4800" b="1">
                <a:solidFill>
                  <a:schemeClr val="bg1"/>
                </a:solidFill>
              </a:rPr>
              <a:t>我们去了地球。</a:t>
            </a:r>
            <a:endParaRPr lang="zh-CN" altLang="en-US" sz="4800" b="1">
              <a:solidFill>
                <a:schemeClr val="bg1"/>
              </a:solidFill>
            </a:endParaRPr>
          </a:p>
        </p:txBody>
      </p:sp>
      <p:sp>
        <p:nvSpPr>
          <p:cNvPr id="16389" name="文本框 4"/>
          <p:cNvSpPr txBox="1"/>
          <p:nvPr/>
        </p:nvSpPr>
        <p:spPr>
          <a:xfrm>
            <a:off x="12963525" y="2381250"/>
            <a:ext cx="4459288" cy="1554163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</a:t>
            </a:r>
            <a:r>
              <a:rPr lang="en-US" altLang="zh-CN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holiday </a:t>
            </a:r>
            <a:r>
              <a:rPr lang="en-US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假期</a:t>
            </a:r>
            <a:endParaRPr lang="en-US" altLang="en-US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earth </a:t>
            </a:r>
            <a:r>
              <a:rPr lang="en-US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地球</a:t>
            </a:r>
            <a:endParaRPr lang="en-US" altLang="en-US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8" grpId="0" animBg="1"/>
      <p:bldP spid="1638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8"/>
          <p:cNvSpPr/>
          <p:nvPr/>
        </p:nvSpPr>
        <p:spPr>
          <a:xfrm>
            <a:off x="-66675" y="2990850"/>
            <a:ext cx="4270375" cy="2800350"/>
          </a:xfrm>
          <a:prstGeom prst="cloudCallout">
            <a:avLst>
              <a:gd name="adj1" fmla="val 23444"/>
              <a:gd name="adj2" fmla="val 15005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zh-CN" sz="4800" b="1">
                <a:solidFill>
                  <a:schemeClr val="bg1"/>
                </a:solidFill>
              </a:rPr>
              <a:t>你们喜欢人类吗？</a:t>
            </a:r>
            <a:endParaRPr lang="zh-CN" altLang="zh-CN" sz="4800" b="1">
              <a:solidFill>
                <a:schemeClr val="bg1"/>
              </a:solidFill>
            </a:endParaRPr>
          </a:p>
        </p:txBody>
      </p:sp>
      <p:sp>
        <p:nvSpPr>
          <p:cNvPr id="17411" name="AutoShape 8"/>
          <p:cNvSpPr/>
          <p:nvPr/>
        </p:nvSpPr>
        <p:spPr>
          <a:xfrm>
            <a:off x="4581525" y="2838450"/>
            <a:ext cx="5387975" cy="2800350"/>
          </a:xfrm>
          <a:prstGeom prst="cloudCallout">
            <a:avLst>
              <a:gd name="adj1" fmla="val 23444"/>
              <a:gd name="adj2" fmla="val 15005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800" b="1">
                <a:solidFill>
                  <a:schemeClr val="bg1"/>
                </a:solidFill>
              </a:rPr>
              <a:t>是的， </a:t>
            </a: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eaLnBrk="1" hangingPunct="1"/>
            <a:r>
              <a:rPr lang="zh-CN" altLang="en-US" sz="4800" b="1">
                <a:solidFill>
                  <a:schemeClr val="bg1"/>
                </a:solidFill>
              </a:rPr>
              <a:t> 他们很友好。</a:t>
            </a:r>
            <a:endParaRPr lang="zh-CN" altLang="en-US" sz="4800" b="1">
              <a:solidFill>
                <a:schemeClr val="bg1"/>
              </a:solidFill>
            </a:endParaRPr>
          </a:p>
        </p:txBody>
      </p:sp>
      <p:sp>
        <p:nvSpPr>
          <p:cNvPr id="17412" name="文本框 4"/>
          <p:cNvSpPr txBox="1"/>
          <p:nvPr/>
        </p:nvSpPr>
        <p:spPr>
          <a:xfrm>
            <a:off x="11668125" y="2381250"/>
            <a:ext cx="4459288" cy="1554163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</a:t>
            </a:r>
            <a:r>
              <a:rPr lang="en-US" altLang="zh-CN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people</a:t>
            </a:r>
            <a:endParaRPr lang="en-US" altLang="zh-CN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人类，人们</a:t>
            </a:r>
            <a:endParaRPr lang="en-US" altLang="en-US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1741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837" y="5604073"/>
            <a:ext cx="12579350" cy="4737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4" name="AutoShape 8"/>
          <p:cNvSpPr/>
          <p:nvPr/>
        </p:nvSpPr>
        <p:spPr>
          <a:xfrm>
            <a:off x="12201525" y="6191250"/>
            <a:ext cx="5568950" cy="4257675"/>
          </a:xfrm>
          <a:prstGeom prst="cloudCallout">
            <a:avLst>
              <a:gd name="adj1" fmla="val 23444"/>
              <a:gd name="adj2" fmla="val 15005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800" b="1">
                <a:solidFill>
                  <a:schemeClr val="bg1"/>
                </a:solidFill>
              </a:rPr>
              <a:t>但是他们不是很漂亮，看这些照片。</a:t>
            </a:r>
            <a:endParaRPr lang="zh-CN" altLang="en-US" sz="4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 fill="hold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 fill="hold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nimBg="1"/>
      <p:bldP spid="17412" grpId="0" animBg="1"/>
      <p:bldP spid="174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18435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8436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eaLnBrk="1" hangingPunct="1">
                <a:lnSpc>
                  <a:spcPct val="130000"/>
                </a:lnSpc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18437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19459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9460" name="TextBox 11"/>
            <p:cNvSpPr/>
            <p:nvPr/>
          </p:nvSpPr>
          <p:spPr>
            <a:xfrm>
              <a:off x="972" y="318"/>
              <a:ext cx="3655" cy="9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4400">
                  <a:latin typeface="宋体" panose="02010600030101010101" pitchFamily="2" charset="-122"/>
                </a:rPr>
                <a:t>学生分角色表演对话内容，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4400">
                  <a:latin typeface="宋体" panose="02010600030101010101" pitchFamily="2" charset="-122"/>
                </a:rPr>
                <a:t>老师评出优秀表演小组。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19461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9697"/>
          <p:cNvSpPr/>
          <p:nvPr/>
        </p:nvSpPr>
        <p:spPr>
          <a:xfrm>
            <a:off x="3514725" y="704850"/>
            <a:ext cx="11734800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b="1" dirty="0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and answer questions</a:t>
            </a:r>
            <a:endParaRPr lang="zh-CN" altLang="en-US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endParaRPr lang="en-US" altLang="zh-CN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grpSp>
        <p:nvGrpSpPr>
          <p:cNvPr id="20483" name="组合 29698"/>
          <p:cNvGrpSpPr/>
          <p:nvPr/>
        </p:nvGrpSpPr>
        <p:grpSpPr>
          <a:xfrm>
            <a:off x="4048125" y="4133850"/>
            <a:ext cx="14452600" cy="4079875"/>
            <a:chOff x="0" y="0"/>
            <a:chExt cx="6141" cy="2062"/>
          </a:xfrm>
        </p:grpSpPr>
        <p:sp>
          <p:nvSpPr>
            <p:cNvPr id="20484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485" name="TextBox 11"/>
            <p:cNvSpPr/>
            <p:nvPr/>
          </p:nvSpPr>
          <p:spPr>
            <a:xfrm>
              <a:off x="811" y="94"/>
              <a:ext cx="5330" cy="19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en-US" altLang="zh-CN" sz="48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Where did </a:t>
              </a:r>
              <a:r>
                <a:rPr lang="en-US" altLang="zh-CN" sz="48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Xiaoyong</a:t>
              </a:r>
              <a:r>
                <a:rPr lang="en-US" altLang="zh-CN" sz="48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go to ?</a:t>
              </a:r>
              <a:endParaRPr lang="en-US" altLang="zh-CN" sz="48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eaLnBrk="1" hangingPunct="1">
                <a:lnSpc>
                  <a:spcPct val="130000"/>
                </a:lnSpc>
              </a:pPr>
              <a:r>
                <a:rPr lang="en-US" altLang="zh-CN" sz="48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Did </a:t>
              </a:r>
              <a:r>
                <a:rPr lang="en-US" altLang="zh-CN" sz="48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Xiaoyong</a:t>
              </a:r>
              <a:r>
                <a:rPr lang="en-US" altLang="zh-CN" sz="48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visit the </a:t>
              </a:r>
              <a:endParaRPr lang="en-US" altLang="zh-CN" sz="48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eaLnBrk="1" hangingPunct="1">
                <a:lnSpc>
                  <a:spcPct val="130000"/>
                </a:lnSpc>
              </a:pPr>
              <a:r>
                <a:rPr lang="en-US" altLang="zh-CN" sz="48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famous West Lake?</a:t>
              </a:r>
              <a:endParaRPr lang="en-US" altLang="zh-CN" sz="48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eaLnBrk="1" hangingPunct="1">
                <a:lnSpc>
                  <a:spcPct val="130000"/>
                </a:lnSpc>
              </a:pPr>
              <a:r>
                <a:rPr lang="en-US" altLang="zh-CN" sz="48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Where was </a:t>
              </a:r>
              <a:r>
                <a:rPr lang="en-US" altLang="zh-CN" sz="48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lili</a:t>
              </a:r>
              <a:r>
                <a:rPr lang="en-US" altLang="zh-CN" sz="48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?</a:t>
              </a:r>
              <a:endParaRPr lang="en-US" altLang="zh-CN" sz="48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20486" name="图片 29701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13" y="249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3316" descr="T018A1~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rot="21000000">
            <a:off x="441325" y="5459413"/>
            <a:ext cx="7797800" cy="4772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07" name="Picture 7" descr="20110520084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480000">
            <a:off x="577850" y="1092200"/>
            <a:ext cx="6729413" cy="4481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8" name="文本框 4"/>
          <p:cNvSpPr txBox="1"/>
          <p:nvPr/>
        </p:nvSpPr>
        <p:spPr>
          <a:xfrm>
            <a:off x="10220325" y="4362450"/>
            <a:ext cx="5976938" cy="228600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famous </a:t>
            </a:r>
            <a:r>
              <a:rPr lang="en-US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有名的</a:t>
            </a:r>
            <a:endParaRPr lang="en-US" altLang="en-US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endParaRPr lang="en-US" altLang="zh-CN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West Lake  </a:t>
            </a:r>
            <a:r>
              <a:rPr lang="en-US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西湖</a:t>
            </a:r>
            <a:endParaRPr lang="en-US" altLang="en-US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245" y="3507630"/>
            <a:ext cx="6759575" cy="4257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1" name="文本框 4"/>
          <p:cNvSpPr txBox="1"/>
          <p:nvPr/>
        </p:nvSpPr>
        <p:spPr>
          <a:xfrm>
            <a:off x="9167813" y="4362450"/>
            <a:ext cx="7029450" cy="82232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We went there by train.</a:t>
            </a:r>
            <a:endParaRPr lang="en-US" altLang="en-US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2532" name="文本框 2"/>
          <p:cNvSpPr txBox="1"/>
          <p:nvPr/>
        </p:nvSpPr>
        <p:spPr>
          <a:xfrm>
            <a:off x="9077325" y="6115050"/>
            <a:ext cx="7608888" cy="228600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/>
                <a:ea typeface="宋体" panose="02010600030101010101" pitchFamily="2" charset="-122"/>
                <a:cs typeface="+mn-ea"/>
              </a:rPr>
              <a:t>By+交通工具：乘坐.....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/>
              <a:ea typeface="宋体" panose="02010600030101010101" pitchFamily="2" charset="-122"/>
              <a:cs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/>
                <a:ea typeface="宋体" panose="02010600030101010101" pitchFamily="2" charset="-122"/>
                <a:cs typeface="+mn-ea"/>
              </a:rPr>
              <a:t>By bus   by train   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/>
              <a:ea typeface="宋体" panose="02010600030101010101" pitchFamily="2" charset="-122"/>
              <a:cs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/>
                <a:ea typeface="宋体" panose="02010600030101010101" pitchFamily="2" charset="-122"/>
                <a:cs typeface="+mn-ea"/>
              </a:rPr>
              <a:t>by plane   by taxi 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/>
          </p:cNvSpPr>
          <p:nvPr>
            <p:ph type="body" idx="4294967295"/>
          </p:nvPr>
        </p:nvSpPr>
        <p:spPr>
          <a:xfrm>
            <a:off x="1512293" y="390524"/>
            <a:ext cx="14138275" cy="9971088"/>
          </a:xfrm>
          <a:noFill/>
          <a:ln>
            <a:miter lim="800000"/>
          </a:ln>
        </p:spPr>
        <p:txBody>
          <a:bodyPr vert="horz" wrap="square" lIns="148827" tIns="74413" rIns="148827" bIns="74413" anchor="t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zh-CN" altLang="en-US" sz="4400" dirty="0"/>
              <a:t>询问某人过去是否做了某事</a:t>
            </a:r>
            <a:endParaRPr lang="zh-CN" altLang="en-US" sz="4400" dirty="0"/>
          </a:p>
          <a:p>
            <a:pPr lvl="0">
              <a:buNone/>
            </a:pPr>
            <a:r>
              <a:rPr lang="zh-CN" altLang="en-US" sz="4400" b="1" dirty="0"/>
              <a:t>  </a:t>
            </a:r>
            <a:r>
              <a:rPr lang="en-US" altLang="zh-CN" sz="4400" b="1" i="1" dirty="0">
                <a:solidFill>
                  <a:srgbClr val="FF0066"/>
                </a:solidFill>
              </a:rPr>
              <a:t>Did</a:t>
            </a:r>
            <a:r>
              <a:rPr lang="en-US" altLang="zh-CN" sz="4400" b="1" dirty="0"/>
              <a:t> + </a:t>
            </a:r>
            <a:r>
              <a:rPr lang="zh-CN" altLang="en-US" sz="4400" b="1" dirty="0"/>
              <a:t>主语 </a:t>
            </a:r>
            <a:r>
              <a:rPr lang="en-US" altLang="zh-CN" sz="4400" b="1" dirty="0"/>
              <a:t>+ </a:t>
            </a:r>
            <a:r>
              <a:rPr lang="zh-CN" altLang="en-US" sz="4400" b="1" i="1" u="sng" dirty="0">
                <a:solidFill>
                  <a:schemeClr val="accent2"/>
                </a:solidFill>
              </a:rPr>
              <a:t>做某事</a:t>
            </a:r>
            <a:r>
              <a:rPr lang="zh-CN" altLang="en-US" sz="4400" b="1" dirty="0"/>
              <a:t> </a:t>
            </a:r>
            <a:r>
              <a:rPr lang="en-US" altLang="zh-CN" sz="4400" b="1" dirty="0"/>
              <a:t>+ </a:t>
            </a:r>
            <a:r>
              <a:rPr lang="zh-CN" altLang="en-US" sz="4400" b="1" dirty="0"/>
              <a:t>时间 ？</a:t>
            </a:r>
            <a:r>
              <a:rPr lang="zh-CN" altLang="en-US" sz="4400" dirty="0"/>
              <a:t> </a:t>
            </a:r>
            <a:endParaRPr lang="zh-CN" altLang="en-US" sz="4400" dirty="0"/>
          </a:p>
        </p:txBody>
      </p:sp>
      <p:sp>
        <p:nvSpPr>
          <p:cNvPr id="23555" name="Rectangle 5"/>
          <p:cNvSpPr/>
          <p:nvPr/>
        </p:nvSpPr>
        <p:spPr>
          <a:xfrm>
            <a:off x="3514725" y="2686050"/>
            <a:ext cx="9424988" cy="1239838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 i="1" dirty="0">
                <a:solidFill>
                  <a:srgbClr val="FF00FF"/>
                </a:solidFill>
              </a:rPr>
              <a:t>play , go , have, travel , live……</a:t>
            </a:r>
            <a:endParaRPr lang="en-US" altLang="zh-CN" sz="4400" b="1" i="1" dirty="0">
              <a:solidFill>
                <a:srgbClr val="FF00FF"/>
              </a:solidFill>
            </a:endParaRPr>
          </a:p>
        </p:txBody>
      </p:sp>
      <p:sp>
        <p:nvSpPr>
          <p:cNvPr id="23556" name="AutoShape 6"/>
          <p:cNvSpPr/>
          <p:nvPr/>
        </p:nvSpPr>
        <p:spPr>
          <a:xfrm>
            <a:off x="6181725" y="1980456"/>
            <a:ext cx="469900" cy="1049338"/>
          </a:xfrm>
          <a:prstGeom prst="downArrow">
            <a:avLst>
              <a:gd name="adj1" fmla="val 50000"/>
              <a:gd name="adj2" fmla="val 55817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vert="eaVert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4400"/>
          </a:p>
        </p:txBody>
      </p:sp>
      <p:sp>
        <p:nvSpPr>
          <p:cNvPr id="23557" name="WordArt 7"/>
          <p:cNvSpPr>
            <a:spLocks noTextEdit="1"/>
          </p:cNvSpPr>
          <p:nvPr/>
        </p:nvSpPr>
        <p:spPr>
          <a:xfrm>
            <a:off x="1931988" y="4837113"/>
            <a:ext cx="1519237" cy="744537"/>
          </a:xfrm>
          <a:solidFill>
            <a:srgbClr val="B2B2B2">
              <a:alpha val="50195"/>
            </a:srgbClr>
          </a:solidFill>
          <a:ln w="12700">
            <a:solidFill>
              <a:srgbClr val="3333CC"/>
            </a:solidFill>
            <a:miter lim="800000"/>
          </a:ln>
          <a:effectLst>
            <a:outerShdw dist="45791" dir="2021404" algn="ctr">
              <a:srgbClr val="9999FF"/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4400" b="1" kern="10">
                <a:ln w="12700">
                  <a:solidFill>
                    <a:srgbClr val="3333CC"/>
                  </a:solidFill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>
                    <a:srgbClr val="9999FF"/>
                  </a:outerShdw>
                </a:effectLst>
                <a:latin typeface="宋体" panose="02010600030101010101" pitchFamily="2" charset="-122"/>
              </a:rPr>
              <a:t>回答</a:t>
            </a:r>
            <a:endParaRPr sz="4400" b="1" kern="10">
              <a:ln w="12700">
                <a:solidFill>
                  <a:srgbClr val="3333CC"/>
                </a:solidFill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>
                  <a:srgbClr val="9999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58" name="Text Box 8"/>
          <p:cNvSpPr/>
          <p:nvPr/>
        </p:nvSpPr>
        <p:spPr>
          <a:xfrm>
            <a:off x="3971925" y="4438650"/>
            <a:ext cx="10293350" cy="182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4400" b="1" dirty="0">
                <a:latin typeface="Comic Sans MS" panose="030F0702030302020204" pitchFamily="66" charset="0"/>
              </a:rPr>
              <a:t>---Yes</a:t>
            </a:r>
            <a:r>
              <a:rPr lang="zh-CN" altLang="en-US" sz="4400" b="1" dirty="0">
                <a:latin typeface="Comic Sans MS" panose="030F0702030302020204" pitchFamily="66" charset="0"/>
              </a:rPr>
              <a:t>，主语</a:t>
            </a:r>
            <a:r>
              <a:rPr lang="en-US" altLang="zh-CN" sz="4400" b="1" dirty="0">
                <a:latin typeface="Comic Sans MS" panose="030F0702030302020204" pitchFamily="66" charset="0"/>
              </a:rPr>
              <a:t>+ did.</a:t>
            </a:r>
            <a:endParaRPr lang="en-US" altLang="zh-CN" sz="4400" b="1" dirty="0">
              <a:latin typeface="Comic Sans MS" panose="030F0702030302020204" pitchFamily="66" charset="0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en-US" altLang="zh-CN" sz="4400" b="1" dirty="0">
                <a:latin typeface="Comic Sans MS" panose="030F0702030302020204" pitchFamily="66" charset="0"/>
              </a:rPr>
              <a:t>---No, </a:t>
            </a:r>
            <a:r>
              <a:rPr lang="zh-CN" altLang="en-US" sz="4400" b="1" dirty="0">
                <a:latin typeface="Comic Sans MS" panose="030F0702030302020204" pitchFamily="66" charset="0"/>
              </a:rPr>
              <a:t>主语</a:t>
            </a:r>
            <a:r>
              <a:rPr lang="en-US" altLang="zh-CN" sz="4400" b="1" dirty="0">
                <a:latin typeface="Comic Sans MS" panose="030F0702030302020204" pitchFamily="66" charset="0"/>
              </a:rPr>
              <a:t>+ didn’t.</a:t>
            </a:r>
            <a:endParaRPr lang="en-US" altLang="zh-CN" sz="4400" b="1" dirty="0">
              <a:latin typeface="Comic Sans MS" panose="030F0702030302020204" pitchFamily="66" charset="0"/>
            </a:endParaRPr>
          </a:p>
        </p:txBody>
      </p:sp>
      <p:sp>
        <p:nvSpPr>
          <p:cNvPr id="23559" name="Text Box 9"/>
          <p:cNvSpPr/>
          <p:nvPr/>
        </p:nvSpPr>
        <p:spPr>
          <a:xfrm>
            <a:off x="2105025" y="6569075"/>
            <a:ext cx="14301788" cy="3778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4400" b="1" dirty="0"/>
              <a:t>--- Did you live in the US last year?</a:t>
            </a:r>
            <a:endParaRPr lang="en-US" altLang="zh-CN" sz="4400" b="1" dirty="0"/>
          </a:p>
          <a:p>
            <a:pPr marL="0" lvl="0" indent="0" eaLnBrk="1" hangingPunct="1">
              <a:spcBef>
                <a:spcPct val="50000"/>
              </a:spcBef>
            </a:pPr>
            <a:r>
              <a:rPr lang="en-US" altLang="zh-CN" sz="4400" b="1" dirty="0"/>
              <a:t>---Yes , I did.</a:t>
            </a:r>
            <a:endParaRPr lang="en-US" altLang="zh-CN" sz="4400" b="1" dirty="0"/>
          </a:p>
          <a:p>
            <a:pPr marL="0" lvl="0" indent="0" eaLnBrk="1" hangingPunct="1">
              <a:spcBef>
                <a:spcPct val="50000"/>
              </a:spcBef>
            </a:pPr>
            <a:r>
              <a:rPr lang="en-US" altLang="zh-CN" sz="4400" b="1" dirty="0"/>
              <a:t>---Did she live in the US last year ?</a:t>
            </a:r>
            <a:endParaRPr lang="en-US" altLang="zh-CN" sz="4400" b="1" dirty="0"/>
          </a:p>
          <a:p>
            <a:pPr marL="0" lvl="0" indent="0" eaLnBrk="1" hangingPunct="1">
              <a:spcBef>
                <a:spcPct val="50000"/>
              </a:spcBef>
            </a:pPr>
            <a:r>
              <a:rPr lang="en-US" altLang="zh-CN" sz="4400" b="1" dirty="0"/>
              <a:t>---No, she didn’t. She lived in China last year.</a:t>
            </a:r>
            <a:endParaRPr lang="en-US" altLang="zh-CN" sz="4400" b="1" dirty="0"/>
          </a:p>
        </p:txBody>
      </p:sp>
      <p:sp>
        <p:nvSpPr>
          <p:cNvPr id="23560" name="WordArt 10"/>
          <p:cNvSpPr>
            <a:spLocks noTextEdit="1"/>
          </p:cNvSpPr>
          <p:nvPr/>
        </p:nvSpPr>
        <p:spPr>
          <a:xfrm>
            <a:off x="542925" y="6496050"/>
            <a:ext cx="868363" cy="866775"/>
          </a:xfrm>
          <a:solidFill>
            <a:srgbClr val="33CCFF"/>
          </a:solidFill>
          <a:ln w="12700">
            <a:solidFill>
              <a:srgbClr val="000099"/>
            </a:solidFill>
            <a:miter lim="800000"/>
          </a:ln>
          <a:effectLst>
            <a:outerShdw dist="125724" dir="18900000" algn="ctr">
              <a:srgbClr val="000099"/>
            </a:outerShdw>
          </a:effectLst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Autofit/>
          </a:bodyPr>
          <a:lstStyle/>
          <a:p>
            <a:pPr lvl="0" algn="ctr"/>
            <a:r>
              <a:rPr sz="4400" b="1" kern="10" spc="-360">
                <a:ln w="12700">
                  <a:solidFill>
                    <a:srgbClr val="000099"/>
                  </a:solidFill>
                </a:ln>
                <a:solidFill>
                  <a:srgbClr val="33CCFF"/>
                </a:solidFill>
                <a:effectLst>
                  <a:outerShdw dist="125724" dir="18900000" algn="ctr">
                    <a:srgbClr val="000099"/>
                  </a:outerShdw>
                </a:effectLst>
                <a:latin typeface="宋体" panose="02010600030101010101" pitchFamily="2" charset="-122"/>
              </a:rPr>
              <a:t>例</a:t>
            </a:r>
            <a:endParaRPr sz="4400" b="1" kern="10" spc="-360">
              <a:ln w="12700">
                <a:solidFill>
                  <a:srgbClr val="000099"/>
                </a:solidFill>
              </a:ln>
              <a:solidFill>
                <a:srgbClr val="33CCFF"/>
              </a:solidFill>
              <a:effectLst>
                <a:outerShdw dist="125724" dir="18900000" algn="ctr">
                  <a:srgbClr val="000099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 fill="hold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 fill="hold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 fill="hold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/>
      <p:bldP spid="23558" grpId="0"/>
      <p:bldP spid="235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47" name="AutoShape 8"/>
          <p:cNvSpPr/>
          <p:nvPr/>
        </p:nvSpPr>
        <p:spPr>
          <a:xfrm>
            <a:off x="1552575" y="1695450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eaLnBrk="1" hangingPunct="1"/>
            <a:r>
              <a: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</a:rPr>
              <a:t>Do you know these places?</a:t>
            </a:r>
            <a:endParaRPr lang="en-US" altLang="zh-CN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8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972925" y="5734050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24579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4580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eaLnBrk="1" hangingPunct="1">
                <a:lnSpc>
                  <a:spcPct val="130000"/>
                </a:lnSpc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4581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25603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5604" name="TextBox 11"/>
            <p:cNvSpPr/>
            <p:nvPr/>
          </p:nvSpPr>
          <p:spPr>
            <a:xfrm>
              <a:off x="972" y="318"/>
              <a:ext cx="3655" cy="9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4400">
                  <a:latin typeface="宋体" panose="02010600030101010101" pitchFamily="2" charset="-122"/>
                </a:rPr>
                <a:t>学生分角色表演对话内容，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4400">
                  <a:latin typeface="宋体" panose="02010600030101010101" pitchFamily="2" charset="-122"/>
                </a:rPr>
                <a:t>老师评出优秀表演小组。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5605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931" y="1548408"/>
            <a:ext cx="15697779" cy="82809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37" y="1260376"/>
            <a:ext cx="16248075" cy="878497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"/>
          <p:cNvSpPr txBox="1"/>
          <p:nvPr/>
        </p:nvSpPr>
        <p:spPr>
          <a:xfrm>
            <a:off x="3736975" y="2700536"/>
            <a:ext cx="12944475" cy="6796088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老师拿出准备好一些地点的卡片，每一次从卡片中选择三张地点卡片，然后志愿者上台随机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从三张卡片中抽取一张，其他学生猜测是什么地方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并且用英语询问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 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Did you go to ...last year?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志愿者根据自己抽的卡片内容回答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Yes,I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did.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或者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No,I</a:t>
            </a:r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didn’t. 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4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I went to.....</a:t>
            </a:r>
            <a:endParaRPr lang="en-US" altLang="zh-CN" sz="4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8675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8125" y="706438"/>
            <a:ext cx="3498850" cy="34940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8676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881100" y="7564438"/>
            <a:ext cx="3968750" cy="29813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95725" y="1390650"/>
            <a:ext cx="8650288" cy="167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0" name="文本框 37891"/>
          <p:cNvSpPr/>
          <p:nvPr/>
        </p:nvSpPr>
        <p:spPr>
          <a:xfrm>
            <a:off x="2228056" y="5635625"/>
            <a:ext cx="13803312" cy="17543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dirty="0">
                <a:latin typeface="宋体" panose="02010600030101010101" pitchFamily="2" charset="-122"/>
              </a:rPr>
              <a:t>1.</a:t>
            </a:r>
            <a:r>
              <a:rPr lang="zh-CN" altLang="en-US" dirty="0">
                <a:latin typeface="宋体" panose="02010600030101010101" pitchFamily="2" charset="-122"/>
              </a:rPr>
              <a:t>听录音跟读课文三遍，请家长签字。</a:t>
            </a:r>
            <a:endParaRPr lang="zh-CN" altLang="en-US" dirty="0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en-US" altLang="zh-CN" dirty="0">
                <a:latin typeface="宋体" panose="02010600030101010101" pitchFamily="2" charset="-122"/>
              </a:rPr>
              <a:t>2.</a:t>
            </a:r>
            <a:r>
              <a:rPr lang="zh-CN" altLang="en-US" dirty="0">
                <a:latin typeface="宋体" panose="02010600030101010101" pitchFamily="2" charset="-122"/>
              </a:rPr>
              <a:t>抄写今天学习的重点句子两遍。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bxgin022655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1009650"/>
            <a:ext cx="14954250" cy="9918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Text Box 3"/>
          <p:cNvSpPr/>
          <p:nvPr/>
        </p:nvSpPr>
        <p:spPr>
          <a:xfrm>
            <a:off x="2828925" y="171450"/>
            <a:ext cx="3565525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4800">
                <a:latin typeface="Times New Roman" panose="02020603050405020304" pitchFamily="18" charset="0"/>
              </a:rPr>
              <a:t>The US  =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7172" name="Text Box 4"/>
          <p:cNvSpPr/>
          <p:nvPr/>
        </p:nvSpPr>
        <p:spPr>
          <a:xfrm>
            <a:off x="5648325" y="171450"/>
            <a:ext cx="4805363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4800" dirty="0">
                <a:latin typeface="Times New Roman" panose="02020603050405020304" pitchFamily="18" charset="0"/>
              </a:rPr>
              <a:t>The USA =</a:t>
            </a:r>
            <a:endParaRPr lang="en-US" altLang="zh-CN" sz="4800" dirty="0">
              <a:latin typeface="Times New Roman" panose="02020603050405020304" pitchFamily="18" charset="0"/>
            </a:endParaRPr>
          </a:p>
        </p:txBody>
      </p:sp>
      <p:sp>
        <p:nvSpPr>
          <p:cNvPr id="7173" name="Text Box 5"/>
          <p:cNvSpPr/>
          <p:nvPr/>
        </p:nvSpPr>
        <p:spPr>
          <a:xfrm>
            <a:off x="8620125" y="95250"/>
            <a:ext cx="5976938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4800">
                <a:latin typeface="Times New Roman" panose="02020603050405020304" pitchFamily="18" charset="0"/>
              </a:rPr>
              <a:t>America(</a:t>
            </a:r>
            <a:r>
              <a:rPr lang="zh-CN" altLang="en-US" sz="4800">
                <a:latin typeface="Times New Roman" panose="02020603050405020304" pitchFamily="18" charset="0"/>
              </a:rPr>
              <a:t>美国</a:t>
            </a:r>
            <a:r>
              <a:rPr lang="en-US" altLang="zh-CN" sz="4800">
                <a:latin typeface="Times New Roman" panose="02020603050405020304" pitchFamily="18" charset="0"/>
              </a:rPr>
              <a:t>)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7174" name="Oval 6"/>
          <p:cNvSpPr/>
          <p:nvPr/>
        </p:nvSpPr>
        <p:spPr>
          <a:xfrm>
            <a:off x="14274800" y="4878388"/>
            <a:ext cx="350838" cy="3508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4800">
              <a:latin typeface="Times New Roman" panose="02020603050405020304" pitchFamily="18" charset="0"/>
            </a:endParaRPr>
          </a:p>
        </p:txBody>
      </p:sp>
      <p:sp>
        <p:nvSpPr>
          <p:cNvPr id="7175" name="Text Box 7"/>
          <p:cNvSpPr/>
          <p:nvPr/>
        </p:nvSpPr>
        <p:spPr>
          <a:xfrm>
            <a:off x="9823450" y="3589338"/>
            <a:ext cx="6091238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4800">
                <a:latin typeface="Times New Roman" panose="02020603050405020304" pitchFamily="18" charset="0"/>
              </a:rPr>
              <a:t>New Yor</a:t>
            </a:r>
            <a:r>
              <a:rPr lang="en-US" altLang="zh-CN" sz="4800">
                <a:latin typeface="Times New Roman" panose="02020603050405020304" pitchFamily="18" charset="0"/>
                <a:hlinkClick r:id="rId2" action="ppaction://hlinksldjump"/>
              </a:rPr>
              <a:t>k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7176" name="Text Box 8"/>
          <p:cNvSpPr/>
          <p:nvPr/>
        </p:nvSpPr>
        <p:spPr>
          <a:xfrm>
            <a:off x="8297863" y="5932488"/>
            <a:ext cx="6446837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Washington D.</a:t>
            </a:r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18" charset="0"/>
                <a:hlinkClick r:id="rId3" action="ppaction://hlinksldjump"/>
              </a:rPr>
              <a:t>C</a:t>
            </a:r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7" name="Oval 9"/>
          <p:cNvSpPr/>
          <p:nvPr/>
        </p:nvSpPr>
        <p:spPr>
          <a:xfrm>
            <a:off x="3376613" y="4994275"/>
            <a:ext cx="350837" cy="350838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4800">
              <a:latin typeface="Times New Roman" panose="02020603050405020304" pitchFamily="18" charset="0"/>
            </a:endParaRPr>
          </a:p>
        </p:txBody>
      </p:sp>
      <p:sp>
        <p:nvSpPr>
          <p:cNvPr id="7178" name="Text Box 10"/>
          <p:cNvSpPr>
            <a:spLocks noGrp="1"/>
          </p:cNvSpPr>
          <p:nvPr>
            <p:ph type="title"/>
          </p:nvPr>
        </p:nvSpPr>
        <p:spPr>
          <a:xfrm>
            <a:off x="3141663" y="3471863"/>
            <a:ext cx="6345237" cy="1860550"/>
          </a:xfrm>
          <a:noFill/>
          <a:ln>
            <a:miter lim="800000"/>
          </a:ln>
        </p:spPr>
        <p:txBody>
          <a:bodyPr vert="horz" wrap="square" lIns="148827" tIns="74413" rIns="148827" bIns="74413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algn="l">
              <a:spcBef>
                <a:spcPct val="50000"/>
              </a:spcBef>
            </a:pPr>
            <a:r>
              <a:rPr lang="en-US" altLang="zh-CN" sz="4800" dirty="0">
                <a:solidFill>
                  <a:srgbClr val="008000"/>
                </a:solidFill>
                <a:latin typeface="Times New Roman" panose="02020603050405020304" pitchFamily="18" charset="0"/>
              </a:rPr>
              <a:t>San Francisc</a:t>
            </a:r>
            <a:r>
              <a:rPr lang="en-US" altLang="zh-CN" sz="4800" dirty="0">
                <a:solidFill>
                  <a:srgbClr val="008000"/>
                </a:solidFill>
                <a:latin typeface="Times New Roman" panose="02020603050405020304" pitchFamily="18" charset="0"/>
                <a:hlinkClick r:id="" action="ppaction://noaction"/>
              </a:rPr>
              <a:t>o</a:t>
            </a:r>
            <a:endParaRPr lang="en-US" altLang="zh-CN" sz="4800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9" name="AutoShape 11"/>
          <p:cNvSpPr>
            <a:spLocks noChangeArrowheads="1"/>
          </p:cNvSpPr>
          <p:nvPr/>
        </p:nvSpPr>
        <p:spPr bwMode="auto">
          <a:xfrm>
            <a:off x="13336588" y="5345113"/>
            <a:ext cx="703262" cy="58737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 fill="hold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 fill="hold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 fill="hold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 animBg="1"/>
      <p:bldP spid="7175" grpId="0"/>
      <p:bldP spid="7176" grpId="0"/>
      <p:bldP spid="7177" grpId="0" animBg="1"/>
      <p:bldP spid="71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T01494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857250"/>
            <a:ext cx="14882812" cy="8983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Rectangle 4"/>
          <p:cNvSpPr>
            <a:spLocks noGrp="1"/>
          </p:cNvSpPr>
          <p:nvPr>
            <p:ph idx="1"/>
          </p:nvPr>
        </p:nvSpPr>
        <p:spPr>
          <a:xfrm>
            <a:off x="1931988" y="744538"/>
            <a:ext cx="6821487" cy="3100387"/>
          </a:xfrm>
          <a:noFill/>
          <a:ln>
            <a:miter lim="800000"/>
          </a:ln>
        </p:spPr>
        <p:txBody>
          <a:bodyPr vert="horz" wrap="square" lIns="148827" tIns="74413" rIns="148827" bIns="74413" anchor="t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4800" dirty="0"/>
              <a:t>New York </a:t>
            </a:r>
            <a:r>
              <a:rPr lang="zh-CN" altLang="en-US" sz="4800" dirty="0"/>
              <a:t>纽约</a:t>
            </a:r>
            <a:endParaRPr lang="zh-CN" altLang="en-US" sz="4800" dirty="0"/>
          </a:p>
        </p:txBody>
      </p:sp>
      <p:sp>
        <p:nvSpPr>
          <p:cNvPr id="8196" name="Rectangle 5"/>
          <p:cNvSpPr/>
          <p:nvPr/>
        </p:nvSpPr>
        <p:spPr>
          <a:xfrm>
            <a:off x="10488613" y="4276725"/>
            <a:ext cx="581025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4800" dirty="0"/>
              <a:t>the Statue of Liberty </a:t>
            </a:r>
            <a:endParaRPr lang="en-US" altLang="zh-CN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 fill="hold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T0155A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1466850"/>
            <a:ext cx="14882812" cy="8523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/>
          </p:cNvSpPr>
          <p:nvPr>
            <p:ph type="title"/>
          </p:nvPr>
        </p:nvSpPr>
        <p:spPr>
          <a:xfrm>
            <a:off x="2303463" y="2976563"/>
            <a:ext cx="6573837" cy="1860550"/>
          </a:xfrm>
          <a:noFill/>
          <a:ln>
            <a:miter lim="800000"/>
          </a:ln>
        </p:spPr>
        <p:txBody>
          <a:bodyPr vert="horz" wrap="square" lIns="148827" tIns="74413" rIns="148827" bIns="74413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zh-CN" altLang="en-US" sz="4800" dirty="0">
                <a:solidFill>
                  <a:schemeClr val="bg1"/>
                </a:solidFill>
              </a:rPr>
              <a:t>白宫</a:t>
            </a:r>
            <a:br>
              <a:rPr lang="zh-CN" altLang="en-US" sz="4800" dirty="0">
                <a:solidFill>
                  <a:schemeClr val="bg1"/>
                </a:solidFill>
              </a:rPr>
            </a:br>
            <a:r>
              <a:rPr lang="en-US" altLang="zh-CN" sz="4800" dirty="0">
                <a:solidFill>
                  <a:schemeClr val="bg1"/>
                </a:solidFill>
              </a:rPr>
              <a:t>the White House</a:t>
            </a:r>
            <a:r>
              <a:rPr lang="en-US" altLang="zh-CN" sz="4800" dirty="0"/>
              <a:t> </a:t>
            </a:r>
            <a:endParaRPr lang="en-US" altLang="zh-CN" sz="4800" dirty="0"/>
          </a:p>
        </p:txBody>
      </p:sp>
      <p:sp>
        <p:nvSpPr>
          <p:cNvPr id="9220" name="Rectangle 5"/>
          <p:cNvSpPr/>
          <p:nvPr/>
        </p:nvSpPr>
        <p:spPr>
          <a:xfrm>
            <a:off x="7172325" y="95250"/>
            <a:ext cx="6945313" cy="1860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800" dirty="0">
                <a:solidFill>
                  <a:schemeClr val="tx2"/>
                </a:solidFill>
              </a:rPr>
              <a:t>Washington DC</a:t>
            </a:r>
            <a:r>
              <a:rPr lang="zh-CN" altLang="en-US" sz="4800" dirty="0">
                <a:solidFill>
                  <a:schemeClr val="tx2"/>
                </a:solidFill>
              </a:rPr>
              <a:t>华盛顿</a:t>
            </a:r>
            <a:endParaRPr lang="zh-CN" altLang="en-US" sz="4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 fill="hold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T010A7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2305050"/>
            <a:ext cx="14689138" cy="7388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Grp="1"/>
          </p:cNvSpPr>
          <p:nvPr>
            <p:ph type="title"/>
          </p:nvPr>
        </p:nvSpPr>
        <p:spPr>
          <a:xfrm>
            <a:off x="900113" y="447675"/>
            <a:ext cx="16202025" cy="1862138"/>
          </a:xfrm>
          <a:noFill/>
          <a:ln>
            <a:miter lim="800000"/>
          </a:ln>
        </p:spPr>
        <p:txBody>
          <a:bodyPr vert="horz" wrap="square" lIns="148827" tIns="74413" rIns="148827" bIns="74413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en-US" altLang="zh-CN" sz="4800" dirty="0"/>
              <a:t>San Francisco </a:t>
            </a:r>
            <a:r>
              <a:rPr lang="zh-CN" altLang="en-US" sz="4800" dirty="0"/>
              <a:t>旧金山</a:t>
            </a:r>
            <a:endParaRPr lang="zh-CN" altLang="en-US" sz="4800" dirty="0"/>
          </a:p>
        </p:txBody>
      </p:sp>
      <p:sp>
        <p:nvSpPr>
          <p:cNvPr id="10244" name="Rectangle 4"/>
          <p:cNvSpPr>
            <a:spLocks noGrp="1"/>
          </p:cNvSpPr>
          <p:nvPr>
            <p:ph idx="1"/>
          </p:nvPr>
        </p:nvSpPr>
        <p:spPr>
          <a:xfrm>
            <a:off x="900113" y="2605088"/>
            <a:ext cx="16202025" cy="7366000"/>
          </a:xfrm>
          <a:noFill/>
          <a:ln>
            <a:miter lim="800000"/>
          </a:ln>
        </p:spPr>
        <p:txBody>
          <a:bodyPr vert="horz" wrap="square" lIns="148827" tIns="74413" rIns="148827" bIns="74413" anchor="t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4800">
                <a:solidFill>
                  <a:schemeClr val="bg1"/>
                </a:solidFill>
              </a:rPr>
              <a:t>       </a:t>
            </a:r>
            <a:r>
              <a:rPr lang="zh-CN" altLang="en-US" sz="4800">
                <a:solidFill>
                  <a:schemeClr val="bg1"/>
                </a:solidFill>
              </a:rPr>
              <a:t>金门大桥   </a:t>
            </a:r>
            <a:r>
              <a:rPr lang="en-US" altLang="zh-CN" sz="4800">
                <a:solidFill>
                  <a:schemeClr val="bg1"/>
                </a:solidFill>
              </a:rPr>
              <a:t>Golden Gate Bridge</a:t>
            </a:r>
            <a:r>
              <a:rPr lang="en-US" altLang="zh-CN" sz="4800"/>
              <a:t> </a:t>
            </a:r>
            <a:endParaRPr lang="en-US" altLang="zh-CN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67" name="AutoShape 8"/>
          <p:cNvSpPr/>
          <p:nvPr/>
        </p:nvSpPr>
        <p:spPr>
          <a:xfrm>
            <a:off x="1552575" y="1695450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eaLnBrk="1" hangingPunct="1"/>
            <a:r>
              <a:rPr lang="en-US" altLang="zh-CN" b="1">
                <a:solidFill>
                  <a:schemeClr val="bg1"/>
                </a:solidFill>
                <a:latin typeface="Times New Roman" panose="02020603050405020304" pitchFamily="18" charset="0"/>
              </a:rPr>
              <a:t>Do you know these places in China?</a:t>
            </a:r>
            <a:endParaRPr lang="en-US" altLang="zh-CN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8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972925" y="5734050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7"/>
          <p:cNvSpPr>
            <a:spLocks noTextEdit="1"/>
          </p:cNvSpPr>
          <p:nvPr/>
        </p:nvSpPr>
        <p:spPr>
          <a:xfrm>
            <a:off x="12125325" y="5200650"/>
            <a:ext cx="5273675" cy="1065213"/>
          </a:xfrm>
          <a:solidFill>
            <a:srgbClr val="000080"/>
          </a:solidFill>
          <a:ln>
            <a:solidFill>
              <a:prstClr val="black"/>
            </a:solidFill>
            <a:miter lim="800000"/>
          </a:ln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5860" kern="10">
                <a:ln>
                  <a:solidFill>
                    <a:prstClr val="black"/>
                  </a:solidFill>
                </a:ln>
                <a:solidFill>
                  <a:srgbClr val="000080"/>
                </a:solidFill>
                <a:latin typeface="宋体" panose="02010600030101010101" pitchFamily="2" charset="-122"/>
              </a:rPr>
              <a:t>the Birdhouse</a:t>
            </a:r>
            <a:endParaRPr sz="5860" kern="10">
              <a:ln>
                <a:solidFill>
                  <a:prstClr val="black"/>
                </a:solidFill>
              </a:ln>
              <a:solidFill>
                <a:srgbClr val="000080"/>
              </a:solidFill>
              <a:latin typeface="宋体" panose="02010600030101010101" pitchFamily="2" charset="-122"/>
            </a:endParaRPr>
          </a:p>
        </p:txBody>
      </p:sp>
      <p:pic>
        <p:nvPicPr>
          <p:cNvPr id="12291" name="Picture 9" descr="xinsrc_46030531150330430042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0000">
            <a:off x="10207625" y="671513"/>
            <a:ext cx="6264275" cy="4603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2" name="Picture 11" descr="70bb5d84294defe6ab054db52ec401d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300000">
            <a:off x="1868488" y="649288"/>
            <a:ext cx="6573837" cy="4929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3" name="WordArt 12"/>
          <p:cNvSpPr>
            <a:spLocks noTextEdit="1"/>
          </p:cNvSpPr>
          <p:nvPr/>
        </p:nvSpPr>
        <p:spPr>
          <a:xfrm>
            <a:off x="1560513" y="0"/>
            <a:ext cx="6324600" cy="1116013"/>
          </a:xfrm>
          <a:solidFill>
            <a:srgbClr val="000080"/>
          </a:solidFill>
          <a:ln>
            <a:solidFill>
              <a:prstClr val="black"/>
            </a:solidFill>
            <a:miter lim="800000"/>
          </a:ln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5860" b="1" kern="10">
                <a:ln>
                  <a:solidFill>
                    <a:prstClr val="black"/>
                  </a:solidFill>
                </a:ln>
                <a:solidFill>
                  <a:srgbClr val="000080"/>
                </a:solidFill>
                <a:latin typeface="宋体" panose="02010600030101010101" pitchFamily="2" charset="-122"/>
              </a:rPr>
              <a:t>the Great Wall</a:t>
            </a:r>
            <a:endParaRPr sz="5860" b="1" kern="10">
              <a:ln>
                <a:solidFill>
                  <a:prstClr val="black"/>
                </a:solidFill>
              </a:ln>
              <a:solidFill>
                <a:srgbClr val="000080"/>
              </a:solidFill>
              <a:latin typeface="宋体" panose="02010600030101010101" pitchFamily="2" charset="-122"/>
            </a:endParaRPr>
          </a:p>
        </p:txBody>
      </p:sp>
      <p:pic>
        <p:nvPicPr>
          <p:cNvPr id="12294" name="Picture 14" descr="bk_29fe9eef4322f8171c17b71ce16226ab_5rx7Pv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640000">
            <a:off x="847725" y="5427663"/>
            <a:ext cx="7356475" cy="5519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5" name="WordArt 15"/>
          <p:cNvSpPr>
            <a:spLocks noTextEdit="1"/>
          </p:cNvSpPr>
          <p:nvPr/>
        </p:nvSpPr>
        <p:spPr>
          <a:xfrm>
            <a:off x="1560513" y="5705475"/>
            <a:ext cx="2355850" cy="1487488"/>
          </a:xfrm>
          <a:solidFill>
            <a:srgbClr val="FF9900"/>
          </a:solidFill>
          <a:ln>
            <a:solidFill>
              <a:prstClr val="black"/>
            </a:solidFill>
            <a:miter lim="800000"/>
          </a:ln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5860" b="1" kern="10">
                <a:ln>
                  <a:solidFill>
                    <a:prstClr val="black"/>
                  </a:solidFill>
                </a:ln>
                <a:solidFill>
                  <a:srgbClr val="FF9900"/>
                </a:solidFill>
                <a:latin typeface="宋体" panose="02010600030101010101" pitchFamily="2" charset="-122"/>
              </a:rPr>
              <a:t>上海</a:t>
            </a:r>
            <a:endParaRPr sz="5860" b="1" kern="10">
              <a:ln>
                <a:solidFill>
                  <a:prstClr val="black"/>
                </a:solidFill>
              </a:ln>
              <a:solidFill>
                <a:srgbClr val="FF9900"/>
              </a:solidFill>
              <a:latin typeface="宋体" panose="02010600030101010101" pitchFamily="2" charset="-122"/>
            </a:endParaRPr>
          </a:p>
        </p:txBody>
      </p:sp>
      <p:pic>
        <p:nvPicPr>
          <p:cNvPr id="12296" name="Picture 17" descr="co120Q1221107-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80000">
            <a:off x="8593138" y="6167438"/>
            <a:ext cx="7999412" cy="5000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7" name="WordArt 18"/>
          <p:cNvSpPr>
            <a:spLocks noTextEdit="1"/>
          </p:cNvSpPr>
          <p:nvPr/>
        </p:nvSpPr>
        <p:spPr>
          <a:xfrm>
            <a:off x="8753475" y="6448425"/>
            <a:ext cx="3968750" cy="992188"/>
          </a:xfrm>
          <a:solidFill>
            <a:srgbClr val="FFFF00"/>
          </a:solidFill>
          <a:ln>
            <a:solidFill>
              <a:prstClr val="black"/>
            </a:solidFill>
            <a:miter lim="800000"/>
          </a:ln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5860" b="1" kern="10">
                <a:ln>
                  <a:solidFill>
                    <a:prstClr val="black"/>
                  </a:solidFill>
                </a:ln>
                <a:solidFill>
                  <a:srgbClr val="FFFF00"/>
                </a:solidFill>
                <a:latin typeface="宋体" panose="02010600030101010101" pitchFamily="2" charset="-122"/>
              </a:rPr>
              <a:t>Hong Kong</a:t>
            </a:r>
            <a:endParaRPr sz="5860" b="1" kern="10">
              <a:ln>
                <a:solidFill>
                  <a:prstClr val="black"/>
                </a:solidFill>
              </a:ln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 fill="hold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 fill="hold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fill="hold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fill="hold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15" name="AutoShape 8"/>
          <p:cNvSpPr/>
          <p:nvPr/>
        </p:nvSpPr>
        <p:spPr>
          <a:xfrm>
            <a:off x="1552575" y="1695450"/>
            <a:ext cx="10450513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eaLnBrk="1" hangingPunct="1"/>
            <a:r>
              <a:rPr lang="en-US" altLang="zh-CN" b="1">
                <a:solidFill>
                  <a:schemeClr val="bg1"/>
                </a:solidFill>
                <a:latin typeface="Times New Roman" panose="02020603050405020304" pitchFamily="18" charset="0"/>
              </a:rPr>
              <a:t>Let's learn new things!</a:t>
            </a:r>
            <a:endParaRPr lang="en-US" altLang="zh-CN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6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972925" y="5734050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3df472a6-eff5-43b6-94e5-f456e899d97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1255</Words>
  <Application>WPS 演示</Application>
  <PresentationFormat>自定义</PresentationFormat>
  <Paragraphs>129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Arial Unicode MS</vt:lpstr>
      <vt:lpstr>Calibri</vt:lpstr>
      <vt:lpstr>Comic Sans MS</vt:lpstr>
      <vt:lpstr>华文行楷</vt:lpstr>
      <vt:lpstr>第一PPT模板网-WWW.1PPT.COM</vt:lpstr>
      <vt:lpstr>PowerPoint 演示文稿</vt:lpstr>
      <vt:lpstr>PowerPoint 演示文稿</vt:lpstr>
      <vt:lpstr>San Francisco</vt:lpstr>
      <vt:lpstr>PowerPoint 演示文稿</vt:lpstr>
      <vt:lpstr>白宫 the White House </vt:lpstr>
      <vt:lpstr>San Francisco 旧金山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cp:lastPrinted>2021-02-09T09:35:00Z</cp:lastPrinted>
  <dcterms:created xsi:type="dcterms:W3CDTF">2021-02-09T09:35:00Z</dcterms:created>
  <dcterms:modified xsi:type="dcterms:W3CDTF">2023-02-16T04:25:41Z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26E79F01FCF04653BF12814DD67A0650</vt:lpwstr>
  </property>
  <property fmtid="{D5CDD505-2E9C-101B-9397-08002B2CF9AE}" pid="7" name="KSOProductBuildVer">
    <vt:lpwstr>2052-11.1.0.13703</vt:lpwstr>
  </property>
</Properties>
</file>