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66" r:id="rId6"/>
    <p:sldId id="280" r:id="rId7"/>
    <p:sldId id="27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58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087FEB2-2A65-471A-8CE3-31943A5E0A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E2C2B43-1428-42D3-ACB2-C2D9088C89A3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50043B4-A3DA-442E-BBB1-5139521252C1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384927E-1B69-4204-9ABA-AC0C30444610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87661E2-4FF1-4688-8911-E7830E173F6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D91AFF1-6201-47A0-8BDC-09284A975852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A86CE06-821F-4007-B710-33E152E0C7C1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9D004BC-76F7-4B0F-96EA-F3AE08AA738A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259468B-45AC-4E49-811B-D407178FA17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B6DD8DE-07CB-4D1A-B628-3D446852BC06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A0B8E30-B467-4B6F-9AB1-6D5B32BB083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B72817C-6D18-486B-9173-6351FD48A5E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3ADBD6B-F32A-4405-9690-A8492081355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F6CA1E-AD47-4FFD-AB2A-19DF19915B71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AB3A309-50C2-424F-B53B-FCB5711EB55B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8FE9DE-DC01-4428-B8FD-F1040A8F921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4EA1432-04A3-4209-A433-30108465BAB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751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40005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43450" y="966788"/>
            <a:ext cx="2243138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43450" y="3060700"/>
            <a:ext cx="2243138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36900" y="265113"/>
            <a:ext cx="3924300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2775" y="384175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2775" y="2478088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2775" y="4572000"/>
            <a:ext cx="2359025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36900" y="3448050"/>
            <a:ext cx="3924300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BF6F0-093A-42B8-BE37-38CDD5B64E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63768-1473-4C62-B24E-C5DAEF1B20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2AA4B-37F7-416A-84DA-EFA011A433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3B1B4-98AF-48EA-905F-4C5992A95E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929F4-4186-4AA1-8862-1C85EB9F54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B0EB2-8C59-42F6-9BD5-9F57D17765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78E58-8DE2-46B9-83AB-CECCC8E695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8500E-5710-4B28-B80C-F47C6DBFA2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9205D-1B22-4E41-AA74-73FFDDF3A9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3723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3000" y="1828800"/>
            <a:ext cx="6858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57350" y="64166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57800" y="6416675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6675"/>
            <a:ext cx="62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0C9AB53-1AD2-47E6-B487-25133A8F36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1285875"/>
            <a:ext cx="2871788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10</a:t>
            </a:r>
            <a:endParaRPr lang="zh-CN" altLang="en-US" sz="5400" noProof="1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715" y="2492934"/>
            <a:ext cx="64804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200" noProof="1">
                <a:solidFill>
                  <a:schemeClr val="accent3"/>
                </a:solidFill>
                <a:latin typeface="Comic Sans MS" panose="030F0702030302020204" pitchFamily="66" charset="0"/>
              </a:rPr>
              <a:t>Unit 1 Did you fall off your bike?</a:t>
            </a:r>
            <a:endParaRPr lang="zh-CN" altLang="en-US" sz="3200" noProof="1"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·then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6626" name="图片占位符 3" descr="1417107181-1_w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·thirsty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（口）渴的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674" name="图片占位符 3" descr="09a77ca1299668f1348521b37fb550b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·water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0722" name="图片占位符 3" descr="7c1ed21b0ef41bd5a86a1bd75bda81cb39db3dd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·bought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buy 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的过去式）买</a:t>
            </a:r>
            <a:endParaRPr lang="en-US" altLang="zh-CN" sz="3200" noProof="1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2770" name="图片占位符 3" descr="47f04fae-64e8-4421-8ee4-c71c7b7afd5c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·watermelon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西瓜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4818" name="图片占位符 3" descr="3b87e950352ac65c06d812b2f2f2b21192138a1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·carried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·(carry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拿，搬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6866" name="图片占位符 3" descr="7_424_27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·bump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撞伤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8914" name="图片占位符 3" descr="Redocn_20130410105846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·hospital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医院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62" name="图片占位符 3" descr="fm0510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1547790" y="408518"/>
            <a:ext cx="5759450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dirty="0"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动词过去式的变法口诀：</a:t>
            </a:r>
            <a:endParaRPr lang="zh-CN" altLang="en-US" sz="3600" dirty="0">
              <a:blipFill dpi="0" rotWithShape="0">
                <a:blip r:embed="rId1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683730" y="1615017"/>
            <a:ext cx="769302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</a:rPr>
              <a:t>Yesterday</a:t>
            </a:r>
            <a:r>
              <a:rPr lang="zh-CN" altLang="en-US" sz="2800" b="1" dirty="0">
                <a:solidFill>
                  <a:srgbClr val="0070C0"/>
                </a:solidFill>
              </a:rPr>
              <a:t>，表过去，要用一般过去式；</a:t>
            </a:r>
            <a:endParaRPr lang="zh-CN" altLang="en-US" sz="2800" b="1" dirty="0">
              <a:solidFill>
                <a:srgbClr val="0070C0"/>
              </a:solidFill>
            </a:endParaRPr>
          </a:p>
          <a:p>
            <a:r>
              <a:rPr lang="zh-CN" altLang="en-US" sz="2800" b="1" dirty="0">
                <a:solidFill>
                  <a:srgbClr val="0070C0"/>
                </a:solidFill>
              </a:rPr>
              <a:t>规则动词加 </a:t>
            </a:r>
            <a:r>
              <a:rPr lang="en-US" altLang="zh-CN" sz="2800" b="1" dirty="0" err="1">
                <a:solidFill>
                  <a:srgbClr val="0070C0"/>
                </a:solidFill>
              </a:rPr>
              <a:t>ed</a:t>
            </a:r>
            <a:r>
              <a:rPr lang="zh-CN" altLang="en-US" sz="2800" b="1" dirty="0">
                <a:solidFill>
                  <a:srgbClr val="0070C0"/>
                </a:solidFill>
              </a:rPr>
              <a:t>；有 </a:t>
            </a:r>
            <a:r>
              <a:rPr lang="en-US" altLang="zh-CN" sz="2800" b="1" dirty="0">
                <a:solidFill>
                  <a:srgbClr val="0070C0"/>
                </a:solidFill>
              </a:rPr>
              <a:t>e </a:t>
            </a:r>
            <a:r>
              <a:rPr lang="zh-CN" altLang="en-US" sz="2800" b="1" dirty="0">
                <a:solidFill>
                  <a:srgbClr val="0070C0"/>
                </a:solidFill>
              </a:rPr>
              <a:t>直接加上 </a:t>
            </a:r>
            <a:r>
              <a:rPr lang="en-US" altLang="zh-CN" sz="2800" b="1" dirty="0">
                <a:solidFill>
                  <a:srgbClr val="0070C0"/>
                </a:solidFill>
              </a:rPr>
              <a:t>d</a:t>
            </a:r>
            <a:r>
              <a:rPr lang="zh-CN" altLang="en-US" sz="2800" b="1" dirty="0">
                <a:solidFill>
                  <a:srgbClr val="0070C0"/>
                </a:solidFill>
              </a:rPr>
              <a:t>；</a:t>
            </a:r>
            <a:endParaRPr lang="zh-CN" altLang="en-US" sz="2800" b="1" dirty="0">
              <a:solidFill>
                <a:srgbClr val="0070C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Talk, talk, talked;</a:t>
            </a:r>
            <a:endParaRPr lang="en-US" altLang="zh-CN" sz="2800" b="1" dirty="0">
              <a:solidFill>
                <a:srgbClr val="0070C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Listen, listen, listened;</a:t>
            </a:r>
            <a:endParaRPr lang="en-US" altLang="zh-CN" sz="2800" b="1" dirty="0">
              <a:solidFill>
                <a:srgbClr val="0070C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Watch, watch, watched;</a:t>
            </a:r>
            <a:endParaRPr lang="en-US" altLang="zh-CN" sz="2800" b="1" dirty="0">
              <a:solidFill>
                <a:srgbClr val="0070C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Phone, phone, phoned.</a:t>
            </a:r>
            <a:endParaRPr lang="en-US" altLang="zh-CN" sz="2800" b="1" dirty="0">
              <a:solidFill>
                <a:srgbClr val="0070C0"/>
              </a:solidFill>
            </a:endParaRPr>
          </a:p>
          <a:p>
            <a:r>
              <a:rPr lang="zh-CN" altLang="en-US" sz="2800" b="1" dirty="0">
                <a:solidFill>
                  <a:srgbClr val="0070C0"/>
                </a:solidFill>
              </a:rPr>
              <a:t>不规则的特殊记，</a:t>
            </a:r>
            <a:r>
              <a:rPr lang="en-US" altLang="zh-CN" sz="2800" b="1" dirty="0">
                <a:solidFill>
                  <a:srgbClr val="0070C0"/>
                </a:solidFill>
              </a:rPr>
              <a:t>are </a:t>
            </a:r>
            <a:r>
              <a:rPr lang="zh-CN" altLang="en-US" sz="2800" b="1" dirty="0">
                <a:solidFill>
                  <a:srgbClr val="0070C0"/>
                </a:solidFill>
              </a:rPr>
              <a:t>变 </a:t>
            </a:r>
            <a:r>
              <a:rPr lang="en-US" altLang="zh-CN" sz="2800" b="1" dirty="0">
                <a:solidFill>
                  <a:srgbClr val="0070C0"/>
                </a:solidFill>
              </a:rPr>
              <a:t>were</a:t>
            </a:r>
            <a:r>
              <a:rPr lang="zh-CN" altLang="en-US" sz="2800" b="1" dirty="0">
                <a:solidFill>
                  <a:srgbClr val="0070C0"/>
                </a:solidFill>
              </a:rPr>
              <a:t>；</a:t>
            </a:r>
            <a:endParaRPr lang="zh-CN" altLang="en-US" sz="2800" b="1" dirty="0">
              <a:solidFill>
                <a:srgbClr val="0070C0"/>
              </a:solidFill>
            </a:endParaRPr>
          </a:p>
          <a:p>
            <a:r>
              <a:rPr lang="en-US" altLang="zh-CN" sz="2800" b="1" dirty="0">
                <a:solidFill>
                  <a:srgbClr val="0070C0"/>
                </a:solidFill>
              </a:rPr>
              <a:t>am/is </a:t>
            </a:r>
            <a:r>
              <a:rPr lang="zh-CN" altLang="en-US" sz="2800" b="1" dirty="0">
                <a:solidFill>
                  <a:srgbClr val="0070C0"/>
                </a:solidFill>
              </a:rPr>
              <a:t>变 </a:t>
            </a:r>
            <a:r>
              <a:rPr lang="en-US" altLang="zh-CN" sz="2800" b="1" dirty="0">
                <a:solidFill>
                  <a:srgbClr val="0070C0"/>
                </a:solidFill>
              </a:rPr>
              <a:t>was</a:t>
            </a:r>
            <a:r>
              <a:rPr lang="zh-CN" altLang="en-US" sz="2800" b="1" dirty="0">
                <a:solidFill>
                  <a:srgbClr val="0070C0"/>
                </a:solidFill>
              </a:rPr>
              <a:t>； </a:t>
            </a:r>
            <a:r>
              <a:rPr lang="en-US" altLang="zh-CN" sz="2800" b="1" dirty="0">
                <a:solidFill>
                  <a:srgbClr val="0070C0"/>
                </a:solidFill>
              </a:rPr>
              <a:t>do/does </a:t>
            </a:r>
            <a:r>
              <a:rPr lang="zh-CN" altLang="en-US" sz="2800" b="1" dirty="0">
                <a:solidFill>
                  <a:srgbClr val="0070C0"/>
                </a:solidFill>
              </a:rPr>
              <a:t>变 </a:t>
            </a:r>
            <a:r>
              <a:rPr lang="en-US" altLang="zh-CN" sz="2800" b="1" dirty="0">
                <a:solidFill>
                  <a:srgbClr val="0070C0"/>
                </a:solidFill>
              </a:rPr>
              <a:t>did</a:t>
            </a:r>
            <a:r>
              <a:rPr lang="zh-CN" altLang="en-US" sz="2800" b="1" dirty="0">
                <a:solidFill>
                  <a:srgbClr val="0070C0"/>
                </a:solidFill>
              </a:rPr>
              <a:t>。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BU(67I84A43@)1GU%8EHT~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63" y="2143125"/>
            <a:ext cx="282257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4859338" y="2205038"/>
            <a:ext cx="4284662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What </a:t>
            </a:r>
            <a:r>
              <a:rPr lang="en-US" altLang="zh-CN" sz="5400" b="1">
                <a:solidFill>
                  <a:srgbClr val="FF9933"/>
                </a:solidFill>
              </a:rPr>
              <a:t>happened</a:t>
            </a:r>
            <a:endParaRPr lang="en-US" altLang="zh-CN" sz="5400" b="1">
              <a:solidFill>
                <a:srgbClr val="FF9933"/>
              </a:solidFill>
            </a:endParaRPr>
          </a:p>
          <a:p>
            <a:r>
              <a:rPr lang="en-US" altLang="zh-CN" sz="5400"/>
              <a:t> to Daming?</a:t>
            </a:r>
            <a:endParaRPr lang="en-US" altLang="zh-CN" sz="540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·fall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掉下，落下；摔倒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42" name="图片占位符 5" descr="201311414295167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62" y="500062"/>
            <a:ext cx="2571750" cy="661988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zh-CN" altLang="en-US" noProof="1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noProof="1" smtClean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2"/>
          <p:cNvSpPr txBox="1">
            <a:spLocks noChangeArrowheads="1"/>
          </p:cNvSpPr>
          <p:nvPr/>
        </p:nvSpPr>
        <p:spPr bwMode="auto">
          <a:xfrm>
            <a:off x="395288" y="857250"/>
            <a:ext cx="8462962" cy="44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5000" b="1" i="1" dirty="0">
                <a:solidFill>
                  <a:srgbClr val="0000FF"/>
                </a:solidFill>
              </a:rPr>
              <a:t>Listen and think:</a:t>
            </a:r>
            <a:endParaRPr lang="en-US" altLang="zh-CN" sz="5000" b="1" i="1"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</a:pPr>
            <a:endParaRPr lang="en-US" altLang="zh-CN" sz="5000" b="1" i="1"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4500" b="1" i="1" dirty="0">
                <a:solidFill>
                  <a:srgbClr val="0000FF"/>
                </a:solidFill>
              </a:rPr>
              <a:t>1.Who  went  for  a  bike  ride?</a:t>
            </a:r>
            <a:endParaRPr lang="en-US" altLang="zh-CN" sz="4500" b="1" i="1"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</a:pPr>
            <a:endParaRPr lang="en-US" altLang="zh-CN" sz="5000" b="1" i="1"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5000" b="1" i="1" dirty="0">
                <a:solidFill>
                  <a:srgbClr val="0000FF"/>
                </a:solidFill>
              </a:rPr>
              <a:t>2.Who  fell  off  his  bike  ?</a:t>
            </a:r>
            <a:endParaRPr lang="en-US" altLang="zh-CN" sz="5000" b="1" i="1" dirty="0">
              <a:solidFill>
                <a:srgbClr val="0000FF"/>
              </a:solidFill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4213" y="3284538"/>
            <a:ext cx="7921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</a:rPr>
              <a:t>Daming and  Sam.</a:t>
            </a:r>
            <a:endParaRPr lang="en-US" altLang="zh-CN" b="1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11188" y="5013325"/>
            <a:ext cx="7921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</a:rPr>
              <a:t>Sam.</a:t>
            </a:r>
            <a:endParaRPr lang="en-US" altLang="zh-CN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1692275" y="1628775"/>
            <a:ext cx="655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5400" b="1" i="1" dirty="0">
              <a:solidFill>
                <a:srgbClr val="0000FF"/>
              </a:solidFill>
            </a:endParaRPr>
          </a:p>
          <a:p>
            <a:r>
              <a:rPr lang="en-US" altLang="zh-CN" sz="5400" b="1" i="1" dirty="0">
                <a:solidFill>
                  <a:srgbClr val="0000FF"/>
                </a:solidFill>
              </a:rPr>
              <a:t>fall off</a:t>
            </a:r>
            <a:r>
              <a:rPr lang="zh-CN" altLang="en-US" sz="5400" b="1" i="1" dirty="0">
                <a:solidFill>
                  <a:srgbClr val="0000FF"/>
                </a:solidFill>
              </a:rPr>
              <a:t>跌落</a:t>
            </a:r>
            <a:r>
              <a:rPr lang="en-US" altLang="zh-CN" sz="5400" b="1" i="1" dirty="0">
                <a:solidFill>
                  <a:srgbClr val="0000FF"/>
                </a:solidFill>
              </a:rPr>
              <a:t>a</a:t>
            </a:r>
            <a:r>
              <a:rPr lang="zh-CN" altLang="en-US" sz="5400" b="1" i="1" dirty="0">
                <a:solidFill>
                  <a:srgbClr val="0000FF"/>
                </a:solidFill>
              </a:rPr>
              <a:t>变</a:t>
            </a:r>
            <a:r>
              <a:rPr lang="en-US" altLang="zh-CN" sz="5400" b="1" i="1" dirty="0">
                <a:solidFill>
                  <a:srgbClr val="0000FF"/>
                </a:solidFill>
              </a:rPr>
              <a:t>e </a:t>
            </a:r>
            <a:r>
              <a:rPr lang="zh-CN" altLang="en-US" sz="5400" b="1" i="1" dirty="0">
                <a:solidFill>
                  <a:srgbClr val="0000FF"/>
                </a:solidFill>
              </a:rPr>
              <a:t>，</a:t>
            </a:r>
            <a:endParaRPr lang="zh-CN" altLang="en-US" sz="5400" b="1" i="1" dirty="0">
              <a:solidFill>
                <a:srgbClr val="0000FF"/>
              </a:solidFill>
            </a:endParaRPr>
          </a:p>
          <a:p>
            <a:r>
              <a:rPr lang="en-US" altLang="zh-CN" sz="5400" b="1" i="1" dirty="0">
                <a:solidFill>
                  <a:srgbClr val="FF0000"/>
                </a:solidFill>
              </a:rPr>
              <a:t>fell off</a:t>
            </a:r>
            <a:r>
              <a:rPr lang="en-US" altLang="zh-CN" sz="5400" b="1" i="1" dirty="0">
                <a:solidFill>
                  <a:srgbClr val="0000FF"/>
                </a:solidFill>
              </a:rPr>
              <a:t> </a:t>
            </a:r>
            <a:r>
              <a:rPr lang="zh-CN" altLang="en-US" sz="5400" b="1" i="1" dirty="0">
                <a:solidFill>
                  <a:srgbClr val="0000FF"/>
                </a:solidFill>
              </a:rPr>
              <a:t>就是过去式</a:t>
            </a:r>
            <a:endParaRPr lang="zh-CN" altLang="en-US" sz="5400" b="1" i="1" dirty="0">
              <a:solidFill>
                <a:srgbClr val="0000FF"/>
              </a:solidFill>
            </a:endParaRPr>
          </a:p>
          <a:p>
            <a:r>
              <a:rPr lang="en-US" altLang="zh-CN" sz="5400" b="1" i="1" dirty="0">
                <a:solidFill>
                  <a:srgbClr val="FF0000"/>
                </a:solidFill>
              </a:rPr>
              <a:t>fell  off</a:t>
            </a:r>
            <a:r>
              <a:rPr lang="en-US" altLang="zh-CN" sz="5400" b="1" i="1" dirty="0">
                <a:solidFill>
                  <a:srgbClr val="0000FF"/>
                </a:solidFill>
              </a:rPr>
              <a:t>  his bike</a:t>
            </a:r>
            <a:endParaRPr lang="en-US" altLang="zh-CN" sz="5400" b="1" i="1" dirty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3887788" cy="151288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63500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Let's chant:</a:t>
            </a:r>
            <a:endParaRPr lang="zh-CN" altLang="en-US" sz="3600" b="1" kern="10" dirty="0">
              <a:ln w="63500">
                <a:solidFill>
                  <a:srgbClr val="FF0000"/>
                </a:solidFill>
                <a:rou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8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2"/>
          <p:cNvSpPr txBox="1">
            <a:spLocks noChangeArrowheads="1"/>
          </p:cNvSpPr>
          <p:nvPr/>
        </p:nvSpPr>
        <p:spPr bwMode="auto">
          <a:xfrm>
            <a:off x="1042988" y="1989138"/>
            <a:ext cx="77247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i="1" dirty="0">
                <a:solidFill>
                  <a:srgbClr val="0000FF"/>
                </a:solidFill>
              </a:rPr>
              <a:t>  </a:t>
            </a:r>
            <a:r>
              <a:rPr lang="en-US" altLang="zh-CN" sz="5400" b="1" i="1" dirty="0">
                <a:solidFill>
                  <a:srgbClr val="0000FF"/>
                </a:solidFill>
              </a:rPr>
              <a:t>buy </a:t>
            </a:r>
            <a:r>
              <a:rPr lang="zh-CN" altLang="en-US" sz="5400" b="1" i="1" dirty="0">
                <a:solidFill>
                  <a:srgbClr val="0000FF"/>
                </a:solidFill>
              </a:rPr>
              <a:t>购买花钱去，</a:t>
            </a:r>
            <a:endParaRPr lang="zh-CN" altLang="en-US" sz="5400" b="1" i="1" dirty="0">
              <a:solidFill>
                <a:srgbClr val="0000FF"/>
              </a:solidFill>
            </a:endParaRPr>
          </a:p>
          <a:p>
            <a:r>
              <a:rPr lang="zh-CN" altLang="en-US" sz="5400" b="1" i="1" dirty="0">
                <a:solidFill>
                  <a:srgbClr val="0000FF"/>
                </a:solidFill>
              </a:rPr>
              <a:t>买完</a:t>
            </a:r>
            <a:r>
              <a:rPr lang="en-US" altLang="zh-CN" sz="5400" b="1" i="1" dirty="0">
                <a:solidFill>
                  <a:srgbClr val="FF0000"/>
                </a:solidFill>
              </a:rPr>
              <a:t>bought</a:t>
            </a:r>
            <a:r>
              <a:rPr lang="en-US" altLang="zh-CN" sz="5400" b="1" i="1" dirty="0">
                <a:solidFill>
                  <a:srgbClr val="0000FF"/>
                </a:solidFill>
              </a:rPr>
              <a:t> </a:t>
            </a:r>
            <a:r>
              <a:rPr lang="zh-CN" altLang="en-US" sz="5400" b="1" i="1" dirty="0">
                <a:solidFill>
                  <a:srgbClr val="0000FF"/>
                </a:solidFill>
              </a:rPr>
              <a:t>成过去</a:t>
            </a:r>
            <a:endParaRPr lang="zh-CN" altLang="en-US" sz="5400" b="1" i="1" dirty="0">
              <a:solidFill>
                <a:srgbClr val="FF0000"/>
              </a:solidFill>
            </a:endParaRPr>
          </a:p>
          <a:p>
            <a:r>
              <a:rPr lang="en-US" altLang="zh-CN" sz="5400" b="1" i="1" dirty="0">
                <a:solidFill>
                  <a:srgbClr val="FF0000"/>
                </a:solidFill>
              </a:rPr>
              <a:t>bought</a:t>
            </a:r>
            <a:r>
              <a:rPr lang="en-US" altLang="zh-CN" sz="5400" b="1" i="1" dirty="0">
                <a:solidFill>
                  <a:srgbClr val="0000FF"/>
                </a:solidFill>
              </a:rPr>
              <a:t>  a  watermelon </a:t>
            </a:r>
            <a:endParaRPr lang="en-US" altLang="zh-CN" sz="5400" b="1" i="1" dirty="0">
              <a:solidFill>
                <a:srgbClr val="0000FF"/>
              </a:solidFill>
            </a:endParaRPr>
          </a:p>
          <a:p>
            <a:r>
              <a:rPr lang="en-US" altLang="zh-CN" sz="5400" b="1" i="1" dirty="0">
                <a:solidFill>
                  <a:srgbClr val="0000FF"/>
                </a:solidFill>
              </a:rPr>
              <a:t>the watermelon</a:t>
            </a:r>
            <a:r>
              <a:rPr lang="en-US" altLang="zh-CN" sz="5400" b="1" i="1" dirty="0"/>
              <a:t>  </a:t>
            </a:r>
            <a:r>
              <a:rPr lang="en-US" altLang="zh-CN" sz="5400" b="1" i="1" dirty="0">
                <a:solidFill>
                  <a:srgbClr val="FF0000"/>
                </a:solidFill>
              </a:rPr>
              <a:t>fell off</a:t>
            </a:r>
            <a:endParaRPr lang="en-US" altLang="zh-CN" sz="5400" u="sng" dirty="0"/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755650" y="0"/>
            <a:ext cx="3887788" cy="151288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63500">
                  <a:solidFill>
                    <a:srgbClr val="9900FF"/>
                  </a:solidFill>
                  <a:rou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Let's chant:</a:t>
            </a:r>
            <a:endParaRPr lang="zh-CN" altLang="en-US" sz="3600" b="1" kern="10">
              <a:ln w="63500">
                <a:solidFill>
                  <a:srgbClr val="9900FF"/>
                </a:solidFill>
                <a:rou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8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755650" y="1557338"/>
            <a:ext cx="814863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5400" b="1" i="1">
              <a:solidFill>
                <a:srgbClr val="0000FF"/>
              </a:solidFill>
            </a:endParaRPr>
          </a:p>
          <a:p>
            <a:r>
              <a:rPr lang="en-US" altLang="zh-CN" sz="5400" b="1" i="1">
                <a:solidFill>
                  <a:srgbClr val="0000FF"/>
                </a:solidFill>
              </a:rPr>
              <a:t>carry        carry</a:t>
            </a:r>
            <a:endParaRPr lang="en-US" altLang="zh-CN" sz="5400" b="1" i="1">
              <a:solidFill>
                <a:srgbClr val="0000FF"/>
              </a:solidFill>
            </a:endParaRPr>
          </a:p>
          <a:p>
            <a:r>
              <a:rPr lang="en-US" altLang="zh-CN" sz="5400" b="1" i="1">
                <a:solidFill>
                  <a:srgbClr val="0000FF"/>
                </a:solidFill>
              </a:rPr>
              <a:t>carr</a:t>
            </a:r>
            <a:r>
              <a:rPr lang="en-US" altLang="zh-CN" sz="5400" b="1" i="1">
                <a:solidFill>
                  <a:srgbClr val="FF0000"/>
                </a:solidFill>
              </a:rPr>
              <a:t>ied </a:t>
            </a:r>
            <a:r>
              <a:rPr lang="en-US" altLang="zh-CN" sz="5400" b="1" i="1">
                <a:solidFill>
                  <a:srgbClr val="0000FF"/>
                </a:solidFill>
              </a:rPr>
              <a:t>     carr</a:t>
            </a:r>
            <a:r>
              <a:rPr lang="en-US" altLang="zh-CN" sz="5400" b="1" i="1">
                <a:solidFill>
                  <a:srgbClr val="FF0000"/>
                </a:solidFill>
              </a:rPr>
              <a:t>ied</a:t>
            </a:r>
            <a:r>
              <a:rPr lang="en-US" altLang="zh-CN" sz="5400" b="1" i="1">
                <a:solidFill>
                  <a:srgbClr val="0000FF"/>
                </a:solidFill>
              </a:rPr>
              <a:t> </a:t>
            </a:r>
            <a:endParaRPr lang="en-US" altLang="zh-CN" sz="5400" b="1" i="1">
              <a:solidFill>
                <a:srgbClr val="0000FF"/>
              </a:solidFill>
            </a:endParaRPr>
          </a:p>
          <a:p>
            <a:r>
              <a:rPr lang="en-US" altLang="zh-CN" sz="5400" b="1" i="1">
                <a:solidFill>
                  <a:srgbClr val="0000FF"/>
                </a:solidFill>
              </a:rPr>
              <a:t>carr</a:t>
            </a:r>
            <a:r>
              <a:rPr lang="en-US" altLang="zh-CN" sz="5400" b="1" i="1">
                <a:solidFill>
                  <a:srgbClr val="FF0000"/>
                </a:solidFill>
              </a:rPr>
              <a:t>ied</a:t>
            </a:r>
            <a:r>
              <a:rPr lang="en-US" altLang="zh-CN" sz="5400" b="1" i="1">
                <a:solidFill>
                  <a:srgbClr val="0000FF"/>
                </a:solidFill>
              </a:rPr>
              <a:t> the watermelons</a:t>
            </a:r>
            <a:endParaRPr lang="en-US" altLang="zh-CN" sz="5400" b="1" i="1">
              <a:solidFill>
                <a:srgbClr val="0000FF"/>
              </a:solidFill>
            </a:endParaRPr>
          </a:p>
          <a:p>
            <a:endParaRPr lang="zh-CN" altLang="en-US" sz="5400" b="1" i="1">
              <a:solidFill>
                <a:srgbClr val="0000FF"/>
              </a:solidFill>
            </a:endParaRPr>
          </a:p>
        </p:txBody>
      </p:sp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755650" y="0"/>
            <a:ext cx="3887788" cy="151288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63500">
                  <a:solidFill>
                    <a:srgbClr val="9900FF"/>
                  </a:solidFill>
                  <a:rou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Let's chant:</a:t>
            </a:r>
            <a:endParaRPr lang="zh-CN" altLang="en-US" sz="3600" b="1" kern="10">
              <a:ln w="63500">
                <a:solidFill>
                  <a:srgbClr val="9900FF"/>
                </a:solidFill>
                <a:round/>
              </a:ln>
              <a:solidFill>
                <a:srgbClr val="FFFF00"/>
              </a:solidFill>
              <a:effectLst>
                <a:outerShdw dist="45791" dir="2021404" algn="ctr" rotWithShape="0">
                  <a:srgbClr val="B2B2B2">
                    <a:alpha val="78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85979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1.</a:t>
            </a:r>
            <a:r>
              <a:rPr lang="en-US" altLang="zh-CN" sz="4500" b="1" i="1">
                <a:solidFill>
                  <a:srgbClr val="FF0000"/>
                </a:solidFill>
              </a:rPr>
              <a:t>What </a:t>
            </a:r>
            <a:r>
              <a:rPr lang="en-US" altLang="zh-CN" sz="4500" b="1" i="1" u="sng">
                <a:solidFill>
                  <a:srgbClr val="FF0000"/>
                </a:solidFill>
              </a:rPr>
              <a:t>                      </a:t>
            </a:r>
            <a:r>
              <a:rPr lang="en-US" altLang="zh-CN" sz="4500" b="1" i="1">
                <a:solidFill>
                  <a:srgbClr val="FF0000"/>
                </a:solidFill>
              </a:rPr>
              <a:t>your head,</a:t>
            </a:r>
            <a:endParaRPr lang="en-US" altLang="zh-CN" sz="4500" b="1" i="1">
              <a:solidFill>
                <a:srgbClr val="FF0000"/>
              </a:solidFill>
            </a:endParaRPr>
          </a:p>
          <a:p>
            <a:r>
              <a:rPr lang="en-US" altLang="zh-CN" sz="4500" b="1" i="1">
                <a:solidFill>
                  <a:srgbClr val="FF0000"/>
                </a:solidFill>
              </a:rPr>
              <a:t> Daming?</a:t>
            </a:r>
            <a:r>
              <a:rPr lang="en-US" altLang="zh-CN" sz="4500" i="1">
                <a:solidFill>
                  <a:srgbClr val="FF0000"/>
                </a:solidFill>
              </a:rPr>
              <a:t>             </a:t>
            </a:r>
            <a:endParaRPr lang="en-US" altLang="zh-CN" sz="4500" i="1">
              <a:solidFill>
                <a:srgbClr val="FF0000"/>
              </a:solidFill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30213" y="1916113"/>
            <a:ext cx="871378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</a:rPr>
              <a:t>2.</a:t>
            </a:r>
            <a:r>
              <a:rPr lang="en-US" altLang="zh-CN" sz="4500" b="1" i="1">
                <a:solidFill>
                  <a:srgbClr val="FF0000"/>
                </a:solidFill>
              </a:rPr>
              <a:t>Oh, Sam and I</a:t>
            </a:r>
            <a:r>
              <a:rPr lang="en-US" altLang="zh-CN" sz="4500" b="1" i="1" u="sng">
                <a:solidFill>
                  <a:srgbClr val="FF0000"/>
                </a:solidFill>
              </a:rPr>
              <a:t> ____________                     </a:t>
            </a:r>
            <a:r>
              <a:rPr lang="en-US" altLang="zh-CN" sz="4500" b="1" i="1">
                <a:solidFill>
                  <a:srgbClr val="FF0000"/>
                </a:solidFill>
              </a:rPr>
              <a:t>ride yesterday</a:t>
            </a:r>
            <a:r>
              <a:rPr lang="en-US" altLang="zh-CN" sz="4500" b="1" i="1"/>
              <a:t> .</a:t>
            </a:r>
            <a:endParaRPr lang="en-US" altLang="zh-CN" sz="4500" b="1" i="1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68313" y="3573463"/>
            <a:ext cx="91440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500" b="1" i="1">
                <a:solidFill>
                  <a:srgbClr val="FF0000"/>
                </a:solidFill>
              </a:rPr>
              <a:t>3.And then</a:t>
            </a:r>
            <a:endParaRPr lang="en-US" altLang="zh-CN" sz="4500" b="1" i="1">
              <a:solidFill>
                <a:srgbClr val="FF0000"/>
              </a:solidFill>
            </a:endParaRPr>
          </a:p>
          <a:p>
            <a:r>
              <a:rPr lang="en-US" altLang="zh-CN" sz="4500" b="1" i="1">
                <a:solidFill>
                  <a:srgbClr val="FF0000"/>
                </a:solidFill>
              </a:rPr>
              <a:t> we were ______  and</a:t>
            </a:r>
            <a:r>
              <a:rPr lang="en-US" altLang="zh-CN" sz="4500" b="1" i="1" u="sng">
                <a:solidFill>
                  <a:srgbClr val="FF0000"/>
                </a:solidFill>
              </a:rPr>
              <a:t>   _____. </a:t>
            </a:r>
            <a:endParaRPr lang="en-US" altLang="zh-CN" sz="4500" b="1" i="1" u="sng">
              <a:solidFill>
                <a:srgbClr val="FF0000"/>
              </a:solidFill>
            </a:endParaRPr>
          </a:p>
          <a:p>
            <a:r>
              <a:rPr lang="en-US" altLang="zh-CN" sz="4500" b="1" i="1" u="sng">
                <a:solidFill>
                  <a:srgbClr val="FF0000"/>
                </a:solidFill>
              </a:rPr>
              <a:t>               </a:t>
            </a:r>
            <a:endParaRPr lang="en-US" altLang="zh-CN" sz="4500" b="1" i="1">
              <a:solidFill>
                <a:srgbClr val="FF0000"/>
              </a:solidFill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95288" y="5445125"/>
            <a:ext cx="77724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500" b="1" i="1">
                <a:solidFill>
                  <a:srgbClr val="FF0000"/>
                </a:solidFill>
              </a:rPr>
              <a:t>4.Then Sam </a:t>
            </a:r>
            <a:r>
              <a:rPr lang="en-US" altLang="zh-CN" sz="4500" b="1" i="1" u="sng">
                <a:solidFill>
                  <a:srgbClr val="FF0000"/>
                </a:solidFill>
              </a:rPr>
              <a:t>            </a:t>
            </a:r>
            <a:r>
              <a:rPr lang="en-US" altLang="zh-CN" sz="4500" b="1" i="1">
                <a:solidFill>
                  <a:srgbClr val="FF0000"/>
                </a:solidFill>
              </a:rPr>
              <a:t>his bike!</a:t>
            </a:r>
            <a:endParaRPr lang="en-US" altLang="zh-CN" sz="4500" b="1" i="1">
              <a:solidFill>
                <a:srgbClr val="FF0000"/>
              </a:solidFill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627313" y="114300"/>
            <a:ext cx="33528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200" b="1" i="1">
                <a:solidFill>
                  <a:srgbClr val="0000FF"/>
                </a:solidFill>
              </a:rPr>
              <a:t>happened to</a:t>
            </a:r>
            <a:endParaRPr lang="en-US" altLang="zh-CN" sz="4200" b="1" i="1">
              <a:solidFill>
                <a:srgbClr val="0000FF"/>
              </a:solidFill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824413" y="1773238"/>
            <a:ext cx="4319587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200" b="1" i="1">
                <a:solidFill>
                  <a:srgbClr val="0000FF"/>
                </a:solidFill>
              </a:rPr>
              <a:t>went for a bike</a:t>
            </a:r>
            <a:endParaRPr lang="en-US" altLang="zh-CN" sz="4200" b="1" i="1">
              <a:solidFill>
                <a:srgbClr val="0000FF"/>
              </a:solidFill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132138" y="4149725"/>
            <a:ext cx="19907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200" b="1" i="1">
                <a:solidFill>
                  <a:srgbClr val="0000FF"/>
                </a:solidFill>
              </a:rPr>
              <a:t>hungry</a:t>
            </a:r>
            <a:endParaRPr lang="en-US" altLang="zh-CN" sz="4200" b="1" i="1">
              <a:solidFill>
                <a:srgbClr val="0000FF"/>
              </a:solidFill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588125" y="4076700"/>
            <a:ext cx="18145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200" b="1" i="1">
                <a:solidFill>
                  <a:srgbClr val="0000FF"/>
                </a:solidFill>
              </a:rPr>
              <a:t>thirsty</a:t>
            </a:r>
            <a:endParaRPr lang="en-US" altLang="zh-CN" sz="4200" b="1" i="1">
              <a:solidFill>
                <a:srgbClr val="0000FF"/>
              </a:solidFill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3851275" y="5300663"/>
            <a:ext cx="1782763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200" b="1" i="1">
                <a:solidFill>
                  <a:srgbClr val="0000FF"/>
                </a:solidFill>
              </a:rPr>
              <a:t>fell off</a:t>
            </a:r>
            <a:endParaRPr lang="en-US" altLang="zh-CN" sz="4200" b="1" i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785" y="1628875"/>
            <a:ext cx="6286544" cy="1928826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  <a:sp3d extrusionH="57150">
              <a:bevelT w="57150" h="38100" prst="hardEdge"/>
            </a:sp3d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500" b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Goodbye</a:t>
            </a:r>
            <a:endParaRPr lang="zh-CN" altLang="en-US" sz="115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·fall off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跌落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2290" name="图片占位符 3" descr="2014082215010619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·fell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fall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的过去式）掉下，落下；摔倒</a:t>
            </a:r>
            <a:endParaRPr lang="en-US" altLang="zh-CN" sz="3200" noProof="1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338" name="图片占位符 3" descr="267f9e2f07082838ecaef538b299a9014c08f17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·fall down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摔倒，跌倒；坍塌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6386" name="图片占位符 3" descr="9455c4e1880583950f310ae95cfd3f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·found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find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的过去式）发现，找到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4" name="图片占位符 3" descr="0bd162d9f2d3572c263c4ff98013632762d0c33d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·town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城镇，市镇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482" name="图片占位符 3" descr="6a63f6246b600c3358a28bef104c510fd9f9a13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768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·happen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发生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530" name="图片占位符 3" descr="u=365358062,4071880589&amp;fm=214&amp;gp=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·ride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骑车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4578" name="图片占位符 3" descr="mp24656578_1438073178655_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b4226bdd-b352-445e-896e-aabc4c088c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1083</Words>
  <Application>WPS 演示</Application>
  <PresentationFormat>全屏显示(4:3)</PresentationFormat>
  <Paragraphs>140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华文楷体</vt:lpstr>
      <vt:lpstr>华文彩云</vt:lpstr>
      <vt:lpstr>黑体</vt:lpstr>
      <vt:lpstr>Arial Unicode MS</vt:lpstr>
      <vt:lpstr>Arial</vt:lpstr>
      <vt:lpstr>Times New Roman</vt:lpstr>
      <vt:lpstr>第一PPT模板网-WWW.1PPT.COM</vt:lpstr>
      <vt:lpstr>Module 10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34</cp:revision>
  <dcterms:created xsi:type="dcterms:W3CDTF">2017-09-13T08:22:00Z</dcterms:created>
  <dcterms:modified xsi:type="dcterms:W3CDTF">2023-02-16T04:27:23Z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F44C1B95E704453E88761EAC5326C157</vt:lpwstr>
  </property>
</Properties>
</file>