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860" r:id="rId3"/>
    <p:sldId id="861" r:id="rId4"/>
    <p:sldId id="862" r:id="rId5"/>
    <p:sldId id="863" r:id="rId6"/>
    <p:sldId id="864" r:id="rId7"/>
    <p:sldId id="865" r:id="rId8"/>
    <p:sldId id="866" r:id="rId9"/>
    <p:sldId id="867" r:id="rId10"/>
    <p:sldId id="868" r:id="rId11"/>
    <p:sldId id="869" r:id="rId12"/>
    <p:sldId id="870" r:id="rId13"/>
    <p:sldId id="871" r:id="rId14"/>
    <p:sldId id="872" r:id="rId15"/>
    <p:sldId id="874" r:id="rId17"/>
    <p:sldId id="875" r:id="rId18"/>
    <p:sldId id="876" r:id="rId19"/>
    <p:sldId id="877" r:id="rId20"/>
    <p:sldId id="878" r:id="rId21"/>
    <p:sldId id="880" r:id="rId22"/>
    <p:sldId id="881" r:id="rId23"/>
    <p:sldId id="882" r:id="rId24"/>
    <p:sldId id="883" r:id="rId25"/>
    <p:sldId id="884" r:id="rId26"/>
    <p:sldId id="885" r:id="rId27"/>
    <p:sldId id="886" r:id="rId28"/>
  </p:sldIdLst>
  <p:sldSz cx="18002250" cy="11161395"/>
  <p:notesSz cx="6858000" cy="9144000"/>
  <p:custDataLst>
    <p:tags r:id="rId3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174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8EFC937-63B9-47BC-B8F8-C2850E6633C9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31748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174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175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175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1836FEE-2BB2-4C33-9E71-DE2DE7EF1EAF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noFill/>
          <a:ln w="12700">
            <a:round/>
          </a:ln>
        </p:spPr>
      </p:sp>
      <p:sp>
        <p:nvSpPr>
          <p:cNvPr id="32771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814D0A-3269-4E41-9976-01F0511ACF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noFill/>
          <a:ln w="12700">
            <a:round/>
          </a:ln>
        </p:spPr>
      </p:sp>
      <p:sp>
        <p:nvSpPr>
          <p:cNvPr id="33795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C56D485-687D-4BDB-BD6A-8C85FA0E7C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100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BA29468-EF67-49C2-998E-554FF30785B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97087F-45DC-4011-B9CA-D2BCB08472B6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hyperlink" Target="http://fq2y.yejs.com.cn/HtmlLib/2098.ht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0481"/>
          <p:cNvSpPr/>
          <p:nvPr/>
        </p:nvSpPr>
        <p:spPr>
          <a:xfrm>
            <a:off x="1296269" y="1332384"/>
            <a:ext cx="357981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5123" name="矩形 20482"/>
          <p:cNvSpPr/>
          <p:nvPr/>
        </p:nvSpPr>
        <p:spPr>
          <a:xfrm>
            <a:off x="0" y="3598862"/>
            <a:ext cx="18002250" cy="215443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sz="5400" b="1" dirty="0">
                <a:latin typeface="Times New Roman" panose="02020603050405020304" pitchFamily="18" charset="0"/>
                <a:sym typeface="Arial" panose="020B0604020202020204" pitchFamily="34" charset="0"/>
              </a:rPr>
              <a:t>10 Unit 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en-US" altLang="zh-CN" sz="54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8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Sam </a:t>
            </a:r>
            <a:r>
              <a:rPr lang="en-US" altLang="zh-CN" sz="8000" b="1" dirty="0">
                <a:latin typeface="Times New Roman" panose="02020603050405020304" pitchFamily="18" charset="0"/>
                <a:sym typeface="Arial" panose="020B0604020202020204" pitchFamily="34" charset="0"/>
              </a:rPr>
              <a:t>had lots of chocolate</a:t>
            </a:r>
            <a:r>
              <a:rPr lang="en-US" altLang="zh-CN" sz="8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80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/>
          <p:nvPr/>
        </p:nvSpPr>
        <p:spPr>
          <a:xfrm>
            <a:off x="2676525" y="2913063"/>
            <a:ext cx="11371263" cy="5689600"/>
          </a:xfrm>
          <a:prstGeom prst="rect">
            <a:avLst/>
          </a:prstGeom>
          <a:solidFill>
            <a:srgbClr val="ECECEC"/>
          </a:solidFill>
          <a:ln w="12700">
            <a:solidFill>
              <a:srgbClr val="0000FF"/>
            </a:solidFill>
            <a:prstDash val="sysDot"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如何用英语表达得了...疾病呢？</a:t>
            </a:r>
            <a:endParaRPr lang="en-US" altLang="zh-CN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Have/has got+疾病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Have got a cold     感冒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Have got a headache  头痛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Have a stomach ache 胃痛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pic>
        <p:nvPicPr>
          <p:cNvPr id="14339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44525" y="781050"/>
            <a:ext cx="3663950" cy="3492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4337"/>
          <p:cNvSpPr/>
          <p:nvPr/>
        </p:nvSpPr>
        <p:spPr>
          <a:xfrm>
            <a:off x="3057525" y="2914650"/>
            <a:ext cx="11371263" cy="5688013"/>
          </a:xfrm>
          <a:prstGeom prst="rect">
            <a:avLst/>
          </a:prstGeom>
          <a:solidFill>
            <a:srgbClr val="ECECEC"/>
          </a:solidFill>
          <a:ln w="12700">
            <a:solidFill>
              <a:srgbClr val="0000FF"/>
            </a:solidFill>
            <a:prstDash val="sysDot"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单词游戏：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老师随机抽取四个新单词，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然后请学生用这四个单词编写英语句子。老师点评编写的句子，纠正错误的地方。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15363" name="文本框 29697"/>
          <p:cNvSpPr/>
          <p:nvPr/>
        </p:nvSpPr>
        <p:spPr>
          <a:xfrm>
            <a:off x="7248525" y="855663"/>
            <a:ext cx="4724400" cy="1755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                         </a:t>
            </a: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chemeClr val="hlink"/>
                </a:solidFill>
                <a:latin typeface="宋体" panose="02010600030101010101" pitchFamily="2" charset="-122"/>
              </a:rPr>
              <a:t>单词游戏</a:t>
            </a:r>
            <a:endParaRPr lang="en-US" altLang="zh-CN" sz="54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pic>
        <p:nvPicPr>
          <p:cNvPr id="15364" name="图片 19462" descr="MCj04116380000[1]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38325" y="1008063"/>
            <a:ext cx="2832100" cy="3933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9488" y="1770063"/>
            <a:ext cx="8834437" cy="7251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7" name="AutoShape 8"/>
          <p:cNvSpPr/>
          <p:nvPr/>
        </p:nvSpPr>
        <p:spPr>
          <a:xfrm>
            <a:off x="339725" y="1922463"/>
            <a:ext cx="10666413" cy="4375150"/>
          </a:xfrm>
          <a:prstGeom prst="cloudCallout">
            <a:avLst>
              <a:gd name="adj1" fmla="val 23444"/>
              <a:gd name="adj2" fmla="val 15005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b="1">
                <a:solidFill>
                  <a:schemeClr val="bg1"/>
                </a:solidFill>
              </a:rPr>
              <a:t>发生什么了呢？</a:t>
            </a: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b="1">
                <a:solidFill>
                  <a:schemeClr val="bg1"/>
                </a:solidFill>
              </a:rPr>
              <a:t>你能描述图片内容吗？</a:t>
            </a:r>
            <a:endParaRPr lang="zh-CN" altLang="en-US" sz="4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29697"/>
          <p:cNvSpPr/>
          <p:nvPr/>
        </p:nvSpPr>
        <p:spPr>
          <a:xfrm>
            <a:off x="3667125" y="2116138"/>
            <a:ext cx="11734800" cy="216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and answer questions</a:t>
            </a:r>
            <a:endParaRPr lang="zh-CN" altLang="en-US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grpSp>
        <p:nvGrpSpPr>
          <p:cNvPr id="17411" name="组合 29698"/>
          <p:cNvGrpSpPr/>
          <p:nvPr/>
        </p:nvGrpSpPr>
        <p:grpSpPr>
          <a:xfrm>
            <a:off x="4048125" y="4133850"/>
            <a:ext cx="14452600" cy="4038600"/>
            <a:chOff x="0" y="0"/>
            <a:chExt cx="6141" cy="2041"/>
          </a:xfrm>
        </p:grpSpPr>
        <p:sp>
          <p:nvSpPr>
            <p:cNvPr id="17412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7413" name="TextBox 11"/>
            <p:cNvSpPr/>
            <p:nvPr/>
          </p:nvSpPr>
          <p:spPr>
            <a:xfrm>
              <a:off x="811" y="94"/>
              <a:ext cx="5330" cy="14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endParaRPr lang="en-US" altLang="zh-CN" sz="48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800">
                  <a:latin typeface="Times New Roman" panose="02020603050405020304" pitchFamily="18" charset="0"/>
                  <a:ea typeface="Times New Roman" panose="02020603050405020304" pitchFamily="18" charset="0"/>
                </a:rPr>
                <a:t>What did he do yesterday?</a:t>
              </a:r>
              <a:endParaRPr lang="en-US" altLang="zh-CN" sz="48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800">
                  <a:latin typeface="Times New Roman" panose="02020603050405020304" pitchFamily="18" charset="0"/>
                  <a:ea typeface="Times New Roman" panose="02020603050405020304" pitchFamily="18" charset="0"/>
                </a:rPr>
                <a:t>What’s wrong with him today? </a:t>
              </a:r>
              <a:endParaRPr lang="en-US" altLang="zh-CN" sz="48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7414" name="图片 29701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13" y="249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 cstate="email"/>
          <a:srcRect l="7645" t="2704"/>
          <a:stretch>
            <a:fillRect/>
          </a:stretch>
        </p:blipFill>
        <p:spPr>
          <a:xfrm>
            <a:off x="7934325" y="2227263"/>
            <a:ext cx="8815388" cy="7162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5" name="文本框 4"/>
          <p:cNvSpPr txBox="1"/>
          <p:nvPr/>
        </p:nvSpPr>
        <p:spPr>
          <a:xfrm>
            <a:off x="1152525" y="3065463"/>
            <a:ext cx="6686550" cy="415607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</a:t>
            </a:r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我们昨天去野炊了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。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我们玩了一整天的游戏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。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然后我吃了一个大蛋糕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。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因此我得胃病了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。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8673"/>
          <p:cNvGrpSpPr/>
          <p:nvPr/>
        </p:nvGrpSpPr>
        <p:grpSpPr>
          <a:xfrm>
            <a:off x="3959225" y="2760663"/>
            <a:ext cx="10375900" cy="3981450"/>
            <a:chOff x="0" y="0"/>
            <a:chExt cx="4627" cy="2041"/>
          </a:xfrm>
        </p:grpSpPr>
        <p:sp>
          <p:nvSpPr>
            <p:cNvPr id="19459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9460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9461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8673"/>
          <p:cNvGrpSpPr/>
          <p:nvPr/>
        </p:nvGrpSpPr>
        <p:grpSpPr>
          <a:xfrm>
            <a:off x="3743325" y="2836863"/>
            <a:ext cx="10375900" cy="3981450"/>
            <a:chOff x="0" y="0"/>
            <a:chExt cx="4627" cy="2041"/>
          </a:xfrm>
        </p:grpSpPr>
        <p:sp>
          <p:nvSpPr>
            <p:cNvPr id="20483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484" name="TextBox 11"/>
            <p:cNvSpPr/>
            <p:nvPr/>
          </p:nvSpPr>
          <p:spPr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学生分角色表演韵律的内容，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老师评出优秀表演小组。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0485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9697"/>
          <p:cNvSpPr/>
          <p:nvPr/>
        </p:nvSpPr>
        <p:spPr>
          <a:xfrm>
            <a:off x="4276725" y="1998663"/>
            <a:ext cx="11734800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and answer questions</a:t>
            </a:r>
            <a:endParaRPr lang="zh-CN" altLang="en-US" sz="4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4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grpSp>
        <p:nvGrpSpPr>
          <p:cNvPr id="21507" name="组合 29698"/>
          <p:cNvGrpSpPr/>
          <p:nvPr/>
        </p:nvGrpSpPr>
        <p:grpSpPr>
          <a:xfrm>
            <a:off x="3765550" y="3979863"/>
            <a:ext cx="11633200" cy="4038600"/>
            <a:chOff x="-120" y="0"/>
            <a:chExt cx="4943" cy="2041"/>
          </a:xfrm>
        </p:grpSpPr>
        <p:sp>
          <p:nvSpPr>
            <p:cNvPr id="21508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4400">
                <a:latin typeface="Calibri" panose="020F0502020204030204" pitchFamily="34" charset="0"/>
              </a:endParaRPr>
            </a:p>
          </p:txBody>
        </p:sp>
        <p:sp>
          <p:nvSpPr>
            <p:cNvPr id="21509" name="TextBox 11"/>
            <p:cNvSpPr/>
            <p:nvPr/>
          </p:nvSpPr>
          <p:spPr>
            <a:xfrm>
              <a:off x="583" y="154"/>
              <a:ext cx="4240" cy="13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What’s wrong with Sam and </a:t>
              </a:r>
              <a:r>
                <a:rPr lang="en-US" altLang="zh-CN" sz="44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Daming</a:t>
              </a: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Who has got a headache?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Who has got a fever?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21510" name="图片 29701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-120" y="224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1084263"/>
            <a:ext cx="5638800" cy="3635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725" y="1160463"/>
            <a:ext cx="4894263" cy="3200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738" y="7027863"/>
            <a:ext cx="5792787" cy="3311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3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6125" y="6799263"/>
            <a:ext cx="5842000" cy="33131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4" name="文本框 5"/>
          <p:cNvSpPr txBox="1"/>
          <p:nvPr/>
        </p:nvSpPr>
        <p:spPr>
          <a:xfrm>
            <a:off x="2447925" y="5048250"/>
            <a:ext cx="12877800" cy="1446213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400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Can you describe these pictures? </a:t>
            </a:r>
            <a:endParaRPr lang="en-US" altLang="zh-CN" sz="440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zh-CN" sz="4400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What's wrong with them?</a:t>
            </a:r>
            <a:endParaRPr lang="en-US" altLang="en-US" sz="440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3555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3556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3557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8"/>
          <p:cNvSpPr/>
          <p:nvPr/>
        </p:nvSpPr>
        <p:spPr>
          <a:xfrm>
            <a:off x="1701800" y="14652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Free talk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122150" y="55038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4579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4580" name="TextBox 11"/>
            <p:cNvSpPr/>
            <p:nvPr/>
          </p:nvSpPr>
          <p:spPr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全班分成两组，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algn="ctr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分别朗读课本的句子。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4581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4337"/>
          <p:cNvSpPr/>
          <p:nvPr/>
        </p:nvSpPr>
        <p:spPr>
          <a:xfrm>
            <a:off x="3057525" y="2990850"/>
            <a:ext cx="11568113" cy="6181725"/>
          </a:xfrm>
          <a:prstGeom prst="rect">
            <a:avLst/>
          </a:prstGeom>
          <a:solidFill>
            <a:srgbClr val="ECECEC"/>
          </a:solidFill>
          <a:ln w="12700">
            <a:solidFill>
              <a:srgbClr val="0000FF"/>
            </a:solidFill>
            <a:prstDash val="sysDot"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Point and say  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A:学生一起观察课本的图片，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用英语说出图片内容。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B:学生朗读课本给出的句子。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C：学生根据图片和给出的短语，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用英语句子描述图片。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D：老师请学生学生分别朗读自己写的句子，并且评价和纠正错误的句子。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pic>
        <p:nvPicPr>
          <p:cNvPr id="25603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271500" y="781050"/>
            <a:ext cx="3663950" cy="3492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1693863"/>
            <a:ext cx="14097000" cy="7772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4337"/>
          <p:cNvSpPr/>
          <p:nvPr/>
        </p:nvSpPr>
        <p:spPr>
          <a:xfrm>
            <a:off x="2178050" y="2990850"/>
            <a:ext cx="12447588" cy="6181725"/>
          </a:xfrm>
          <a:prstGeom prst="rect">
            <a:avLst/>
          </a:prstGeom>
          <a:solidFill>
            <a:srgbClr val="ECECEC"/>
          </a:solidFill>
          <a:ln w="12700">
            <a:solidFill>
              <a:srgbClr val="0000FF"/>
            </a:solidFill>
            <a:prstDash val="sysDot"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Guess and say 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A: 学生朗读课本的句子，并且翻译句子意思。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B：学生志愿者上台猜猜其他学生的疾病，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其他分别用动作和表情描述自己的疾病，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</a:rPr>
              <a:t>然后志愿者用英语详细地描述表演者的动作和问题，然后猜出是什么疾病。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pic>
        <p:nvPicPr>
          <p:cNvPr id="27651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270038" y="628650"/>
            <a:ext cx="3670300" cy="3492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279525"/>
            <a:ext cx="14868525" cy="8034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48125" y="2608263"/>
            <a:ext cx="9448800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9" name="文本框 37891"/>
          <p:cNvSpPr/>
          <p:nvPr/>
        </p:nvSpPr>
        <p:spPr>
          <a:xfrm>
            <a:off x="3743325" y="5046663"/>
            <a:ext cx="11734800" cy="212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宋体" panose="02010600030101010101" pitchFamily="2" charset="-122"/>
              </a:rPr>
              <a:t>1.</a:t>
            </a:r>
            <a:r>
              <a:rPr lang="zh-CN" altLang="en-US" sz="4400" dirty="0">
                <a:latin typeface="宋体" panose="02010600030101010101" pitchFamily="2" charset="-122"/>
              </a:rPr>
              <a:t>听录音跟读课文三遍，请家长签字。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宋体" panose="02010600030101010101" pitchFamily="2" charset="-122"/>
              </a:rPr>
              <a:t>2.</a:t>
            </a:r>
            <a:r>
              <a:rPr lang="zh-CN" altLang="en-US" sz="4400" dirty="0">
                <a:latin typeface="宋体" panose="02010600030101010101" pitchFamily="2" charset="-122"/>
              </a:rPr>
              <a:t>抄写今天学习的重点句子两遍。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流程图: 可选过程 1"/>
          <p:cNvSpPr/>
          <p:nvPr/>
        </p:nvSpPr>
        <p:spPr>
          <a:xfrm>
            <a:off x="3133725" y="3370263"/>
            <a:ext cx="8945563" cy="5181600"/>
          </a:xfrm>
          <a:prstGeom prst="flowChartAlternateProcess">
            <a:avLst/>
          </a:prstGeom>
          <a:solidFill>
            <a:srgbClr val="00B0F0"/>
          </a:solidFill>
          <a:ln w="28575">
            <a:noFill/>
            <a:prstDash val="dash"/>
            <a:miter lim="800000"/>
          </a:ln>
          <a:effectLst>
            <a:outerShdw blurRad="63500" sx="102000" sy="102000" algn="ctr">
              <a:srgbClr val="00B0F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en-US" sz="4400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How is the weather today?</a:t>
            </a:r>
            <a:endParaRPr lang="en-US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en-US" sz="4400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it good for having a picnic?</a:t>
            </a:r>
            <a:endParaRPr lang="en-US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en-US" sz="4400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What can you do for a picnic?</a:t>
            </a:r>
            <a:endParaRPr lang="en-US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endParaRPr lang="en-US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1" name="图片 14340" descr="20049110101624536xyh">
            <a:hlinkClick r:id="rId1"/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2525" y="1770063"/>
            <a:ext cx="3387725" cy="3352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8"/>
          <p:cNvSpPr/>
          <p:nvPr/>
        </p:nvSpPr>
        <p:spPr>
          <a:xfrm>
            <a:off x="2324100" y="1782763"/>
            <a:ext cx="10450513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今天我们要学习疾病的英语表达，以及如何询问别人的疾病</a:t>
            </a:r>
            <a:r>
              <a:rPr lang="en-US" altLang="zh-CN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en-US" altLang="zh-CN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5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14225" y="539591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"/>
          <p:cNvSpPr txBox="1"/>
          <p:nvPr/>
        </p:nvSpPr>
        <p:spPr>
          <a:xfrm>
            <a:off x="8848725" y="4360863"/>
            <a:ext cx="5932488" cy="8318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chocolate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3141663"/>
            <a:ext cx="5543550" cy="4038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/>
          <p:cNvSpPr txBox="1"/>
          <p:nvPr/>
        </p:nvSpPr>
        <p:spPr>
          <a:xfrm>
            <a:off x="7934325" y="4437063"/>
            <a:ext cx="7026275" cy="8318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</a:t>
            </a: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stomach ache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0243" name="图片 5" descr="图片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7525" y="3522663"/>
            <a:ext cx="4038600" cy="33543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"/>
          <p:cNvSpPr txBox="1"/>
          <p:nvPr/>
        </p:nvSpPr>
        <p:spPr>
          <a:xfrm>
            <a:off x="8239125" y="4437063"/>
            <a:ext cx="6096000" cy="8318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cold 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2989263"/>
            <a:ext cx="4805363" cy="3886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"/>
          <p:cNvSpPr txBox="1"/>
          <p:nvPr/>
        </p:nvSpPr>
        <p:spPr>
          <a:xfrm>
            <a:off x="8391525" y="4056063"/>
            <a:ext cx="6400800" cy="8318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headache 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229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0" y="2760663"/>
            <a:ext cx="5616575" cy="421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5" y="2760663"/>
            <a:ext cx="3781425" cy="4864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5" name="文本框 2"/>
          <p:cNvSpPr txBox="1"/>
          <p:nvPr/>
        </p:nvSpPr>
        <p:spPr>
          <a:xfrm>
            <a:off x="8162925" y="4284663"/>
            <a:ext cx="6248400" cy="8318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fever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2b53bc6-a2c4-47d7-b18e-bb8f6302c96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1053</Words>
  <Application>WPS 演示</Application>
  <PresentationFormat>自定义</PresentationFormat>
  <Paragraphs>93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Arial Unicode MS</vt:lpstr>
      <vt:lpstr>Comic Sans MS</vt:lpstr>
      <vt:lpstr>华文行楷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2021-02-09T09:35:00Z</cp:lastPrinted>
  <dcterms:created xsi:type="dcterms:W3CDTF">2021-02-09T09:35:00Z</dcterms:created>
  <dcterms:modified xsi:type="dcterms:W3CDTF">2023-02-16T04:28:14Z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97E145D2E3494DD9AA90EEC92132B445</vt:lpwstr>
  </property>
  <property fmtid="{D5CDD505-2E9C-101B-9397-08002B2CF9AE}" pid="7" name="KSOProductBuildVer">
    <vt:lpwstr>2052-11.1.0.13703</vt:lpwstr>
  </property>
</Properties>
</file>