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8" r:id="rId3"/>
    <p:sldId id="334" r:id="rId5"/>
    <p:sldId id="340" r:id="rId6"/>
    <p:sldId id="339" r:id="rId7"/>
    <p:sldId id="330" r:id="rId8"/>
    <p:sldId id="342" r:id="rId9"/>
    <p:sldId id="343" r:id="rId10"/>
    <p:sldId id="338" r:id="rId11"/>
    <p:sldId id="344" r:id="rId12"/>
    <p:sldId id="336" r:id="rId13"/>
    <p:sldId id="345" r:id="rId14"/>
    <p:sldId id="346" r:id="rId15"/>
    <p:sldId id="348" r:id="rId16"/>
    <p:sldId id="349" r:id="rId17"/>
    <p:sldId id="335" r:id="rId18"/>
    <p:sldId id="341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jpe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96202" y="1275124"/>
            <a:ext cx="5906691" cy="1395380"/>
            <a:chOff x="-1036710" y="1879567"/>
            <a:chExt cx="7875497" cy="1857940"/>
          </a:xfrm>
        </p:grpSpPr>
        <p:sp>
          <p:nvSpPr>
            <p:cNvPr id="2" name="矩形 24"/>
            <p:cNvSpPr/>
            <p:nvPr/>
          </p:nvSpPr>
          <p:spPr>
            <a:xfrm>
              <a:off x="1652470" y="1879567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1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10" y="2876921"/>
              <a:ext cx="787549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She was a driver before.</a:t>
              </a:r>
              <a:endParaRPr lang="zh-CN" altLang="en-US" sz="3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48103" y="1073707"/>
            <a:ext cx="3095898" cy="406979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741" y="1443991"/>
            <a:ext cx="3382804" cy="2852261"/>
          </a:xfrm>
          <a:prstGeom prst="rect">
            <a:avLst/>
          </a:prstGeom>
        </p:spPr>
      </p:pic>
      <p:sp>
        <p:nvSpPr>
          <p:cNvPr id="4" name="Rectangle 7"/>
          <p:cNvSpPr/>
          <p:nvPr/>
        </p:nvSpPr>
        <p:spPr>
          <a:xfrm>
            <a:off x="4803458" y="944881"/>
            <a:ext cx="3818335" cy="38504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did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do?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was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a doctor.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Where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did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work?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worked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in a hospital.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does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do now?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's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an erhu player.  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music 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do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play?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plays 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Chinese music.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charRg st="5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charRg st="5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charRg st="5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charRg st="6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charRg st="85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charRg st="8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charRg st="85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charRg st="107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charRg st="10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">
                                            <p:txEl>
                                              <p:charRg st="10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770" y="1546962"/>
            <a:ext cx="4078129" cy="25646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Rectangle 7"/>
          <p:cNvSpPr/>
          <p:nvPr/>
        </p:nvSpPr>
        <p:spPr>
          <a:xfrm>
            <a:off x="5079207" y="1076326"/>
            <a:ext cx="3818335" cy="38504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did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do?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Where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did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work?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</a:t>
            </a:r>
            <a:r>
              <a:rPr lang="en-US" altLang="zh-CN" sz="2400" b="1" dirty="0">
                <a:solidFill>
                  <a:schemeClr val="accent1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does</a:t>
            </a: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 he do now?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What  …?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5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2697" y="1537098"/>
            <a:ext cx="4423172" cy="28360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Rectangle 7"/>
          <p:cNvSpPr/>
          <p:nvPr/>
        </p:nvSpPr>
        <p:spPr>
          <a:xfrm>
            <a:off x="5886450" y="1054894"/>
            <a:ext cx="2709863" cy="38504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… 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… 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 … 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A: …?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Calibri" panose="020F0502020204030204" pitchFamily="34" charset="0"/>
              </a:rPr>
              <a:t>B: He ...</a:t>
            </a: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endParaRPr lang="en-US" altLang="zh-CN" sz="24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5"/>
          <p:cNvSpPr/>
          <p:nvPr/>
        </p:nvSpPr>
        <p:spPr>
          <a:xfrm>
            <a:off x="1044416" y="688182"/>
            <a:ext cx="7853363" cy="12225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小组活动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（仿照课文，连成小语篇）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拿出课前已经讨论过的全家聚会的照片，在小组内互相讨论一下自己的家庭成员原先是做什么的，现在是做什么的。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2" name="Rectangle 6"/>
          <p:cNvSpPr/>
          <p:nvPr/>
        </p:nvSpPr>
        <p:spPr>
          <a:xfrm>
            <a:off x="1435894" y="2026920"/>
            <a:ext cx="6932771" cy="29770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</a:rPr>
              <a:t>This is my _____.She </a:t>
            </a:r>
            <a:r>
              <a:rPr lang="en-US" altLang="zh-CN" sz="2700" u="sng" dirty="0">
                <a:latin typeface="Times New Roman" panose="02020603050405020304" pitchFamily="18" charset="0"/>
              </a:rPr>
              <a:t>        </a:t>
            </a:r>
            <a:r>
              <a:rPr lang="en-US" altLang="zh-CN" sz="2700" dirty="0">
                <a:latin typeface="Times New Roman" panose="02020603050405020304" pitchFamily="18" charset="0"/>
              </a:rPr>
              <a:t>(is/was)______.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</a:rPr>
              <a:t>She </a:t>
            </a:r>
            <a:r>
              <a:rPr lang="en-US" altLang="zh-CN" sz="2700" u="sng" dirty="0">
                <a:latin typeface="Times New Roman" panose="02020603050405020304" pitchFamily="18" charset="0"/>
              </a:rPr>
              <a:t>            </a:t>
            </a:r>
            <a:r>
              <a:rPr lang="en-US" altLang="zh-CN" sz="2700" dirty="0">
                <a:latin typeface="Times New Roman" panose="02020603050405020304" pitchFamily="18" charset="0"/>
              </a:rPr>
              <a:t> (is/was)a________.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</a:rPr>
              <a:t>She______________________________.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</a:rPr>
              <a:t>This is my____________.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</a:rPr>
              <a:t>He</a:t>
            </a:r>
            <a:r>
              <a:rPr lang="en-US" altLang="zh-CN" sz="2700" u="sng" dirty="0">
                <a:latin typeface="Times New Roman" panose="02020603050405020304" pitchFamily="18" charset="0"/>
              </a:rPr>
              <a:t>  </a:t>
            </a:r>
            <a:r>
              <a:rPr lang="en-US" altLang="zh-CN" sz="2700" dirty="0">
                <a:latin typeface="Times New Roman" panose="02020603050405020304" pitchFamily="18" charset="0"/>
              </a:rPr>
              <a:t>___________________.</a:t>
            </a:r>
            <a:r>
              <a:rPr lang="en-US" altLang="zh-CN" sz="2700" u="sng" dirty="0">
                <a:latin typeface="Times New Roman" panose="02020603050405020304" pitchFamily="18" charset="0"/>
              </a:rPr>
              <a:t>      </a:t>
            </a:r>
            <a:r>
              <a:rPr lang="en-US" altLang="zh-CN" sz="2700" dirty="0">
                <a:latin typeface="Times New Roman" panose="02020603050405020304" pitchFamily="18" charset="0"/>
              </a:rPr>
              <a:t>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r>
              <a:rPr lang="en-US" altLang="zh-CN" sz="2700" dirty="0">
                <a:latin typeface="Times New Roman" panose="02020603050405020304" pitchFamily="18" charset="0"/>
              </a:rPr>
              <a:t>He  ___________________.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 txBox="1"/>
          <p:nvPr/>
        </p:nvSpPr>
        <p:spPr>
          <a:xfrm>
            <a:off x="791052" y="928687"/>
            <a:ext cx="7436644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小组内完成后，反馈环节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（每组推荐一名发言人，拿着照片说给全班听，不直接说职业，而是描述这个职业是干什么的，由全班来猜）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1683544" y="3345180"/>
            <a:ext cx="6544151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Eg</a:t>
            </a:r>
            <a:r>
              <a:rPr lang="zh-CN" altLang="en-US" sz="3000" dirty="0">
                <a:latin typeface="Times New Roman" panose="02020603050405020304" pitchFamily="18" charset="0"/>
              </a:rPr>
              <a:t>：</a:t>
            </a:r>
            <a:r>
              <a:rPr lang="en-US" altLang="zh-CN" sz="3000" dirty="0">
                <a:latin typeface="Times New Roman" panose="02020603050405020304" pitchFamily="18" charset="0"/>
              </a:rPr>
              <a:t>This is my grandma, she was young before, she </a:t>
            </a:r>
            <a:r>
              <a:rPr lang="en-US" altLang="zh-CN" sz="3000" b="1" dirty="0">
                <a:latin typeface="Times New Roman" panose="02020603050405020304" pitchFamily="18" charset="0"/>
              </a:rPr>
              <a:t>helped sick people, </a:t>
            </a:r>
            <a:r>
              <a:rPr lang="en-US" altLang="zh-CN" sz="3000" dirty="0">
                <a:latin typeface="Times New Roman" panose="02020603050405020304" pitchFamily="18" charset="0"/>
              </a:rPr>
              <a:t>what did she do before?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61" name="Text Box 7"/>
          <p:cNvSpPr txBox="1"/>
          <p:nvPr/>
        </p:nvSpPr>
        <p:spPr>
          <a:xfrm>
            <a:off x="1435894" y="1277303"/>
            <a:ext cx="6451283" cy="20073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、让学生自己归纳学过有关职业的</a:t>
            </a:r>
            <a:r>
              <a:rPr lang="zh-CN" altLang="en-US" sz="21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单词及句型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。通过对人物过去与现在职业的讨论，复习过去时，并与现在时进行对比，主要是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She/He was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She/He is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的对比</a:t>
            </a:r>
            <a:r>
              <a:rPr lang="en-US" altLang="zh-CN" sz="2100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动词一般现在时第三人称单数和过去时的对比。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2" name="Text Box 8"/>
          <p:cNvSpPr txBox="1"/>
          <p:nvPr/>
        </p:nvSpPr>
        <p:spPr>
          <a:xfrm>
            <a:off x="1547813" y="3409658"/>
            <a:ext cx="5543550" cy="364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、归纳动词过去式的用法</a:t>
            </a:r>
            <a:r>
              <a:rPr lang="zh-CN" altLang="en-US" sz="21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Text Box 5"/>
          <p:cNvSpPr txBox="1"/>
          <p:nvPr/>
        </p:nvSpPr>
        <p:spPr>
          <a:xfrm>
            <a:off x="2473643" y="567214"/>
            <a:ext cx="4196715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回顾动词的过去式的变化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3048" name="Group 40"/>
          <p:cNvGraphicFramePr>
            <a:graphicFrameLocks noGrp="1"/>
          </p:cNvGraphicFramePr>
          <p:nvPr/>
        </p:nvGraphicFramePr>
        <p:xfrm>
          <a:off x="2353966" y="1175182"/>
          <a:ext cx="4588941" cy="3850654"/>
        </p:xfrm>
        <a:graphic>
          <a:graphicData uri="http://schemas.openxmlformats.org/drawingml/2006/table">
            <a:tbl>
              <a:tblPr/>
              <a:tblGrid>
                <a:gridCol w="1551261"/>
                <a:gridCol w="3037680"/>
              </a:tblGrid>
              <a:tr h="431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Regular 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Irregular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play-played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go- went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work-worked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make-made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dance-danced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see-saw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4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live-lived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drive-drove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help-helped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write-wrote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6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kumimoji="0" lang="en-US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847613" y="1590573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099" name="Rectangle 2"/>
          <p:cNvSpPr>
            <a:spLocks noGrp="1"/>
          </p:cNvSpPr>
          <p:nvPr/>
        </p:nvSpPr>
        <p:spPr>
          <a:xfrm>
            <a:off x="1485900" y="1101567"/>
            <a:ext cx="6172200" cy="108632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</a:rPr>
              <a:t>What did you do in the winter holidays?</a:t>
            </a:r>
            <a:endParaRPr lang="en-US" altLang="zh-CN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5" name="Picture 5" descr="201005070209321190_S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219" y="3336131"/>
            <a:ext cx="14859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6" descr="7312425551830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5324" y="3508534"/>
            <a:ext cx="1600200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【素材】Module 1 Unit 1 图片 寒假活动 go hiking（外研社）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15967" y="3382327"/>
            <a:ext cx="2010251" cy="1507808"/>
          </a:xfrm>
          <a:prstGeom prst="rect">
            <a:avLst/>
          </a:prstGeom>
        </p:spPr>
      </p:pic>
      <p:pic>
        <p:nvPicPr>
          <p:cNvPr id="4" name="图片 3" descr="【素材】Module 1 Unit 1 图片 寒假活动 get together（外研社）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99371" y="3044190"/>
            <a:ext cx="2358390" cy="176879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2" descr="m8 u1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21167" y="1316118"/>
            <a:ext cx="1404938" cy="1296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001"/>
          <p:cNvPicPr>
            <a:picLocks noChangeAspect="1"/>
          </p:cNvPicPr>
          <p:nvPr/>
        </p:nvPicPr>
        <p:blipFill>
          <a:blip r:embed="rId3" cstate="email">
            <a:lum bright="17999" contrast="66000"/>
          </a:blip>
          <a:stretch>
            <a:fillRect/>
          </a:stretch>
        </p:blipFill>
        <p:spPr>
          <a:xfrm>
            <a:off x="3553302" y="1261349"/>
            <a:ext cx="1413272" cy="1296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002"/>
          <p:cNvPicPr>
            <a:picLocks noChangeAspect="1"/>
          </p:cNvPicPr>
          <p:nvPr/>
        </p:nvPicPr>
        <p:blipFill>
          <a:blip r:embed="rId4" cstate="email">
            <a:lum bright="17999" contrast="48000"/>
          </a:blip>
          <a:stretch>
            <a:fillRect/>
          </a:stretch>
        </p:blipFill>
        <p:spPr>
          <a:xfrm>
            <a:off x="5497830" y="1317070"/>
            <a:ext cx="1353741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003"/>
          <p:cNvPicPr>
            <a:picLocks noChangeAspect="1"/>
          </p:cNvPicPr>
          <p:nvPr/>
        </p:nvPicPr>
        <p:blipFill>
          <a:blip r:embed="rId5" cstate="email">
            <a:lum bright="12000" contrast="60000"/>
          </a:blip>
          <a:stretch>
            <a:fillRect/>
          </a:stretch>
        </p:blipFill>
        <p:spPr>
          <a:xfrm>
            <a:off x="3608070" y="3260408"/>
            <a:ext cx="1494235" cy="11882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004"/>
          <p:cNvPicPr>
            <a:picLocks noChangeAspect="1"/>
          </p:cNvPicPr>
          <p:nvPr/>
        </p:nvPicPr>
        <p:blipFill>
          <a:blip r:embed="rId6" cstate="email">
            <a:lum bright="6000" contrast="54000"/>
          </a:blip>
          <a:stretch>
            <a:fillRect/>
          </a:stretch>
        </p:blipFill>
        <p:spPr>
          <a:xfrm>
            <a:off x="1663780" y="3260408"/>
            <a:ext cx="1519238" cy="11882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7" descr="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05939" y="3367564"/>
            <a:ext cx="1296591" cy="11918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Text Box 8"/>
          <p:cNvSpPr txBox="1"/>
          <p:nvPr/>
        </p:nvSpPr>
        <p:spPr>
          <a:xfrm>
            <a:off x="1685212" y="2694623"/>
            <a:ext cx="1320641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watch</a:t>
            </a:r>
            <a:r>
              <a:rPr lang="en-US" altLang="zh-CN" b="1" dirty="0">
                <a:latin typeface="Times New Roman" panose="02020603050405020304" pitchFamily="18" charset="0"/>
                <a:ea typeface="+mj-ea"/>
              </a:rPr>
              <a:t>ed</a:t>
            </a:r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 TV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3478292" y="2694623"/>
            <a:ext cx="1461619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cleaned room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5497593" y="2557939"/>
            <a:ext cx="1235869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b="1" dirty="0"/>
              <a:t>  </a:t>
            </a:r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finished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  <a:p>
            <a:pPr algn="l"/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 homework</a:t>
            </a:r>
            <a:endParaRPr lang="zh-CN" altLang="zh-CN" b="1" dirty="0"/>
          </a:p>
        </p:txBody>
      </p:sp>
      <p:sp>
        <p:nvSpPr>
          <p:cNvPr id="7179" name="Text Box 11"/>
          <p:cNvSpPr txBox="1"/>
          <p:nvPr/>
        </p:nvSpPr>
        <p:spPr>
          <a:xfrm>
            <a:off x="1609011" y="4717733"/>
            <a:ext cx="1350169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helped mum</a:t>
            </a:r>
            <a:endParaRPr lang="zh-CN" altLang="zh-CN" b="1" dirty="0"/>
          </a:p>
        </p:txBody>
      </p:sp>
      <p:sp>
        <p:nvSpPr>
          <p:cNvPr id="7180" name="Text Box 12"/>
          <p:cNvSpPr txBox="1"/>
          <p:nvPr/>
        </p:nvSpPr>
        <p:spPr>
          <a:xfrm>
            <a:off x="3769996" y="4555808"/>
            <a:ext cx="918686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washed 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  <a:p>
            <a:pPr algn="l"/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clothes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5551171" y="4664155"/>
            <a:ext cx="1606850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>
              <a:buNone/>
            </a:pPr>
            <a:r>
              <a:rPr lang="zh-CN" altLang="zh-CN" b="1" dirty="0">
                <a:latin typeface="Times New Roman" panose="02020603050405020304" pitchFamily="18" charset="0"/>
                <a:ea typeface="+mj-ea"/>
              </a:rPr>
              <a:t>played football</a:t>
            </a:r>
            <a:endParaRPr lang="zh-CN" altLang="zh-CN" b="1" dirty="0">
              <a:latin typeface="Times New Roman" panose="02020603050405020304" pitchFamily="18" charset="0"/>
              <a:ea typeface="+mj-ea"/>
            </a:endParaRPr>
          </a:p>
        </p:txBody>
      </p:sp>
      <p:sp>
        <p:nvSpPr>
          <p:cNvPr id="3" name="Rectangle 14"/>
          <p:cNvSpPr/>
          <p:nvPr/>
        </p:nvSpPr>
        <p:spPr>
          <a:xfrm>
            <a:off x="1028700" y="576739"/>
            <a:ext cx="7271385" cy="75580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3300" dirty="0">
                <a:latin typeface="Times New Roman" panose="02020603050405020304" pitchFamily="18" charset="0"/>
              </a:rPr>
              <a:t>What did you do in the winter holidays?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  <p:bldP spid="7178" grpId="0"/>
      <p:bldP spid="7179" grpId="0"/>
      <p:bldP spid="7180" grpId="0"/>
      <p:bldP spid="718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35894" y="819626"/>
            <a:ext cx="6371273" cy="422338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Where did you go in the winter holiday?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I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went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to …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What did you do in the winter holiday?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I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saw/ bought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…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What did you eat in the winter holiday?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buNone/>
            </a:pP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I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ate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…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200" name="Picture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4578" y="1101328"/>
            <a:ext cx="4223147" cy="330874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75835" y="1324927"/>
            <a:ext cx="4121944" cy="27231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sym typeface="+mn-ea"/>
              </a:rPr>
              <a:t>Lingling is in the UK with Amy and Sam. Do you want to know what are they talking about? Let’s have a look.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033713" y="540544"/>
            <a:ext cx="365902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latin typeface="Times New Roman" panose="02020603050405020304" pitchFamily="18" charset="0"/>
              </a:rPr>
              <a:t>Listen and answer</a:t>
            </a:r>
            <a:endParaRPr lang="en-US" altLang="zh-CN" sz="33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9749" y="1116806"/>
            <a:ext cx="5944076" cy="38052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What was Lingling’s grandma before?</a:t>
            </a:r>
            <a:endParaRPr lang="en-US" altLang="zh-CN" sz="2700" b="1" dirty="0"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She was a driver before.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What did she drive?  </a:t>
            </a:r>
            <a:endParaRPr lang="en-US" altLang="zh-CN" sz="2700" b="1" dirty="0"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She drove a bus.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What was  Lingling’s grandpa before?</a:t>
            </a:r>
            <a:endParaRPr lang="en-US" altLang="zh-CN" sz="2700" b="1" dirty="0"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He was a flute player.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What music did he play?</a:t>
            </a:r>
            <a:endParaRPr lang="en-US" altLang="zh-CN" sz="2700" b="1" dirty="0"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He played Chinese music.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Can Lingling play the flute?</a:t>
            </a:r>
            <a:endParaRPr lang="en-US" altLang="zh-CN" sz="2700" b="1" dirty="0"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GungsuhChe" panose="02030609000101010101" pitchFamily="49" charset="-127"/>
                <a:sym typeface="+mn-ea"/>
              </a:rPr>
              <a:t>No, she can’t.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GungsuhChe" panose="02030609000101010101" pitchFamily="49" charset="-127"/>
              <a:sym typeface="+mn-ea"/>
            </a:endParaRPr>
          </a:p>
        </p:txBody>
      </p:sp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18435" y="957263"/>
            <a:ext cx="1975961" cy="154828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8" name="Picture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7854" y="979646"/>
            <a:ext cx="2299811" cy="15039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04161" y="3162776"/>
            <a:ext cx="1890236" cy="14973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525452" y="2912269"/>
            <a:ext cx="2624138" cy="174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80353" y="1536382"/>
            <a:ext cx="907941" cy="2761298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en-US" altLang="zh-CN" sz="5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Role play</a:t>
            </a:r>
            <a:endParaRPr lang="en-US" altLang="zh-CN" sz="5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2059544" y="1082278"/>
          <a:ext cx="5724526" cy="3509962"/>
        </p:xfrm>
        <a:graphic>
          <a:graphicData uri="http://schemas.openxmlformats.org/drawingml/2006/table">
            <a:tbl>
              <a:tblPr/>
              <a:tblGrid>
                <a:gridCol w="2862263"/>
                <a:gridCol w="2862263"/>
              </a:tblGrid>
              <a:tr h="7453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Now(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现在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Before(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以前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46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is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drive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play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was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driver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played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did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2" name="Picture 2" descr="1318545408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7382" y="723424"/>
            <a:ext cx="1486376" cy="16721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Text Box 3"/>
          <p:cNvSpPr txBox="1"/>
          <p:nvPr/>
        </p:nvSpPr>
        <p:spPr>
          <a:xfrm>
            <a:off x="1774507" y="2288144"/>
            <a:ext cx="1420902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doctor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6085" name="Text Box 5"/>
          <p:cNvSpPr txBox="1"/>
          <p:nvPr/>
        </p:nvSpPr>
        <p:spPr>
          <a:xfrm>
            <a:off x="4010977" y="2341721"/>
            <a:ext cx="1229678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nurse</a:t>
            </a:r>
            <a:endParaRPr lang="en-US" altLang="zh-CN" sz="3600" b="1" dirty="0"/>
          </a:p>
        </p:txBody>
      </p:sp>
      <p:pic>
        <p:nvPicPr>
          <p:cNvPr id="46086" name="Picture 6" descr="2010123857382598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326981" y="739141"/>
            <a:ext cx="1293495" cy="16025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7" name="Text Box 7"/>
          <p:cNvSpPr txBox="1"/>
          <p:nvPr/>
        </p:nvSpPr>
        <p:spPr>
          <a:xfrm>
            <a:off x="6153389" y="2234565"/>
            <a:ext cx="1600438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3600" b="1" dirty="0">
                <a:latin typeface="Times New Roman" panose="02020603050405020304" pitchFamily="18" charset="0"/>
              </a:rPr>
              <a:t>teacher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6089" name="Text Box 9"/>
          <p:cNvSpPr txBox="1"/>
          <p:nvPr/>
        </p:nvSpPr>
        <p:spPr>
          <a:xfrm>
            <a:off x="1907382" y="4664392"/>
            <a:ext cx="1371124" cy="57626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3300" b="1" dirty="0">
                <a:latin typeface="Times New Roman" panose="02020603050405020304" pitchFamily="18" charset="0"/>
              </a:rPr>
              <a:t>dancer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46091" name="Text Box 11"/>
          <p:cNvSpPr txBox="1"/>
          <p:nvPr/>
        </p:nvSpPr>
        <p:spPr>
          <a:xfrm>
            <a:off x="5143024" y="4537710"/>
            <a:ext cx="1026795" cy="62245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en-US" altLang="zh-CN" sz="3600" b="1" dirty="0">
                <a:latin typeface="Times New Roman" panose="02020603050405020304" pitchFamily="18" charset="0"/>
              </a:rPr>
              <a:t>pilot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6187704" y="4884897"/>
            <a:ext cx="138564" cy="34624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6094" name="Text Box 14"/>
          <p:cNvSpPr txBox="1"/>
          <p:nvPr/>
        </p:nvSpPr>
        <p:spPr>
          <a:xfrm>
            <a:off x="7535109" y="4537473"/>
            <a:ext cx="1051560" cy="622459"/>
          </a:xfrm>
          <a:prstGeom prst="rect">
            <a:avLst/>
          </a:prstGeom>
          <a:noFill/>
          <a:ln w="44450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cook</a:t>
            </a:r>
            <a:endParaRPr lang="en-US" altLang="zh-CN" sz="2100" b="1" dirty="0"/>
          </a:p>
        </p:txBody>
      </p:sp>
      <p:pic>
        <p:nvPicPr>
          <p:cNvPr id="5" name="Picture 30" descr="1250295390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9494334">
            <a:off x="6443187" y="3243262"/>
            <a:ext cx="1127284" cy="130778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【素材】Module 1 Unit 1 图片 nurse（外研社）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50457" y="651987"/>
            <a:ext cx="2419826" cy="1814989"/>
          </a:xfrm>
          <a:prstGeom prst="rect">
            <a:avLst/>
          </a:prstGeom>
        </p:spPr>
      </p:pic>
      <p:pic>
        <p:nvPicPr>
          <p:cNvPr id="6" name="图片 5" descr="【素材】Module 1 Unit 1 图片 pilot（外研社）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010978" y="3153728"/>
            <a:ext cx="1844040" cy="1383506"/>
          </a:xfrm>
          <a:prstGeom prst="rect">
            <a:avLst/>
          </a:prstGeom>
        </p:spPr>
      </p:pic>
      <p:pic>
        <p:nvPicPr>
          <p:cNvPr id="7" name="图片 6" descr="【素材】Module 1 Unit 1 图片 dancer（外研社）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544003" y="3110389"/>
            <a:ext cx="2106454" cy="158067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  <p:bldP spid="46087" grpId="0"/>
      <p:bldP spid="46089" grpId="0"/>
      <p:bldP spid="46091" grpId="0"/>
      <p:bldP spid="46094" grpId="0"/>
    </p:bldLst>
  </p:timing>
</p:sld>
</file>

<file path=ppt/tags/tag1.xml><?xml version="1.0" encoding="utf-8"?>
<p:tagLst xmlns:p="http://schemas.openxmlformats.org/presentationml/2006/main">
  <p:tag name="KSO_WPP_MARK_KEY" val="b215f6b6-7419-44cb-a8fd-cd8934395b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2212</Words>
  <Application>WPS 演示</Application>
  <PresentationFormat>全屏显示(16:9)</PresentationFormat>
  <Paragraphs>197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GungsuhChe</vt:lpstr>
      <vt:lpstr>Malgun Gothic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404</cp:revision>
  <dcterms:created xsi:type="dcterms:W3CDTF">2013-07-01T03:05:00Z</dcterms:created>
  <dcterms:modified xsi:type="dcterms:W3CDTF">2023-02-17T02:28:29Z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AAAC0703B7784DCBB8B5A57E98C34361</vt:lpwstr>
  </property>
</Properties>
</file>