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1"/>
  </p:handoutMasterIdLst>
  <p:sldIdLst>
    <p:sldId id="288" r:id="rId3"/>
    <p:sldId id="334" r:id="rId5"/>
    <p:sldId id="357" r:id="rId6"/>
    <p:sldId id="367" r:id="rId7"/>
    <p:sldId id="358" r:id="rId8"/>
    <p:sldId id="330" r:id="rId9"/>
    <p:sldId id="360" r:id="rId10"/>
    <p:sldId id="342" r:id="rId11"/>
    <p:sldId id="366" r:id="rId12"/>
    <p:sldId id="361" r:id="rId13"/>
    <p:sldId id="336" r:id="rId14"/>
    <p:sldId id="365" r:id="rId15"/>
    <p:sldId id="362" r:id="rId16"/>
    <p:sldId id="364" r:id="rId17"/>
    <p:sldId id="363" r:id="rId18"/>
    <p:sldId id="335" r:id="rId19"/>
    <p:sldId id="268" r:id="rId20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lvl="0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lvl="1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lvl="2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lvl="3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lvl="4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lvl="5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lvl="6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lvl="7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lvl="8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494" autoAdjust="0"/>
  </p:normalViewPr>
  <p:slideViewPr>
    <p:cSldViewPr snapToGrid="0" showGuides="1">
      <p:cViewPr>
        <p:scale>
          <a:sx n="140" d="100"/>
          <a:sy n="140" d="100"/>
        </p:scale>
        <p:origin x="-804" y="-216"/>
      </p:cViewPr>
      <p:guideLst>
        <p:guide orient="horz" pos="1620"/>
        <p:guide pos="287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12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512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819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819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3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jpe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jpe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8.png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jpe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 dirty="0"/>
          </a:p>
        </p:txBody>
      </p:sp>
      <p:pic>
        <p:nvPicPr>
          <p:cNvPr id="4104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470107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五年级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4106" name="组合 8"/>
          <p:cNvGrpSpPr/>
          <p:nvPr/>
        </p:nvGrpSpPr>
        <p:grpSpPr>
          <a:xfrm>
            <a:off x="4763" y="1214917"/>
            <a:ext cx="6055470" cy="1311895"/>
            <a:chOff x="-1036709" y="1738526"/>
            <a:chExt cx="8073867" cy="1746780"/>
          </a:xfrm>
        </p:grpSpPr>
        <p:sp>
          <p:nvSpPr>
            <p:cNvPr id="2" name="矩形 24"/>
            <p:cNvSpPr/>
            <p:nvPr/>
          </p:nvSpPr>
          <p:spPr>
            <a:xfrm>
              <a:off x="1573232" y="1738526"/>
              <a:ext cx="3280588" cy="7683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2100" b="1" dirty="0">
                  <a:latin typeface="Times New Roman" panose="02020603050405020304" pitchFamily="18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Module </a:t>
              </a:r>
              <a:r>
                <a:rPr lang="en-US" altLang="zh-CN" sz="2100" b="1" dirty="0">
                  <a:latin typeface="Times New Roman" panose="02020603050405020304" pitchFamily="18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2 </a:t>
              </a:r>
              <a:r>
                <a:rPr lang="en-US" altLang="zh-CN" sz="2100" b="1" dirty="0">
                  <a:latin typeface="Times New Roman" panose="02020603050405020304" pitchFamily="18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Unit 1</a:t>
              </a:r>
              <a:endPara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08" name="TextBox 2"/>
            <p:cNvSpPr txBox="1"/>
            <p:nvPr/>
          </p:nvSpPr>
          <p:spPr>
            <a:xfrm>
              <a:off x="-1036709" y="2624721"/>
              <a:ext cx="8073867" cy="86058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en-US" altLang="zh-CN" sz="36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3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What did she have for lunch?</a:t>
              </a:r>
              <a:endParaRPr lang="zh-CN" altLang="en-US" sz="36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4109" name="Picture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113102" y="1146277"/>
            <a:ext cx="3040695" cy="399722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937727" y="1222534"/>
            <a:ext cx="6319371" cy="25622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indent="200025" algn="ctr">
              <a:lnSpc>
                <a:spcPct val="200000"/>
              </a:lnSpc>
            </a:pPr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 had eggs and sausages</a:t>
            </a:r>
            <a:r>
              <a:rPr lang="en-US" altLang="zh-CN" sz="2700" b="1" dirty="0">
                <a:latin typeface="Times New Roman" panose="02020603050405020304" pitchFamily="18" charset="0"/>
                <a:cs typeface="宋体" panose="02010600030101010101" pitchFamily="2" charset="-122"/>
              </a:rPr>
              <a:t> for breakfast.</a:t>
            </a:r>
            <a:endParaRPr lang="en-US" altLang="zh-CN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00025">
              <a:lnSpc>
                <a:spcPct val="200000"/>
              </a:lnSpc>
            </a:pPr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 </a:t>
            </a:r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had sandwiches</a:t>
            </a:r>
            <a:r>
              <a:rPr lang="en-US" altLang="zh-CN" sz="2700" b="1" dirty="0">
                <a:latin typeface="Times New Roman" panose="02020603050405020304" pitchFamily="18" charset="0"/>
                <a:cs typeface="宋体" panose="02010600030101010101" pitchFamily="2" charset="-122"/>
              </a:rPr>
              <a:t> f</a:t>
            </a:r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 lunch</a:t>
            </a:r>
            <a:r>
              <a:rPr lang="en-US" altLang="zh-CN" sz="2700" b="1" dirty="0">
                <a:latin typeface="Times New Roman" panose="02020603050405020304" pitchFamily="18" charset="0"/>
                <a:cs typeface="宋体" panose="02010600030101010101" pitchFamily="2" charset="-122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00025">
              <a:lnSpc>
                <a:spcPct val="200000"/>
              </a:lnSpc>
            </a:pPr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 </a:t>
            </a:r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had fish and chips</a:t>
            </a:r>
            <a:r>
              <a:rPr lang="en-US" altLang="zh-CN" sz="2700" b="1" dirty="0">
                <a:latin typeface="Times New Roman" panose="02020603050405020304" pitchFamily="18" charset="0"/>
                <a:cs typeface="宋体" panose="02010600030101010101" pitchFamily="2" charset="-122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dinne</a:t>
            </a:r>
            <a:r>
              <a:rPr lang="en-US" altLang="zh-CN" sz="2700" b="1" dirty="0">
                <a:latin typeface="Times New Roman" panose="02020603050405020304" pitchFamily="18" charset="0"/>
                <a:cs typeface="宋体" panose="02010600030101010101" pitchFamily="2" charset="-122"/>
              </a:rPr>
              <a:t>r</a:t>
            </a:r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700" b="1" dirty="0">
              <a:latin typeface="Times New Roman" panose="02020603050405020304" pitchFamily="18" charset="0"/>
            </a:endParaRPr>
          </a:p>
        </p:txBody>
      </p:sp>
      <p:pic>
        <p:nvPicPr>
          <p:cNvPr id="74760" name="图片 74759" descr="egg sausage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325678" y="1382078"/>
            <a:ext cx="1079897" cy="7227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761" name="图片 74760" descr="sandwiches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325677" y="2216468"/>
            <a:ext cx="972503" cy="71008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762" name="图片 74761" descr="fish chips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348538" y="3103008"/>
            <a:ext cx="1241822" cy="80724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47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4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4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9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协作交流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435894" y="1737001"/>
            <a:ext cx="6568148" cy="193899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Yesterday, I had an egg and soybean milk for breakfast</a:t>
            </a:r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had rice and vegetables for lunch. I had noodles for dinner.</a:t>
            </a:r>
            <a:endParaRPr lang="zh-CN" altLang="en-US" sz="2700" b="1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矩形 18"/>
          <p:cNvSpPr/>
          <p:nvPr/>
        </p:nvSpPr>
        <p:spPr>
          <a:xfrm>
            <a:off x="3037208" y="533400"/>
            <a:ext cx="3069110" cy="900246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en-US" altLang="zh-CN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</a:rPr>
              <a:t>pair work</a:t>
            </a:r>
            <a:endParaRPr lang="en-US" altLang="zh-CN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604011" y="1685925"/>
            <a:ext cx="5936456" cy="434579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 b="1" dirty="0">
                <a:latin typeface="Times New Roman" panose="02020603050405020304" pitchFamily="18" charset="0"/>
              </a:rPr>
              <a:t>What did you have for breakfast  yesterday?</a:t>
            </a:r>
            <a:endParaRPr lang="en-US" altLang="zh-CN" sz="2400" b="1" dirty="0">
              <a:latin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03534" y="2218135"/>
            <a:ext cx="3001527" cy="4385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>
              <a:buClr>
                <a:schemeClr val="bg1"/>
              </a:buClr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I had… for breakfast.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603534" y="2771775"/>
            <a:ext cx="5351860" cy="434579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>
              <a:buClr>
                <a:schemeClr val="bg1"/>
              </a:buClr>
            </a:pPr>
            <a:r>
              <a:rPr lang="en-US" altLang="zh-CN" sz="2400" b="1" dirty="0">
                <a:latin typeface="Times New Roman" panose="02020603050405020304" pitchFamily="18" charset="0"/>
              </a:rPr>
              <a:t>What did you have for lunch yesterday?</a:t>
            </a:r>
            <a:endParaRPr lang="en-US" altLang="zh-CN" sz="2400" b="1" dirty="0">
              <a:latin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603534" y="3759994"/>
            <a:ext cx="6273404" cy="43457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buClr>
                <a:schemeClr val="bg1"/>
              </a:buClr>
            </a:pPr>
            <a:r>
              <a:rPr lang="en-US" altLang="zh-CN" sz="2400" b="1" dirty="0">
                <a:latin typeface="Times New Roman" panose="02020603050405020304" pitchFamily="18" charset="0"/>
              </a:rPr>
              <a:t>What  did you have  for dinner  yesterday?</a:t>
            </a:r>
            <a:endParaRPr lang="en-US" altLang="zh-CN" sz="2400" b="1" dirty="0">
              <a:latin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603534" y="3273266"/>
            <a:ext cx="2494144" cy="4385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 algn="l">
              <a:buClr>
                <a:schemeClr val="bg1"/>
              </a:buClr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I had… for lunch.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603534" y="4194573"/>
            <a:ext cx="2602123" cy="4385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I had… for dinner.</a:t>
            </a:r>
            <a:endParaRPr lang="en-US" altLang="zh-CN" sz="24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3697" name="矩形 113696"/>
          <p:cNvSpPr/>
          <p:nvPr/>
        </p:nvSpPr>
        <p:spPr>
          <a:xfrm>
            <a:off x="3077766" y="547450"/>
            <a:ext cx="2359343" cy="622459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3600" i="1" dirty="0">
                <a:latin typeface="Times New Roman" panose="02020603050405020304" pitchFamily="18" charset="0"/>
              </a:rPr>
              <a:t>Group work</a:t>
            </a:r>
            <a:endParaRPr lang="zh-CN" altLang="en-US" sz="3600" b="1" i="1" dirty="0">
              <a:latin typeface="Times New Roman" panose="02020603050405020304" pitchFamily="18" charset="0"/>
            </a:endParaRPr>
          </a:p>
        </p:txBody>
      </p:sp>
      <p:sp>
        <p:nvSpPr>
          <p:cNvPr id="113698" name="矩形 113697"/>
          <p:cNvSpPr/>
          <p:nvPr/>
        </p:nvSpPr>
        <p:spPr>
          <a:xfrm>
            <a:off x="1675447" y="1170146"/>
            <a:ext cx="6596141" cy="96949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Can  you ask and answer your friends 3 questions?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你会用英语提问你的朋友下面三个问题他们的提问吗？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13668" name="矩形 113667"/>
          <p:cNvSpPr/>
          <p:nvPr/>
        </p:nvSpPr>
        <p:spPr>
          <a:xfrm>
            <a:off x="1520905" y="2368867"/>
            <a:ext cx="6101953" cy="256127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2700" dirty="0">
                <a:latin typeface="Times New Roman" panose="02020603050405020304" pitchFamily="18" charset="0"/>
              </a:rPr>
              <a:t> What did you have for breakfast? </a:t>
            </a:r>
            <a:endParaRPr lang="en-US" altLang="zh-CN" sz="2700" dirty="0">
              <a:latin typeface="Times New Roman" panose="02020603050405020304" pitchFamily="18" charset="0"/>
            </a:endParaRPr>
          </a:p>
          <a:p>
            <a:pPr algn="ctr"/>
            <a:r>
              <a:rPr lang="en-US" altLang="zh-CN" sz="2700" dirty="0">
                <a:latin typeface="Times New Roman" panose="02020603050405020304" pitchFamily="18" charset="0"/>
              </a:rPr>
              <a:t>I had______.</a:t>
            </a:r>
            <a:endParaRPr lang="en-US" altLang="zh-CN" sz="2700" dirty="0">
              <a:latin typeface="Times New Roman" panose="02020603050405020304" pitchFamily="18" charset="0"/>
            </a:endParaRPr>
          </a:p>
          <a:p>
            <a:pPr algn="ctr"/>
            <a:r>
              <a:rPr lang="en-US" altLang="zh-CN" sz="2700" dirty="0">
                <a:latin typeface="Times New Roman" panose="02020603050405020304" pitchFamily="18" charset="0"/>
              </a:rPr>
              <a:t>  What did you have for lunch? </a:t>
            </a:r>
            <a:endParaRPr lang="en-US" altLang="zh-CN" sz="2700" dirty="0">
              <a:latin typeface="Times New Roman" panose="02020603050405020304" pitchFamily="18" charset="0"/>
            </a:endParaRPr>
          </a:p>
          <a:p>
            <a:pPr algn="ctr"/>
            <a:r>
              <a:rPr lang="en-US" altLang="zh-CN" sz="2700" dirty="0">
                <a:latin typeface="Times New Roman" panose="02020603050405020304" pitchFamily="18" charset="0"/>
              </a:rPr>
              <a:t> I had_______.</a:t>
            </a:r>
            <a:endParaRPr lang="en-US" altLang="zh-CN" sz="2700" dirty="0">
              <a:latin typeface="Times New Roman" panose="02020603050405020304" pitchFamily="18" charset="0"/>
            </a:endParaRPr>
          </a:p>
          <a:p>
            <a:pPr algn="ctr"/>
            <a:r>
              <a:rPr lang="en-US" altLang="zh-CN" sz="2700" dirty="0">
                <a:latin typeface="Times New Roman" panose="02020603050405020304" pitchFamily="18" charset="0"/>
              </a:rPr>
              <a:t>  What did you have for dinner?</a:t>
            </a:r>
            <a:endParaRPr lang="en-US" altLang="zh-CN" sz="2700" dirty="0">
              <a:latin typeface="Times New Roman" panose="02020603050405020304" pitchFamily="18" charset="0"/>
            </a:endParaRPr>
          </a:p>
          <a:p>
            <a:pPr algn="ctr"/>
            <a:r>
              <a:rPr lang="en-US" altLang="zh-CN" sz="2700" dirty="0">
                <a:latin typeface="Times New Roman" panose="02020603050405020304" pitchFamily="18" charset="0"/>
              </a:rPr>
              <a:t> I had______.</a:t>
            </a:r>
            <a:endParaRPr lang="en-US" altLang="zh-CN" sz="27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3699" name="组合 113698"/>
          <p:cNvGrpSpPr/>
          <p:nvPr/>
        </p:nvGrpSpPr>
        <p:grpSpPr>
          <a:xfrm rot="-248151">
            <a:off x="909161" y="1115854"/>
            <a:ext cx="2822258" cy="612458"/>
            <a:chOff x="204" y="210"/>
            <a:chExt cx="3991" cy="635"/>
          </a:xfrm>
        </p:grpSpPr>
        <p:sp>
          <p:nvSpPr>
            <p:cNvPr id="113700" name="圆角矩形 113699"/>
            <p:cNvSpPr/>
            <p:nvPr/>
          </p:nvSpPr>
          <p:spPr>
            <a:xfrm>
              <a:off x="204" y="210"/>
              <a:ext cx="3991" cy="635"/>
            </a:xfrm>
            <a:prstGeom prst="roundRect">
              <a:avLst>
                <a:gd name="adj" fmla="val 16667"/>
              </a:avLst>
            </a:prstGeom>
            <a:solidFill>
              <a:srgbClr val="FFFF99">
                <a:alpha val="80000"/>
              </a:srgbClr>
            </a:solidFill>
            <a:ln w="38100" cap="flat" cmpd="sng">
              <a:solidFill>
                <a:srgbClr val="00008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701" name="矩形 113700"/>
            <p:cNvSpPr/>
            <p:nvPr/>
          </p:nvSpPr>
          <p:spPr>
            <a:xfrm>
              <a:off x="394" y="345"/>
              <a:ext cx="3484" cy="408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  <a:normAutofit fontScale="85000" lnSpcReduction="20000"/>
            </a:bodyPr>
            <a:lstStyle/>
            <a:p>
              <a:pPr algn="ctr"/>
              <a:r>
                <a:rPr lang="zh-CN" altLang="en-US" sz="2700" dirty="0">
                  <a:ln w="9525" cap="flat" cmpd="sng">
                    <a:solidFill>
                      <a:srgbClr val="CC99FF"/>
                    </a:solidFill>
                    <a:prstDash val="solid"/>
                    <a:headEnd type="none" w="med" len="med"/>
                    <a:tailEnd type="none" w="med" len="med"/>
                  </a:ln>
                  <a:gradFill rotWithShape="0">
                    <a:gsLst>
                      <a:gs pos="0">
                        <a:srgbClr val="6600CC"/>
                      </a:gs>
                      <a:gs pos="100000">
                        <a:srgbClr val="CC00CC"/>
                      </a:gs>
                    </a:gsLst>
                    <a:lin ang="5400000" scaled="1"/>
                    <a:tileRect/>
                  </a:gradFill>
                  <a:effectLst>
                    <a:outerShdw dist="53882" dir="2699999" algn="ctr" rotWithShape="0">
                      <a:srgbClr val="9999FF">
                        <a:alpha val="80000"/>
                      </a:srgbClr>
                    </a:outerShdw>
                  </a:effectLst>
                  <a:latin typeface="Arial Black" panose="020B0A04020102020204" pitchFamily="34" charset="0"/>
                  <a:ea typeface="Arial Black" panose="020B0A04020102020204" pitchFamily="34" charset="0"/>
                </a:rPr>
                <a:t>完成任务</a:t>
              </a:r>
              <a:endParaRPr lang="zh-CN" altLang="en-US" sz="2700" dirty="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Arial Black" panose="020B0A04020102020204" pitchFamily="34" charset="0"/>
                <a:ea typeface="Arial Black" panose="020B0A04020102020204" pitchFamily="34" charset="0"/>
              </a:endParaRPr>
            </a:p>
          </p:txBody>
        </p:sp>
      </p:grpSp>
      <p:graphicFrame>
        <p:nvGraphicFramePr>
          <p:cNvPr id="113669" name="表格 113668"/>
          <p:cNvGraphicFramePr/>
          <p:nvPr/>
        </p:nvGraphicFramePr>
        <p:xfrm>
          <a:off x="1345406" y="2310289"/>
          <a:ext cx="6453188" cy="1937385"/>
        </p:xfrm>
        <a:graphic>
          <a:graphicData uri="http://schemas.openxmlformats.org/drawingml/2006/table">
            <a:tbl>
              <a:tblPr/>
              <a:tblGrid>
                <a:gridCol w="2038350"/>
                <a:gridCol w="1589485"/>
                <a:gridCol w="1375172"/>
                <a:gridCol w="1450181"/>
              </a:tblGrid>
              <a:tr h="441960">
                <a:tc>
                  <a:txBody>
                    <a:bodyPr/>
                    <a:lstStyle/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7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Name</a:t>
                      </a:r>
                      <a:endParaRPr lang="en-US" altLang="zh-CN" sz="1700" b="1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700" b="1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breakfast</a:t>
                      </a:r>
                      <a:endParaRPr lang="en-US" altLang="zh-CN" sz="1700" b="1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700" b="1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lunch</a:t>
                      </a:r>
                      <a:endParaRPr lang="en-US" altLang="zh-CN" sz="1700" b="1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7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dinner</a:t>
                      </a:r>
                      <a:endParaRPr lang="en-US" altLang="zh-CN" sz="1700" b="1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9588">
                <a:tc>
                  <a:txBody>
                    <a:bodyPr/>
                    <a:lstStyle/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1700" b="1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170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170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170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4115">
                <a:tc>
                  <a:txBody>
                    <a:bodyPr/>
                    <a:lstStyle/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1700" b="1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170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170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170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1722">
                <a:tc>
                  <a:txBody>
                    <a:bodyPr/>
                    <a:lstStyle/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1700" b="1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170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170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170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1" name="圆角矩形 39940"/>
          <p:cNvSpPr/>
          <p:nvPr/>
        </p:nvSpPr>
        <p:spPr>
          <a:xfrm rot="-248150">
            <a:off x="626779" y="828353"/>
            <a:ext cx="3080147" cy="653653"/>
          </a:xfrm>
          <a:prstGeom prst="roundRect">
            <a:avLst>
              <a:gd name="adj" fmla="val 16667"/>
            </a:avLst>
          </a:prstGeom>
          <a:solidFill>
            <a:srgbClr val="FFFF99">
              <a:alpha val="80000"/>
            </a:srgbClr>
          </a:solidFill>
          <a:ln w="38100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9942" name="矩形 39941"/>
          <p:cNvSpPr/>
          <p:nvPr/>
        </p:nvSpPr>
        <p:spPr>
          <a:xfrm rot="-248150">
            <a:off x="822424" y="952826"/>
            <a:ext cx="2688857" cy="419985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SlantUp">
              <a:avLst>
                <a:gd name="adj" fmla="val 0"/>
              </a:avLst>
            </a:prstTxWarp>
            <a:normAutofit fontScale="90000" lnSpcReduction="10000"/>
          </a:bodyPr>
          <a:lstStyle/>
          <a:p>
            <a:pPr algn="ctr"/>
            <a:r>
              <a:rPr lang="zh-CN" altLang="en-US" sz="2700" dirty="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展示任务</a:t>
            </a:r>
            <a:endParaRPr lang="zh-CN" altLang="en-US" sz="2700" dirty="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38" name="标题 39937"/>
          <p:cNvSpPr>
            <a:spLocks noGrp="1"/>
          </p:cNvSpPr>
          <p:nvPr/>
        </p:nvSpPr>
        <p:spPr>
          <a:xfrm>
            <a:off x="2666047" y="1393984"/>
            <a:ext cx="4793933" cy="8572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0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Make an oral report.</a:t>
            </a:r>
            <a:br>
              <a:rPr lang="en-US" altLang="zh-CN" sz="30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</a:br>
            <a:r>
              <a:rPr lang="zh-CN" altLang="en-US" sz="27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反馈汇报</a:t>
            </a:r>
            <a:endParaRPr lang="zh-CN" altLang="en-US" sz="2700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39" name="文本占位符 39938"/>
          <p:cNvSpPr>
            <a:spLocks noGrp="1"/>
          </p:cNvSpPr>
          <p:nvPr/>
        </p:nvSpPr>
        <p:spPr>
          <a:xfrm>
            <a:off x="1817591" y="2505188"/>
            <a:ext cx="5464969" cy="231362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700" dirty="0">
                <a:latin typeface="Times New Roman" panose="02020603050405020304" pitchFamily="18" charset="0"/>
              </a:rPr>
              <a:t>Yesterday, XXX had…for breakfast .</a:t>
            </a:r>
            <a:endParaRPr lang="en-US" altLang="zh-CN" sz="2700" dirty="0"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None/>
            </a:pPr>
            <a:endParaRPr lang="en-US" altLang="zh-CN" sz="2700" dirty="0"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2700" dirty="0">
                <a:latin typeface="Times New Roman" panose="02020603050405020304" pitchFamily="18" charset="0"/>
              </a:rPr>
              <a:t>                 She /He had … for lunch. </a:t>
            </a:r>
            <a:endParaRPr lang="en-US" altLang="zh-CN" sz="2700" dirty="0"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None/>
            </a:pPr>
            <a:endParaRPr lang="en-US" altLang="zh-CN" sz="2700" dirty="0"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2700" dirty="0">
                <a:latin typeface="Times New Roman" panose="02020603050405020304" pitchFamily="18" charset="0"/>
              </a:rPr>
              <a:t>                 She /He had … for dinner.</a:t>
            </a:r>
            <a:endParaRPr lang="en-US" altLang="zh-CN" sz="2700" dirty="0"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None/>
            </a:pPr>
            <a:endParaRPr lang="en-US" altLang="zh-CN" sz="2700" dirty="0">
              <a:latin typeface="Times New Roman" panose="02020603050405020304" pitchFamily="18" charset="0"/>
            </a:endParaRPr>
          </a:p>
          <a:p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0" name="矩形 8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9316" y="2419613"/>
            <a:ext cx="5419210" cy="5770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300" b="1" dirty="0">
                <a:latin typeface="Times New Roman" panose="02020603050405020304" pitchFamily="18" charset="0"/>
              </a:rPr>
              <a:t>Good diet, can keep </a:t>
            </a:r>
            <a:r>
              <a:rPr lang="en-US" altLang="zh-CN" sz="3300" b="1" dirty="0">
                <a:latin typeface="Times New Roman" panose="02020603050405020304" pitchFamily="18" charset="0"/>
              </a:rPr>
              <a:t>healthy.</a:t>
            </a:r>
            <a:endParaRPr lang="en-US" altLang="zh-CN" sz="3300" b="1" dirty="0">
              <a:latin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394960" y="979171"/>
            <a:ext cx="3571399" cy="3185636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8"/>
          <p:cNvSpPr>
            <a:spLocks noChangeArrowheads="1"/>
          </p:cNvSpPr>
          <p:nvPr/>
        </p:nvSpPr>
        <p:spPr bwMode="auto">
          <a:xfrm>
            <a:off x="1984773" y="1779985"/>
            <a:ext cx="582811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4100" b="1" spc="4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4100" b="1" spc="4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9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创设情境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686" y="1664017"/>
            <a:ext cx="5850255" cy="335375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637497" y="791527"/>
            <a:ext cx="2418874" cy="191357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164556" y="791527"/>
            <a:ext cx="3523298" cy="7610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45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Food Festival</a:t>
            </a:r>
            <a:endParaRPr lang="en-US" altLang="zh-CN" sz="45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39317" y="1312773"/>
            <a:ext cx="2670737" cy="180811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60585" y="3306604"/>
            <a:ext cx="828199" cy="57626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300" b="1" dirty="0">
                <a:latin typeface="Times New Roman" panose="02020603050405020304" pitchFamily="18" charset="0"/>
              </a:rPr>
              <a:t>rice </a:t>
            </a:r>
            <a:endParaRPr lang="en-US" altLang="zh-CN" sz="3300" b="1" dirty="0">
              <a:latin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6072809" y="1410384"/>
            <a:ext cx="2645828" cy="171050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659413" y="3340364"/>
            <a:ext cx="2238128" cy="5770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300" b="1" dirty="0">
                <a:latin typeface="Times New Roman" panose="02020603050405020304" pitchFamily="18" charset="0"/>
              </a:rPr>
              <a:t>noodles</a:t>
            </a:r>
            <a:endParaRPr lang="en-US" altLang="zh-CN" sz="3300" b="1" dirty="0">
              <a:latin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194479" y="3306604"/>
            <a:ext cx="2602706" cy="173307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rot="16200000">
            <a:off x="4063335" y="1771670"/>
            <a:ext cx="646331" cy="2053590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r>
              <a:rPr lang="en-US" altLang="zh-CN" sz="3300" b="1" dirty="0">
                <a:latin typeface="Times New Roman" panose="02020603050405020304" pitchFamily="18" charset="0"/>
              </a:rPr>
              <a:t>dumplings</a:t>
            </a:r>
            <a:endParaRPr lang="en-US" altLang="zh-CN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5615609" y="922497"/>
            <a:ext cx="2889264" cy="186880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45783" y="922496"/>
            <a:ext cx="2469356" cy="185451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119468" y="3168368"/>
            <a:ext cx="2504683" cy="181317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762059" y="2576545"/>
            <a:ext cx="1343025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000" b="1" dirty="0" err="1">
                <a:latin typeface="Times New Roman" panose="02020603050405020304" pitchFamily="18" charset="0"/>
              </a:rPr>
              <a:t>zongzi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7219" y="2841577"/>
            <a:ext cx="2203133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000" b="1" dirty="0">
                <a:latin typeface="Times New Roman" panose="02020603050405020304" pitchFamily="18" charset="0"/>
              </a:rPr>
              <a:t>mooncakes</a:t>
            </a:r>
            <a:endParaRPr lang="en-US" altLang="zh-CN" sz="3000" b="1" dirty="0"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45199" y="3042523"/>
            <a:ext cx="1640681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000" b="1" dirty="0">
                <a:latin typeface="Times New Roman" panose="02020603050405020304" pitchFamily="18" charset="0"/>
              </a:rPr>
              <a:t>hotpot</a:t>
            </a:r>
            <a:endParaRPr lang="en-US" altLang="zh-CN" sz="30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62" name="标题 92161"/>
          <p:cNvSpPr>
            <a:spLocks noGrp="1"/>
          </p:cNvSpPr>
          <p:nvPr/>
        </p:nvSpPr>
        <p:spPr>
          <a:xfrm>
            <a:off x="1132764" y="930593"/>
            <a:ext cx="7362346" cy="11239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What’s your </a:t>
            </a:r>
            <a:r>
              <a:rPr lang="en-US" altLang="zh-CN" sz="36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favourite</a:t>
            </a:r>
            <a:r>
              <a:rPr lang="en-US" altLang="zh-CN" sz="3600" b="1" dirty="0">
                <a:latin typeface="Times New Roman" panose="02020603050405020304" pitchFamily="18" charset="0"/>
              </a:rPr>
              <a:t> </a:t>
            </a:r>
            <a:r>
              <a:rPr lang="en-US" altLang="zh-CN" sz="36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food?</a:t>
            </a:r>
            <a:endParaRPr lang="en-US" altLang="zh-CN" sz="3600" b="1" dirty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algn="l"/>
            <a:r>
              <a:rPr lang="en-US" altLang="zh-CN" sz="36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Why</a:t>
            </a:r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?</a:t>
            </a:r>
            <a:endParaRPr lang="en-US" altLang="zh-CN" sz="36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164" name="矩形 92163"/>
          <p:cNvSpPr/>
          <p:nvPr/>
        </p:nvSpPr>
        <p:spPr>
          <a:xfrm>
            <a:off x="1512332" y="2123599"/>
            <a:ext cx="6172200" cy="8572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/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Because it’s _____________.</a:t>
            </a:r>
            <a:endParaRPr lang="en-US" altLang="zh-CN" sz="36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92167" name="图片 92166" descr="jqyl0612130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910388" y="2980849"/>
            <a:ext cx="1689184" cy="203739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68" name="椭圆形标注 92167"/>
          <p:cNvSpPr/>
          <p:nvPr/>
        </p:nvSpPr>
        <p:spPr>
          <a:xfrm>
            <a:off x="3832384" y="3147536"/>
            <a:ext cx="3078004" cy="1210628"/>
          </a:xfrm>
          <a:prstGeom prst="wedgeEllipseCallout">
            <a:avLst>
              <a:gd name="adj1" fmla="val 52816"/>
              <a:gd name="adj2" fmla="val 1207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algn="ctr"/>
            <a:endParaRPr sz="1200" dirty="0"/>
          </a:p>
        </p:txBody>
      </p:sp>
      <p:sp>
        <p:nvSpPr>
          <p:cNvPr id="15" name="标题 92161"/>
          <p:cNvSpPr>
            <a:spLocks noGrp="1"/>
          </p:cNvSpPr>
          <p:nvPr/>
        </p:nvSpPr>
        <p:spPr>
          <a:xfrm>
            <a:off x="3942866" y="2008109"/>
            <a:ext cx="2239502" cy="88725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delicious</a:t>
            </a:r>
            <a:endParaRPr lang="en-US" altLang="zh-CN" sz="36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" name="标题 92161"/>
          <p:cNvSpPr>
            <a:spLocks noGrp="1"/>
          </p:cNvSpPr>
          <p:nvPr/>
        </p:nvSpPr>
        <p:spPr>
          <a:xfrm>
            <a:off x="4442469" y="3308986"/>
            <a:ext cx="3479797" cy="88725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000" b="1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Mmmm</a:t>
            </a:r>
            <a:r>
              <a:rPr lang="en-US" altLang="zh-CN" sz="3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,</a:t>
            </a:r>
            <a:endParaRPr lang="en-US" altLang="zh-CN" sz="30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algn="l"/>
            <a:r>
              <a:rPr lang="en-US" altLang="zh-CN" sz="3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It’s delicious</a:t>
            </a:r>
            <a:endParaRPr lang="en-US" altLang="zh-CN" sz="30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500"/>
                                        <p:tgtEl>
                                          <p:spTgt spid="92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8" grpId="0" bldLvl="0" animBg="1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588224" y="210741"/>
            <a:ext cx="290688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五年级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152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8" name="矩形 8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启发思考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257300" y="1421607"/>
            <a:ext cx="7021830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you know any </a:t>
            </a: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traditional food</a:t>
            </a:r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England? </a:t>
            </a:r>
            <a:endParaRPr lang="zh-CN" altLang="en-US" sz="2700" b="1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879884" y="2335054"/>
            <a:ext cx="3215164" cy="2182178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26" name="标题 52225"/>
          <p:cNvSpPr txBox="1"/>
          <p:nvPr/>
        </p:nvSpPr>
        <p:spPr>
          <a:xfrm>
            <a:off x="3870127" y="300171"/>
            <a:ext cx="2368868" cy="857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ct val="50000"/>
              </a:spcBef>
            </a:pPr>
            <a:r>
              <a:rPr lang="en-US" altLang="zh-CN" sz="3000" b="1" i="1" dirty="0">
                <a:solidFill>
                  <a:schemeClr val="accent2"/>
                </a:solidFill>
                <a:latin typeface="Times New Roman" panose="02020603050405020304" pitchFamily="18" charset="0"/>
              </a:rPr>
              <a:t>English </a:t>
            </a:r>
            <a:r>
              <a:rPr lang="en-US" altLang="zh-CN" sz="3000" b="1" i="1" dirty="0">
                <a:solidFill>
                  <a:schemeClr val="accent2"/>
                </a:solidFill>
                <a:latin typeface="Times New Roman" panose="02020603050405020304" pitchFamily="18" charset="0"/>
              </a:rPr>
              <a:t>food</a:t>
            </a:r>
            <a:endParaRPr lang="en-US" altLang="zh-CN" sz="3000" b="1" i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2229" name="图片 52228" descr="egg saus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1250" y="1207084"/>
            <a:ext cx="1620838" cy="112037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31" name="图片 52230" descr="coff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5466" y="3113862"/>
            <a:ext cx="1453754" cy="113585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32" name="图片 52231" descr="milk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0998" y="2814927"/>
            <a:ext cx="1029176" cy="154580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33" name="矩形 52232"/>
          <p:cNvSpPr/>
          <p:nvPr/>
        </p:nvSpPr>
        <p:spPr>
          <a:xfrm>
            <a:off x="3198991" y="2180915"/>
            <a:ext cx="2556179" cy="69532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egg</a:t>
            </a:r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s</a:t>
            </a:r>
            <a:r>
              <a:rPr lang="en-US" altLang="zh-CN" sz="2400" dirty="0">
                <a:latin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and sausage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s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2234" name="矩形 52233"/>
          <p:cNvSpPr>
            <a:spLocks noRot="1"/>
          </p:cNvSpPr>
          <p:nvPr/>
        </p:nvSpPr>
        <p:spPr>
          <a:xfrm>
            <a:off x="816851" y="2300164"/>
            <a:ext cx="1944291" cy="58697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sandwich</a:t>
            </a:r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es</a:t>
            </a:r>
            <a:endParaRPr lang="en-US" altLang="zh-CN" sz="24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2235" name="矩形 52234"/>
          <p:cNvSpPr>
            <a:spLocks noRot="1"/>
          </p:cNvSpPr>
          <p:nvPr/>
        </p:nvSpPr>
        <p:spPr>
          <a:xfrm>
            <a:off x="6316860" y="2285690"/>
            <a:ext cx="2159794" cy="4857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fish and chip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s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2236" name="文本框 52235"/>
          <p:cNvSpPr txBox="1"/>
          <p:nvPr/>
        </p:nvSpPr>
        <p:spPr>
          <a:xfrm>
            <a:off x="4347346" y="4361801"/>
            <a:ext cx="966788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</a:rPr>
              <a:t>coffee</a:t>
            </a:r>
            <a:endParaRPr lang="en-US" altLang="zh-CN" sz="24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2237" name="文本框 52236"/>
          <p:cNvSpPr txBox="1"/>
          <p:nvPr/>
        </p:nvSpPr>
        <p:spPr>
          <a:xfrm>
            <a:off x="7152698" y="4278395"/>
            <a:ext cx="730091" cy="437674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</a:rPr>
              <a:t>milk</a:t>
            </a:r>
            <a:endParaRPr lang="en-US" altLang="zh-CN" sz="24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2238" name="文本框 52237"/>
          <p:cNvSpPr txBox="1"/>
          <p:nvPr/>
        </p:nvSpPr>
        <p:spPr>
          <a:xfrm>
            <a:off x="1026728" y="4309715"/>
            <a:ext cx="1626086" cy="4385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</a:rPr>
              <a:t>hamburger</a:t>
            </a:r>
            <a:endParaRPr lang="en-US" altLang="zh-CN" sz="2400" b="1" dirty="0">
              <a:latin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979838" y="1235007"/>
            <a:ext cx="1450718" cy="108824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077177" y="3137300"/>
            <a:ext cx="1521143" cy="11410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6634490" y="1173552"/>
            <a:ext cx="1524534" cy="1143508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2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2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2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2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3" grpId="0"/>
      <p:bldP spid="52234" grpId="0"/>
      <p:bldP spid="52235" grpId="0"/>
      <p:bldP spid="52236" grpId="0"/>
      <p:bldP spid="52237" grpId="0"/>
      <p:bldP spid="522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2" name="矩形 11"/>
          <p:cNvSpPr/>
          <p:nvPr/>
        </p:nvSpPr>
        <p:spPr>
          <a:xfrm>
            <a:off x="40481" y="745332"/>
            <a:ext cx="2040803" cy="3369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自主或小组探究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0249" name="图片 102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4554" y="1002030"/>
            <a:ext cx="5275421" cy="395620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108660" y="1374696"/>
            <a:ext cx="5733574" cy="3761899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en-US" altLang="zh-CN" sz="3000" dirty="0">
                <a:latin typeface="Times New Roman" panose="02020603050405020304" pitchFamily="18" charset="0"/>
                <a:sym typeface="+mn-ea"/>
              </a:rPr>
              <a:t>What did she have for breakfast?</a:t>
            </a:r>
            <a:br>
              <a:rPr lang="en-US" altLang="zh-CN" sz="3000" dirty="0">
                <a:latin typeface="Times New Roman" panose="02020603050405020304" pitchFamily="18" charset="0"/>
                <a:sym typeface="+mn-ea"/>
              </a:rPr>
            </a:br>
            <a:endParaRPr lang="en-US" altLang="zh-CN" sz="3000" b="1" dirty="0">
              <a:solidFill>
                <a:schemeClr val="accent1"/>
              </a:solidFill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3000" dirty="0">
                <a:latin typeface="Times New Roman" panose="02020603050405020304" pitchFamily="18" charset="0"/>
                <a:sym typeface="+mn-ea"/>
              </a:rPr>
              <a:t>What did she have for lunch?</a:t>
            </a:r>
            <a:endParaRPr lang="en-US" altLang="zh-CN" sz="3000" dirty="0">
              <a:latin typeface="Times New Roman" panose="02020603050405020304" pitchFamily="18" charset="0"/>
              <a:sym typeface="+mn-ea"/>
            </a:endParaRPr>
          </a:p>
          <a:p>
            <a:br>
              <a:rPr lang="en-US" altLang="zh-CN" sz="3000" dirty="0">
                <a:latin typeface="Times New Roman" panose="02020603050405020304" pitchFamily="18" charset="0"/>
                <a:sym typeface="+mn-ea"/>
              </a:rPr>
            </a:br>
            <a:r>
              <a:rPr lang="en-US" altLang="zh-CN" sz="3000" dirty="0">
                <a:latin typeface="Times New Roman" panose="02020603050405020304" pitchFamily="18" charset="0"/>
                <a:sym typeface="+mn-ea"/>
              </a:rPr>
              <a:t>What did she have for dinner?</a:t>
            </a:r>
            <a:endParaRPr lang="en-US" altLang="zh-CN" sz="3000" dirty="0">
              <a:latin typeface="Times New Roman" panose="02020603050405020304" pitchFamily="18" charset="0"/>
              <a:sym typeface="+mn-ea"/>
            </a:endParaRPr>
          </a:p>
          <a:p>
            <a:endParaRPr lang="en-US" altLang="zh-CN" sz="3000" b="1" dirty="0">
              <a:solidFill>
                <a:schemeClr val="accent1"/>
              </a:solidFill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3000" dirty="0">
                <a:latin typeface="Times New Roman" panose="02020603050405020304" pitchFamily="18" charset="0"/>
                <a:sym typeface="+mn-ea"/>
              </a:rPr>
              <a:t>Does </a:t>
            </a:r>
            <a:r>
              <a:rPr lang="en-US" altLang="zh-CN" sz="3000" dirty="0" err="1">
                <a:latin typeface="Times New Roman" panose="02020603050405020304" pitchFamily="18" charset="0"/>
                <a:sym typeface="+mn-ea"/>
              </a:rPr>
              <a:t>Lingling</a:t>
            </a:r>
            <a:r>
              <a:rPr lang="en-US" altLang="zh-CN" sz="3000" dirty="0">
                <a:latin typeface="Times New Roman" panose="02020603050405020304" pitchFamily="18" charset="0"/>
                <a:sym typeface="+mn-ea"/>
              </a:rPr>
              <a:t> like English food?</a:t>
            </a:r>
            <a:endParaRPr lang="en-US" altLang="zh-CN" sz="3000" dirty="0">
              <a:latin typeface="Times New Roman" panose="02020603050405020304" pitchFamily="18" charset="0"/>
              <a:sym typeface="+mn-ea"/>
            </a:endParaRPr>
          </a:p>
          <a:p>
            <a:endParaRPr lang="en-US" altLang="zh-CN" sz="3000" b="1" dirty="0">
              <a:solidFill>
                <a:schemeClr val="accent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08660" y="1854399"/>
            <a:ext cx="3889534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She had eggs and sausages.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08660" y="2771775"/>
            <a:ext cx="3659505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She had sandwiches.</a:t>
            </a:r>
            <a:endParaRPr lang="zh-CN" altLang="en-US" sz="2700" dirty="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08660" y="3712250"/>
            <a:ext cx="3648551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She had fish and chips.</a:t>
            </a:r>
            <a:endParaRPr lang="zh-CN" altLang="en-US" sz="2700" dirty="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08659" y="4553545"/>
            <a:ext cx="2271713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Yes, she does.</a:t>
            </a:r>
            <a:endParaRPr lang="zh-CN" altLang="en-US" sz="2700" dirty="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04587" y="722471"/>
            <a:ext cx="4978241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700" b="1" dirty="0">
                <a:latin typeface="Times New Roman" panose="02020603050405020304" pitchFamily="18" charset="0"/>
              </a:rPr>
              <a:t> listen and answer the questions</a:t>
            </a:r>
            <a:endParaRPr lang="en-US" altLang="zh-CN" sz="27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</p:bldLst>
  </p:timing>
</p:sld>
</file>

<file path=ppt/tags/tag1.xml><?xml version="1.0" encoding="utf-8"?>
<p:tagLst xmlns:p="http://schemas.openxmlformats.org/presentationml/2006/main">
  <p:tag name="KSO_WPP_MARK_KEY" val="6a5f3b02-dddb-49b3-a8f2-500658e9836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1771</Words>
  <Application>WPS 演示</Application>
  <PresentationFormat>全屏显示(16:9)</PresentationFormat>
  <Paragraphs>161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Arial</vt:lpstr>
      <vt:lpstr>宋体</vt:lpstr>
      <vt:lpstr>Wingdings</vt:lpstr>
      <vt:lpstr>Calibri Light</vt:lpstr>
      <vt:lpstr>Calibri</vt:lpstr>
      <vt:lpstr>Calibri</vt:lpstr>
      <vt:lpstr>微软雅黑</vt:lpstr>
      <vt:lpstr>Times New Roman</vt:lpstr>
      <vt:lpstr>Arial Black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411</cp:revision>
  <dcterms:created xsi:type="dcterms:W3CDTF">2013-07-01T03:05:00Z</dcterms:created>
  <dcterms:modified xsi:type="dcterms:W3CDTF">2023-02-17T02:30:07Z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13FABA8094EE4008BD10433FEBD6DD1D</vt:lpwstr>
  </property>
</Properties>
</file>