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1" r:id="rId3"/>
    <p:sldId id="280" r:id="rId4"/>
    <p:sldId id="283" r:id="rId5"/>
    <p:sldId id="284" r:id="rId6"/>
    <p:sldId id="285" r:id="rId7"/>
    <p:sldId id="286" r:id="rId9"/>
    <p:sldId id="287" r:id="rId10"/>
    <p:sldId id="288" r:id="rId11"/>
    <p:sldId id="289" r:id="rId12"/>
    <p:sldId id="290" r:id="rId13"/>
    <p:sldId id="345" r:id="rId14"/>
    <p:sldId id="344" r:id="rId15"/>
    <p:sldId id="291" r:id="rId16"/>
    <p:sldId id="294" r:id="rId17"/>
    <p:sldId id="342" r:id="rId18"/>
    <p:sldId id="257" r:id="rId19"/>
    <p:sldId id="332" r:id="rId20"/>
    <p:sldId id="333" r:id="rId21"/>
    <p:sldId id="334" r:id="rId22"/>
    <p:sldId id="335" r:id="rId23"/>
    <p:sldId id="336" r:id="rId24"/>
    <p:sldId id="338" r:id="rId25"/>
    <p:sldId id="339" r:id="rId26"/>
    <p:sldId id="340" r:id="rId27"/>
    <p:sldId id="262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3333CC"/>
    <a:srgbClr val="FF9933"/>
    <a:srgbClr val="FFCC00"/>
    <a:srgbClr val="FF6600"/>
    <a:srgbClr val="0066FF"/>
    <a:srgbClr val="66CC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91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5DE3D-3D62-41BC-9BF6-10A0AD48D8C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0D5A8-9FE2-4529-9C96-D37DFB7F89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0D5A8-9FE2-4529-9C96-D37DFB7F89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0D5A8-9FE2-4529-9C96-D37DFB7F89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FF443-CB49-43D3-99F0-1B8FEF0E00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971001-1FC8-4748-866B-E65DAE2B55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29373-2E51-4F2D-B188-7A0B2B49AD3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8B7FC6-BBEE-4251-8B5C-77BE8BBDA5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1E014-8A91-4CF8-A0C8-462227BC896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59052-DAD5-4B1D-9D28-4CBDC5AC28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02B0BF-394C-45D4-86C2-AC063B6166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CC899-091D-49F2-BE99-CAB578B890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494E8-6C80-4129-8172-1C28EF723A4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F98AA-CD51-4692-BF18-CBDC7C09B3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1636D-D93F-4778-9916-5CAC638329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4294D-E574-425B-953C-657467382F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EF37238-4E19-4044-9A17-036596F3A85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jpeg"/><Relationship Id="rId7" Type="http://schemas.openxmlformats.org/officeDocument/2006/relationships/slide" Target="slide16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6.jpeg"/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34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" Target="slide21.xml"/><Relationship Id="rId8" Type="http://schemas.openxmlformats.org/officeDocument/2006/relationships/slide" Target="slide23.xml"/><Relationship Id="rId7" Type="http://schemas.openxmlformats.org/officeDocument/2006/relationships/slide" Target="slide24.xml"/><Relationship Id="rId6" Type="http://schemas.openxmlformats.org/officeDocument/2006/relationships/slide" Target="slide25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audio" Target="../media/audio1.wav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5.jpeg"/><Relationship Id="rId2" Type="http://schemas.openxmlformats.org/officeDocument/2006/relationships/slide" Target="slide1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6.jpeg"/><Relationship Id="rId2" Type="http://schemas.openxmlformats.org/officeDocument/2006/relationships/slide" Target="slide1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hyperlink" Target="file:///C:\Documents%20and%20Settings\Administrator\&#26700;&#38754;\Good%20morning%20train_&#26631;&#28165;.wmv.flv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image" Target="../media/image37.jpeg"/><Relationship Id="rId2" Type="http://schemas.openxmlformats.org/officeDocument/2006/relationships/slide" Target="slide1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slide" Target="slide17.xml"/><Relationship Id="rId2" Type="http://schemas.openxmlformats.org/officeDocument/2006/relationships/image" Target="../media/image38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28.jpeg"/><Relationship Id="rId2" Type="http://schemas.openxmlformats.org/officeDocument/2006/relationships/slide" Target="slide17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slide" Target="slide17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png"/><Relationship Id="rId3" Type="http://schemas.openxmlformats.org/officeDocument/2006/relationships/slide" Target="slide17.xml"/><Relationship Id="rId2" Type="http://schemas.openxmlformats.org/officeDocument/2006/relationships/image" Target="../media/image42.jpeg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971550" y="549275"/>
            <a:ext cx="4537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1">
              <a:solidFill>
                <a:srgbClr val="C00000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87980" y="915988"/>
            <a:ext cx="69119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Module </a:t>
            </a:r>
            <a:r>
              <a:rPr lang="en-US" altLang="zh-CN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3 </a:t>
            </a:r>
            <a:r>
              <a:rPr lang="zh-CN" altLang="en-US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Unit 1</a:t>
            </a:r>
            <a:r>
              <a:rPr lang="en-US" altLang="zh-CN" sz="4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endParaRPr lang="en-US" altLang="zh-CN" sz="4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55495" y="1988840"/>
            <a:ext cx="864096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Have </a:t>
            </a:r>
            <a:r>
              <a:rPr lang="zh-CN" altLang="en-US" sz="66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you got the </a:t>
            </a:r>
            <a:endParaRPr lang="en-US" altLang="zh-CN" sz="6600" b="1" dirty="0" smtClean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zh-CN" altLang="en-US" sz="66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Harry Potter </a:t>
            </a:r>
            <a:r>
              <a:rPr lang="zh-CN" altLang="en-US" sz="6600" b="1" dirty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videos</a:t>
            </a:r>
            <a:r>
              <a:rPr lang="zh-CN" altLang="en-US" sz="66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?</a:t>
            </a:r>
            <a:endParaRPr lang="zh-CN" altLang="en-US" sz="20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749925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zh-CN" altLang="en-US" sz="2400" b="1" dirty="0">
                <a:solidFill>
                  <a:srgbClr val="FF6600"/>
                </a:solidFill>
              </a:rPr>
              <a:t>活动用书P10:读课文，圈出T/F</a:t>
            </a:r>
            <a:endParaRPr lang="zh-CN" altLang="en-US" sz="2400" b="1" dirty="0">
              <a:solidFill>
                <a:srgbClr val="FF6600"/>
              </a:solidFill>
            </a:endParaRPr>
          </a:p>
          <a:p>
            <a:pPr marL="609600" indent="-609600">
              <a:buFontTx/>
              <a:buNone/>
            </a:pPr>
            <a:r>
              <a:rPr lang="zh-CN" altLang="en-US" sz="2400" dirty="0"/>
              <a:t>    Read and circle “T” or “F”.</a:t>
            </a:r>
            <a:endParaRPr lang="zh-CN" altLang="en-US" sz="24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1) Amy wants the Harry Potter videos.                           T         F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    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2) The library has got the Harry Potter videos.               T         F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    </a:t>
            </a:r>
            <a:r>
              <a:rPr lang="zh-CN" altLang="en-US" sz="1800" dirty="0">
                <a:solidFill>
                  <a:srgbClr val="FF5050"/>
                </a:solidFill>
              </a:rPr>
              <a:t>The library hasn’t got the Harry Potter videos.</a:t>
            </a:r>
            <a:endParaRPr lang="zh-CN" altLang="en-US" sz="1800" dirty="0">
              <a:solidFill>
                <a:srgbClr val="FF5050"/>
              </a:solidFill>
            </a:endParaRPr>
          </a:p>
          <a:p>
            <a:pPr marL="609600" indent="-609600">
              <a:buFontTx/>
              <a:buNone/>
            </a:pPr>
            <a:r>
              <a:rPr lang="zh-CN" altLang="en-US" sz="1800" dirty="0"/>
              <a:t>3) The library has got the Harry Potter books.                T         F</a:t>
            </a:r>
            <a:endParaRPr lang="zh-CN" altLang="en-US" sz="1800" dirty="0"/>
          </a:p>
          <a:p>
            <a:pPr marL="609600" indent="-609600"/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4) The books are on Shelf D.                                          T         F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    </a:t>
            </a:r>
            <a:r>
              <a:rPr lang="zh-CN" altLang="en-US" sz="1800" dirty="0">
                <a:solidFill>
                  <a:srgbClr val="FF5050"/>
                </a:solidFill>
              </a:rPr>
              <a:t>The books are on Shelf C.</a:t>
            </a:r>
            <a:endParaRPr lang="zh-CN" altLang="en-US" sz="1800" dirty="0">
              <a:solidFill>
                <a:srgbClr val="FF5050"/>
              </a:solidFill>
            </a:endParaRPr>
          </a:p>
          <a:p>
            <a:pPr marL="609600" indent="-609600">
              <a:buFontTx/>
              <a:buNone/>
            </a:pPr>
            <a:r>
              <a:rPr lang="zh-CN" altLang="en-US" sz="1800" dirty="0"/>
              <a:t>5) Children don’t like Harry Potter in China.                   T         F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    </a:t>
            </a:r>
            <a:r>
              <a:rPr lang="zh-CN" altLang="en-US" sz="1800" dirty="0">
                <a:solidFill>
                  <a:srgbClr val="FF5050"/>
                </a:solidFill>
              </a:rPr>
              <a:t>Children like Harry Potter in China.</a:t>
            </a:r>
            <a:endParaRPr lang="zh-CN" altLang="en-US" sz="1800" dirty="0">
              <a:solidFill>
                <a:srgbClr val="FF5050"/>
              </a:solidFill>
            </a:endParaRPr>
          </a:p>
          <a:p>
            <a:pPr marL="609600" indent="-609600">
              <a:buFontTx/>
              <a:buNone/>
            </a:pPr>
            <a:r>
              <a:rPr lang="zh-CN" altLang="en-US" sz="1800" dirty="0"/>
              <a:t>6) Amy hasn’t got a library card.                                     T         F</a:t>
            </a:r>
            <a:endParaRPr lang="zh-CN" altLang="en-US" sz="1800" dirty="0"/>
          </a:p>
          <a:p>
            <a:pPr marL="609600" indent="-609600">
              <a:buFontTx/>
              <a:buNone/>
            </a:pPr>
            <a:r>
              <a:rPr lang="zh-CN" altLang="en-US" sz="1800" dirty="0"/>
              <a:t>    </a:t>
            </a:r>
            <a:r>
              <a:rPr lang="zh-CN" altLang="en-US" sz="1800" dirty="0">
                <a:solidFill>
                  <a:srgbClr val="FF5050"/>
                </a:solidFill>
              </a:rPr>
              <a:t>Amy has got a library card.</a:t>
            </a:r>
            <a:endParaRPr lang="zh-CN" altLang="en-US" sz="1800" dirty="0">
              <a:solidFill>
                <a:srgbClr val="FF5050"/>
              </a:solidFill>
            </a:endParaRPr>
          </a:p>
          <a:p>
            <a:pPr marL="609600" indent="-609600">
              <a:buFontTx/>
              <a:buNone/>
            </a:pPr>
            <a:r>
              <a:rPr lang="zh-CN" altLang="en-US" sz="1800" dirty="0"/>
              <a:t>7) Amy should return the books in two weeks.               T         F</a:t>
            </a:r>
            <a:endParaRPr lang="zh-CN" altLang="en-US" sz="1800" dirty="0"/>
          </a:p>
          <a:p>
            <a:pPr marL="609600" indent="-609600" algn="ctr">
              <a:buFontTx/>
              <a:buNone/>
            </a:pPr>
            <a:endParaRPr lang="zh-CN" altLang="en-US" sz="2400" dirty="0"/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5867400" y="1123950"/>
            <a:ext cx="576263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6732588" y="1773238"/>
            <a:ext cx="576262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5940425" y="2492375"/>
            <a:ext cx="576263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6732588" y="3141663"/>
            <a:ext cx="576262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6732588" y="3789363"/>
            <a:ext cx="576262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6732588" y="4508500"/>
            <a:ext cx="576262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6011863" y="5084763"/>
            <a:ext cx="576262" cy="5746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2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  <p:bldP spid="12294" grpId="0" animBg="1"/>
      <p:bldP spid="12295" grpId="0" animBg="1"/>
      <p:bldP spid="12296" grpId="0" animBg="1"/>
      <p:bldP spid="122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208088"/>
            <a:ext cx="5616575" cy="564991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/>
              <a:t>          </a:t>
            </a:r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Library Rules</a:t>
            </a:r>
            <a:endParaRPr lang="en-US" altLang="zh-CN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solidFill>
                  <a:srgbClr val="0000CC"/>
                </a:solidFill>
                <a:latin typeface="Comic Sans MS" panose="030F0702030302020204" pitchFamily="66" charset="0"/>
              </a:rPr>
              <a:t>  Show your library card.</a:t>
            </a:r>
            <a:endParaRPr lang="en-US" altLang="zh-CN" sz="3600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solidFill>
                  <a:srgbClr val="0000CC"/>
                </a:solidFill>
                <a:latin typeface="Comic Sans MS" panose="030F0702030302020204" pitchFamily="66" charset="0"/>
              </a:rPr>
              <a:t>  Return the books in two</a:t>
            </a:r>
            <a:endParaRPr lang="en-US" altLang="zh-CN" sz="3600" dirty="0">
              <a:solidFill>
                <a:srgbClr val="0000CC"/>
              </a:solidFill>
              <a:latin typeface="Comic Sans MS" panose="030F0702030302020204" pitchFamily="66" charset="0"/>
            </a:endParaRPr>
          </a:p>
          <a:p>
            <a:pPr>
              <a:buFontTx/>
              <a:buNone/>
            </a:pPr>
            <a:r>
              <a:rPr lang="en-US" altLang="zh-CN" sz="3600" dirty="0">
                <a:solidFill>
                  <a:srgbClr val="0000CC"/>
                </a:solidFill>
                <a:latin typeface="Comic Sans MS" panose="030F0702030302020204" pitchFamily="66" charset="0"/>
              </a:rPr>
              <a:t>  weeks.</a:t>
            </a:r>
            <a:endParaRPr lang="en-US" altLang="zh-CN" sz="3600" dirty="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1547813" y="2060575"/>
            <a:ext cx="215900" cy="360363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547813" y="2708275"/>
            <a:ext cx="215900" cy="360363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QQ图片20140317163830"/>
          <p:cNvSpPr>
            <a:spLocks noChangeArrowheads="1"/>
          </p:cNvSpPr>
          <p:nvPr/>
        </p:nvSpPr>
        <p:spPr bwMode="auto">
          <a:xfrm>
            <a:off x="539750" y="2708275"/>
            <a:ext cx="1439863" cy="1081088"/>
          </a:xfrm>
          <a:prstGeom prst="roundRect">
            <a:avLst>
              <a:gd name="adj" fmla="val 16667"/>
            </a:avLst>
          </a:prstGeom>
          <a:blipFill dpi="0" rotWithShape="0">
            <a:blip r:embed="rId2" cstate="email"/>
            <a:srcRect/>
            <a:stretch>
              <a:fillRect/>
            </a:stretch>
          </a:blip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555875" y="2708275"/>
            <a:ext cx="3024188" cy="98107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771775" y="2997200"/>
            <a:ext cx="62706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latin typeface="Comic Sans MS" panose="030F0702030302020204" pitchFamily="66" charset="0"/>
              </a:rPr>
              <a:t>Here you are.</a:t>
            </a:r>
            <a:endParaRPr lang="zh-CN" altLang="en-US" sz="2000" dirty="0">
              <a:latin typeface="Comic Sans MS" panose="030F0702030302020204" pitchFamily="66" charset="0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2051050" y="1484313"/>
            <a:ext cx="6769100" cy="5762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484438" y="4221163"/>
            <a:ext cx="6769100" cy="5762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492500" y="4292600"/>
            <a:ext cx="6270625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latin typeface="Comic Sans MS" panose="030F0702030302020204" pitchFamily="66" charset="0"/>
              </a:rPr>
              <a:t>Please return the books in two weeks.</a:t>
            </a:r>
            <a:endParaRPr lang="zh-CN" altLang="en-US" sz="1800" dirty="0"/>
          </a:p>
        </p:txBody>
      </p:sp>
      <p:sp>
        <p:nvSpPr>
          <p:cNvPr id="14344" name="AutoShape 8" descr="QQ图片20140317163830"/>
          <p:cNvSpPr>
            <a:spLocks noChangeArrowheads="1"/>
          </p:cNvSpPr>
          <p:nvPr/>
        </p:nvSpPr>
        <p:spPr bwMode="auto">
          <a:xfrm>
            <a:off x="755650" y="5373688"/>
            <a:ext cx="1439863" cy="1079500"/>
          </a:xfrm>
          <a:prstGeom prst="roundRect">
            <a:avLst>
              <a:gd name="adj" fmla="val 16667"/>
            </a:avLst>
          </a:prstGeom>
          <a:blipFill dpi="0" rotWithShape="0">
            <a:blip r:embed="rId3" cstate="email"/>
            <a:srcRect/>
            <a:stretch>
              <a:fillRect/>
            </a:stretch>
          </a:blip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auto">
          <a:xfrm>
            <a:off x="2555875" y="5300663"/>
            <a:ext cx="3024188" cy="979487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771775" y="5589588"/>
            <a:ext cx="6270625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latin typeface="Comic Sans MS" panose="030F0702030302020204" pitchFamily="66" charset="0"/>
              </a:rPr>
              <a:t>Thank you!</a:t>
            </a:r>
            <a:endParaRPr lang="zh-CN" altLang="en-US" sz="1800" dirty="0"/>
          </a:p>
        </p:txBody>
      </p:sp>
      <p:sp>
        <p:nvSpPr>
          <p:cNvPr id="14347" name="AutoShape 11" descr="QQ图片20140317163834"/>
          <p:cNvSpPr>
            <a:spLocks noChangeArrowheads="1"/>
          </p:cNvSpPr>
          <p:nvPr/>
        </p:nvSpPr>
        <p:spPr bwMode="auto">
          <a:xfrm>
            <a:off x="539750" y="1123950"/>
            <a:ext cx="1368425" cy="1082675"/>
          </a:xfrm>
          <a:prstGeom prst="roundRect">
            <a:avLst>
              <a:gd name="adj" fmla="val 16667"/>
            </a:avLst>
          </a:prstGeom>
          <a:blipFill dpi="0" rotWithShape="0">
            <a:blip r:embed="rId4" cstate="email"/>
            <a:srcRect/>
            <a:stretch>
              <a:fillRect/>
            </a:stretch>
          </a:blip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060700" y="1557338"/>
            <a:ext cx="6270625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latin typeface="Comic Sans MS" panose="030F0702030302020204" pitchFamily="66" charset="0"/>
              </a:rPr>
              <a:t>Your library card, please.</a:t>
            </a:r>
            <a:endParaRPr lang="zh-CN" altLang="en-US" sz="1800" dirty="0"/>
          </a:p>
        </p:txBody>
      </p:sp>
      <p:sp>
        <p:nvSpPr>
          <p:cNvPr id="14349" name="AutoShape 13" descr="QQ图片20140317163834"/>
          <p:cNvSpPr>
            <a:spLocks noChangeArrowheads="1"/>
          </p:cNvSpPr>
          <p:nvPr/>
        </p:nvSpPr>
        <p:spPr bwMode="auto">
          <a:xfrm>
            <a:off x="611188" y="4076700"/>
            <a:ext cx="1584325" cy="1152525"/>
          </a:xfrm>
          <a:prstGeom prst="roundRect">
            <a:avLst>
              <a:gd name="adj" fmla="val 16667"/>
            </a:avLst>
          </a:prstGeom>
          <a:blipFill dpi="0" rotWithShape="0">
            <a:blip r:embed="rId5" cstate="email"/>
            <a:srcRect/>
            <a:stretch>
              <a:fillRect/>
            </a:stretch>
          </a:blip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963613" y="352425"/>
            <a:ext cx="9442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Comic Sans MS" panose="030F0702030302020204" pitchFamily="66" charset="0"/>
              </a:rPr>
              <a:t>How to borrow books in a library 借书用语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bldLvl="0" animBg="1" autoUpdateAnimBg="0"/>
      <p:bldP spid="14340" grpId="0" bldLvl="0" autoUpdateAnimBg="0"/>
      <p:bldP spid="14341" grpId="0" bldLvl="0" animBg="1" autoUpdateAnimBg="0"/>
      <p:bldP spid="14342" grpId="0" bldLvl="0" animBg="1" autoUpdateAnimBg="0"/>
      <p:bldP spid="14343" grpId="0" bldLvl="0" autoUpdateAnimBg="0"/>
      <p:bldP spid="14344" grpId="0" animBg="1"/>
      <p:bldP spid="14345" grpId="0" bldLvl="0" animBg="1" autoUpdateAnimBg="0"/>
      <p:bldP spid="14346" grpId="0" bldLvl="0" autoUpdateAnimBg="0"/>
      <p:bldP spid="14347" grpId="0" animBg="1"/>
      <p:bldP spid="14348" grpId="0" bldLvl="0" autoUpdateAnimBg="0"/>
      <p:bldP spid="143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09600" y="762000"/>
            <a:ext cx="80010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Comic Sans MS" panose="030F0702030302020204" pitchFamily="66" charset="0"/>
              </a:rPr>
              <a:t>Amy and Lingling are at the </a:t>
            </a:r>
            <a:r>
              <a:rPr lang="en-US" sz="3200" dirty="0">
                <a:latin typeface="Comic Sans MS" panose="030F0702030302020204" pitchFamily="66" charset="0"/>
              </a:rPr>
              <a:t>__________.</a:t>
            </a:r>
            <a:r>
              <a:rPr lang="zh-CN" altLang="en-US" sz="3200" dirty="0">
                <a:latin typeface="Comic Sans MS" panose="030F0702030302020204" pitchFamily="66" charset="0"/>
              </a:rPr>
              <a:t>Amy wants to borrow the Harry Potter</a:t>
            </a:r>
            <a:r>
              <a:rPr lang="en-US" sz="3200" dirty="0">
                <a:latin typeface="Comic Sans MS" panose="030F0702030302020204" pitchFamily="66" charset="0"/>
              </a:rPr>
              <a:t>_____.  </a:t>
            </a:r>
            <a:r>
              <a:rPr lang="zh-CN" altLang="en-US" sz="3200" dirty="0">
                <a:latin typeface="Comic Sans MS" panose="030F0702030302020204" pitchFamily="66" charset="0"/>
              </a:rPr>
              <a:t>But they</a:t>
            </a:r>
            <a:r>
              <a:rPr lang="en-US" sz="3200" dirty="0">
                <a:latin typeface="Comic Sans MS" panose="030F0702030302020204" pitchFamily="66" charset="0"/>
              </a:rPr>
              <a:t>__</a:t>
            </a:r>
            <a:r>
              <a:rPr lang="zh-CN" altLang="en-US" sz="3200" dirty="0">
                <a:latin typeface="Comic Sans MS" panose="030F0702030302020204" pitchFamily="66" charset="0"/>
              </a:rPr>
              <a:t>________the videos</a:t>
            </a:r>
            <a:r>
              <a:rPr lang="en-US" sz="3200" dirty="0">
                <a:latin typeface="Comic Sans MS" panose="030F0702030302020204" pitchFamily="66" charset="0"/>
              </a:rPr>
              <a:t>.</a:t>
            </a:r>
            <a:r>
              <a:rPr lang="zh-CN" altLang="en-US" sz="3200" dirty="0">
                <a:latin typeface="Comic Sans MS" panose="030F0702030302020204" pitchFamily="66" charset="0"/>
              </a:rPr>
              <a:t> They only_______ the books. The Harry Potter books are on Shelf___. Amy and Lingling have got lots of books there. Children ______Harry Potter in China. Amy has a_____________.She should ______ the books in ____ weeks</a:t>
            </a:r>
            <a:r>
              <a:rPr lang="zh-CN" altLang="en-US" sz="3200" dirty="0" smtClean="0">
                <a:latin typeface="Comic Sans MS" panose="030F0702030302020204" pitchFamily="66" charset="0"/>
              </a:rPr>
              <a:t>.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27088" y="1196975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library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132138" y="1773238"/>
            <a:ext cx="31242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videos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692275" y="2205038"/>
            <a:ext cx="31242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haven't got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476375" y="2709863"/>
            <a:ext cx="3124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have got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651500" y="3213100"/>
            <a:ext cx="3124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C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339975" y="4149725"/>
            <a:ext cx="31242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like</a:t>
            </a:r>
            <a:endParaRPr 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700338" y="4652963"/>
            <a:ext cx="3124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library card</a:t>
            </a:r>
            <a:endParaRPr lang="zh-CN" altLang="en-US" sz="32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84213" y="5157788"/>
            <a:ext cx="3124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return</a:t>
            </a:r>
            <a:endParaRPr lang="zh-CN" altLang="en-US" sz="1800"/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716463" y="5157788"/>
            <a:ext cx="3124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Comic Sans MS" panose="030F0702030302020204" pitchFamily="66" charset="0"/>
              </a:rPr>
              <a:t>two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  <p:bldP spid="15367" grpId="0" autoUpdateAnimBg="0"/>
      <p:bldP spid="15368" grpId="0" autoUpdateAnimBg="0"/>
      <p:bldP spid="15369" grpId="0" autoUpdateAnimBg="0"/>
      <p:bldP spid="15370" grpId="0" autoUpdateAnimBg="0"/>
      <p:bldP spid="1537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416425" y="3292475"/>
            <a:ext cx="3111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16387" name="Picture 3" descr="QQ图片201403170959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60350"/>
            <a:ext cx="7993063" cy="614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7411" name="Group 3"/>
          <p:cNvGrpSpPr/>
          <p:nvPr/>
        </p:nvGrpSpPr>
        <p:grpSpPr bwMode="auto">
          <a:xfrm>
            <a:off x="539750" y="836613"/>
            <a:ext cx="2808288" cy="2527300"/>
            <a:chOff x="0" y="0"/>
            <a:chExt cx="3062" cy="3980"/>
          </a:xfrm>
        </p:grpSpPr>
        <p:pic>
          <p:nvPicPr>
            <p:cNvPr id="17412" name="Picture 4" descr="141536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5" y="0"/>
              <a:ext cx="2267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800" b="1"/>
                <a:t>Snow White</a:t>
              </a:r>
              <a:endParaRPr lang="en-US" altLang="zh-CN" sz="1800" b="1"/>
            </a:p>
          </p:txBody>
        </p:sp>
      </p:grp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700338" y="0"/>
            <a:ext cx="3527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Books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grpSp>
        <p:nvGrpSpPr>
          <p:cNvPr id="17415" name="Group 7"/>
          <p:cNvGrpSpPr/>
          <p:nvPr/>
        </p:nvGrpSpPr>
        <p:grpSpPr bwMode="auto">
          <a:xfrm>
            <a:off x="5292725" y="404813"/>
            <a:ext cx="2762250" cy="3160712"/>
            <a:chOff x="0" y="0"/>
            <a:chExt cx="4350" cy="4977"/>
          </a:xfrm>
        </p:grpSpPr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455" y="3969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The Three Bears</a:t>
              </a:r>
              <a:endParaRPr lang="zh-CN" altLang="en-US" sz="1800" b="1"/>
            </a:p>
          </p:txBody>
        </p:sp>
        <p:pic>
          <p:nvPicPr>
            <p:cNvPr id="17417" name="Picture 9" descr="a000014497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4351" cy="4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8" name="Group 10"/>
          <p:cNvGrpSpPr/>
          <p:nvPr/>
        </p:nvGrpSpPr>
        <p:grpSpPr bwMode="auto">
          <a:xfrm>
            <a:off x="6156325" y="3860800"/>
            <a:ext cx="2016125" cy="2165350"/>
            <a:chOff x="0" y="0"/>
            <a:chExt cx="3742" cy="3978"/>
          </a:xfrm>
        </p:grpSpPr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68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Wolf, Wolf!</a:t>
              </a:r>
              <a:endParaRPr lang="zh-CN" altLang="en-US" sz="1800" b="1"/>
            </a:p>
          </p:txBody>
        </p:sp>
        <p:pic>
          <p:nvPicPr>
            <p:cNvPr id="17420" name="Picture 12" descr="407825bi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3288" cy="3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1" name="Group 13"/>
          <p:cNvGrpSpPr/>
          <p:nvPr/>
        </p:nvGrpSpPr>
        <p:grpSpPr bwMode="auto">
          <a:xfrm>
            <a:off x="3276600" y="765175"/>
            <a:ext cx="1944688" cy="2800350"/>
            <a:chOff x="0" y="0"/>
            <a:chExt cx="3062" cy="4409"/>
          </a:xfrm>
        </p:grpSpPr>
        <p:sp>
          <p:nvSpPr>
            <p:cNvPr id="17422" name="Text Box 14"/>
            <p:cNvSpPr txBox="1">
              <a:spLocks noChangeArrowheads="1"/>
            </p:cNvSpPr>
            <p:nvPr/>
          </p:nvSpPr>
          <p:spPr bwMode="auto">
            <a:xfrm>
              <a:off x="0" y="3401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Maths for Children</a:t>
              </a:r>
              <a:endParaRPr lang="zh-CN" altLang="en-US" sz="1800" b="1"/>
            </a:p>
          </p:txBody>
        </p:sp>
        <p:pic>
          <p:nvPicPr>
            <p:cNvPr id="17423" name="Picture 15" descr="263326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7" y="0"/>
              <a:ext cx="2608" cy="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4" name="Group 16"/>
          <p:cNvGrpSpPr/>
          <p:nvPr/>
        </p:nvGrpSpPr>
        <p:grpSpPr bwMode="auto">
          <a:xfrm>
            <a:off x="3636963" y="3860800"/>
            <a:ext cx="2087562" cy="2381250"/>
            <a:chOff x="0" y="0"/>
            <a:chExt cx="3062" cy="3978"/>
          </a:xfrm>
        </p:grpSpPr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 Liang</a:t>
              </a:r>
              <a:endParaRPr lang="zh-CN" altLang="en-US" sz="1800" b="1"/>
            </a:p>
          </p:txBody>
        </p:sp>
        <p:pic>
          <p:nvPicPr>
            <p:cNvPr id="17426" name="Picture 18" descr="53871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0"/>
              <a:ext cx="2835" cy="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27" name="Group 19"/>
          <p:cNvGrpSpPr/>
          <p:nvPr/>
        </p:nvGrpSpPr>
        <p:grpSpPr bwMode="auto">
          <a:xfrm>
            <a:off x="684213" y="3502025"/>
            <a:ext cx="2592387" cy="2597150"/>
            <a:chOff x="0" y="0"/>
            <a:chExt cx="3628" cy="4091"/>
          </a:xfrm>
        </p:grpSpPr>
        <p:sp>
          <p:nvSpPr>
            <p:cNvPr id="17428" name="Text Box 20"/>
            <p:cNvSpPr txBox="1">
              <a:spLocks noChangeArrowheads="1"/>
            </p:cNvSpPr>
            <p:nvPr/>
          </p:nvSpPr>
          <p:spPr bwMode="auto">
            <a:xfrm>
              <a:off x="114" y="3515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This Is London</a:t>
              </a:r>
              <a:endParaRPr lang="zh-CN" altLang="en-US" sz="1800" b="1"/>
            </a:p>
          </p:txBody>
        </p:sp>
        <p:pic>
          <p:nvPicPr>
            <p:cNvPr id="17429" name="Picture 21" descr="2576828889Hg0_n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629" cy="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8435" name="Group 3"/>
          <p:cNvGrpSpPr/>
          <p:nvPr/>
        </p:nvGrpSpPr>
        <p:grpSpPr bwMode="auto">
          <a:xfrm>
            <a:off x="3348038" y="765175"/>
            <a:ext cx="1944687" cy="2527300"/>
            <a:chOff x="0" y="0"/>
            <a:chExt cx="3062" cy="3980"/>
          </a:xfrm>
        </p:grpSpPr>
        <p:pic>
          <p:nvPicPr>
            <p:cNvPr id="18436" name="Picture 4" descr="141536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5" y="0"/>
              <a:ext cx="2267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800" b="1"/>
                <a:t>Snow White</a:t>
              </a:r>
              <a:endParaRPr lang="en-US" altLang="zh-CN" sz="1800" b="1"/>
            </a:p>
          </p:txBody>
        </p:sp>
      </p:grp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700338" y="0"/>
            <a:ext cx="3527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Books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grpSp>
        <p:nvGrpSpPr>
          <p:cNvPr id="18439" name="Group 7"/>
          <p:cNvGrpSpPr/>
          <p:nvPr/>
        </p:nvGrpSpPr>
        <p:grpSpPr bwMode="auto">
          <a:xfrm>
            <a:off x="6445250" y="404813"/>
            <a:ext cx="2762250" cy="3160712"/>
            <a:chOff x="0" y="0"/>
            <a:chExt cx="4350" cy="4977"/>
          </a:xfrm>
        </p:grpSpPr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455" y="3969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The Three Bears</a:t>
              </a:r>
              <a:endParaRPr lang="zh-CN" altLang="en-US" sz="1800" b="1"/>
            </a:p>
          </p:txBody>
        </p:sp>
        <p:pic>
          <p:nvPicPr>
            <p:cNvPr id="18441" name="Picture 9" descr="a000014497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4351" cy="4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10"/>
          <p:cNvGrpSpPr/>
          <p:nvPr/>
        </p:nvGrpSpPr>
        <p:grpSpPr bwMode="auto">
          <a:xfrm>
            <a:off x="7380288" y="3789363"/>
            <a:ext cx="1584325" cy="2165350"/>
            <a:chOff x="0" y="0"/>
            <a:chExt cx="3742" cy="3978"/>
          </a:xfrm>
        </p:grpSpPr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68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Wolf, Wolf!</a:t>
              </a:r>
              <a:endParaRPr lang="zh-CN" altLang="en-US" sz="1800" b="1"/>
            </a:p>
          </p:txBody>
        </p:sp>
        <p:pic>
          <p:nvPicPr>
            <p:cNvPr id="18444" name="Picture 12" descr="407825bi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3288" cy="3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5" name="Group 13"/>
          <p:cNvGrpSpPr/>
          <p:nvPr/>
        </p:nvGrpSpPr>
        <p:grpSpPr bwMode="auto">
          <a:xfrm>
            <a:off x="5003800" y="692150"/>
            <a:ext cx="1944688" cy="2800350"/>
            <a:chOff x="0" y="0"/>
            <a:chExt cx="3062" cy="4409"/>
          </a:xfrm>
        </p:grpSpPr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0" y="3401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Maths for Children</a:t>
              </a:r>
              <a:endParaRPr lang="zh-CN" altLang="en-US" sz="1800" b="1"/>
            </a:p>
          </p:txBody>
        </p:sp>
        <p:pic>
          <p:nvPicPr>
            <p:cNvPr id="18447" name="Picture 15" descr="263326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7" y="0"/>
              <a:ext cx="2608" cy="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8" name="Group 16"/>
          <p:cNvGrpSpPr/>
          <p:nvPr/>
        </p:nvGrpSpPr>
        <p:grpSpPr bwMode="auto">
          <a:xfrm>
            <a:off x="5651500" y="3717925"/>
            <a:ext cx="1584325" cy="2381250"/>
            <a:chOff x="0" y="0"/>
            <a:chExt cx="3062" cy="3978"/>
          </a:xfrm>
        </p:grpSpPr>
        <p:sp>
          <p:nvSpPr>
            <p:cNvPr id="18449" name="Text Box 17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 Liang</a:t>
              </a:r>
              <a:endParaRPr lang="zh-CN" altLang="en-US" sz="1800" b="1"/>
            </a:p>
          </p:txBody>
        </p:sp>
        <p:pic>
          <p:nvPicPr>
            <p:cNvPr id="18450" name="Picture 18" descr="53871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0"/>
              <a:ext cx="2835" cy="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Group 19"/>
          <p:cNvGrpSpPr/>
          <p:nvPr/>
        </p:nvGrpSpPr>
        <p:grpSpPr bwMode="auto">
          <a:xfrm>
            <a:off x="3492500" y="3644900"/>
            <a:ext cx="2303463" cy="2597150"/>
            <a:chOff x="0" y="0"/>
            <a:chExt cx="3628" cy="4091"/>
          </a:xfrm>
        </p:grpSpPr>
        <p:sp>
          <p:nvSpPr>
            <p:cNvPr id="18452" name="Text Box 20"/>
            <p:cNvSpPr txBox="1">
              <a:spLocks noChangeArrowheads="1"/>
            </p:cNvSpPr>
            <p:nvPr/>
          </p:nvSpPr>
          <p:spPr bwMode="auto">
            <a:xfrm>
              <a:off x="114" y="3515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This Is London</a:t>
              </a:r>
              <a:endParaRPr lang="zh-CN" altLang="en-US" sz="1800" b="1"/>
            </a:p>
          </p:txBody>
        </p:sp>
        <p:pic>
          <p:nvPicPr>
            <p:cNvPr id="18453" name="Picture 21" descr="2576828889Hg0_n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629" cy="3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54" name="Picture 22" descr="QQ图片2014031709594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950" y="1198563"/>
            <a:ext cx="338455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55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227763" y="476250"/>
            <a:ext cx="792162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56" name="Picture 24" descr="6953402_142836419196_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692150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57" name="Picture 25" descr="6953402_142836419196_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913" y="476250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58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60925" y="3573463"/>
            <a:ext cx="790575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59" name="Picture 27" descr="6953402_142836419196_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1150" y="3573463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60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388350" y="3429000"/>
            <a:ext cx="792163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Group 3"/>
          <p:cNvGrpSpPr/>
          <p:nvPr/>
        </p:nvGrpSpPr>
        <p:grpSpPr bwMode="auto">
          <a:xfrm>
            <a:off x="2051050" y="1628775"/>
            <a:ext cx="4622800" cy="4606925"/>
            <a:chOff x="0" y="0"/>
            <a:chExt cx="4621038" cy="4608512"/>
          </a:xfrm>
        </p:grpSpPr>
        <p:grpSp>
          <p:nvGrpSpPr>
            <p:cNvPr id="19460" name="Group 4"/>
            <p:cNvGrpSpPr/>
            <p:nvPr/>
          </p:nvGrpSpPr>
          <p:grpSpPr bwMode="auto">
            <a:xfrm>
              <a:off x="0" y="0"/>
              <a:ext cx="4621038" cy="1440160"/>
              <a:chOff x="0" y="0"/>
              <a:chExt cx="4621038" cy="1440160"/>
            </a:xfrm>
          </p:grpSpPr>
          <p:sp>
            <p:nvSpPr>
              <p:cNvPr id="19461" name="矩形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rect">
                <a:avLst/>
              </a:prstGeom>
              <a:solidFill>
                <a:srgbClr val="EE8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62" name="矩形 4"/>
              <p:cNvSpPr>
                <a:spLocks noChangeArrowheads="1"/>
              </p:cNvSpPr>
              <p:nvPr/>
            </p:nvSpPr>
            <p:spPr bwMode="auto">
              <a:xfrm>
                <a:off x="1596702" y="0"/>
                <a:ext cx="1440160" cy="1440160"/>
              </a:xfrm>
              <a:prstGeom prst="rect">
                <a:avLst/>
              </a:prstGeom>
              <a:solidFill>
                <a:srgbClr val="08D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63" name="矩形 5"/>
              <p:cNvSpPr>
                <a:spLocks noChangeArrowheads="1"/>
              </p:cNvSpPr>
              <p:nvPr/>
            </p:nvSpPr>
            <p:spPr bwMode="auto">
              <a:xfrm>
                <a:off x="3180878" y="0"/>
                <a:ext cx="1440160" cy="1440160"/>
              </a:xfrm>
              <a:prstGeom prst="rect">
                <a:avLst/>
              </a:prstGeom>
              <a:solidFill>
                <a:srgbClr val="EB15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9464" name="Group 8"/>
            <p:cNvGrpSpPr/>
            <p:nvPr/>
          </p:nvGrpSpPr>
          <p:grpSpPr bwMode="auto">
            <a:xfrm>
              <a:off x="0" y="1584176"/>
              <a:ext cx="4621038" cy="1440160"/>
              <a:chOff x="0" y="0"/>
              <a:chExt cx="4621038" cy="1440160"/>
            </a:xfrm>
          </p:grpSpPr>
          <p:sp>
            <p:nvSpPr>
              <p:cNvPr id="19465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rect">
                <a:avLst/>
              </a:prstGeom>
              <a:solidFill>
                <a:srgbClr val="EE0060">
                  <a:alpha val="8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66" name="矩形 10"/>
              <p:cNvSpPr>
                <a:spLocks noChangeArrowheads="1"/>
              </p:cNvSpPr>
              <p:nvPr/>
            </p:nvSpPr>
            <p:spPr bwMode="auto">
              <a:xfrm>
                <a:off x="1596702" y="0"/>
                <a:ext cx="1440160" cy="1440160"/>
              </a:xfrm>
              <a:prstGeom prst="rect">
                <a:avLst/>
              </a:prstGeom>
              <a:solidFill>
                <a:srgbClr val="00E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67" name="矩形 11"/>
              <p:cNvSpPr>
                <a:spLocks noChangeArrowheads="1"/>
              </p:cNvSpPr>
              <p:nvPr/>
            </p:nvSpPr>
            <p:spPr bwMode="auto">
              <a:xfrm>
                <a:off x="3180878" y="0"/>
                <a:ext cx="1440160" cy="1440160"/>
              </a:xfrm>
              <a:prstGeom prst="rect">
                <a:avLst/>
              </a:prstGeom>
              <a:solidFill>
                <a:srgbClr val="85E2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9468" name="Group 12"/>
            <p:cNvGrpSpPr/>
            <p:nvPr/>
          </p:nvGrpSpPr>
          <p:grpSpPr bwMode="auto">
            <a:xfrm>
              <a:off x="0" y="3168352"/>
              <a:ext cx="4621038" cy="1440160"/>
              <a:chOff x="0" y="0"/>
              <a:chExt cx="4621038" cy="1440160"/>
            </a:xfrm>
          </p:grpSpPr>
          <p:sp>
            <p:nvSpPr>
              <p:cNvPr id="19469" name="矩形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rect">
                <a:avLst/>
              </a:prstGeom>
              <a:solidFill>
                <a:srgbClr val="CF1203">
                  <a:alpha val="8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70" name="矩形 14"/>
              <p:cNvSpPr>
                <a:spLocks noChangeArrowheads="1"/>
              </p:cNvSpPr>
              <p:nvPr/>
            </p:nvSpPr>
            <p:spPr bwMode="auto">
              <a:xfrm>
                <a:off x="1596702" y="0"/>
                <a:ext cx="1440160" cy="1440160"/>
              </a:xfrm>
              <a:prstGeom prst="rect">
                <a:avLst/>
              </a:prstGeom>
              <a:solidFill>
                <a:srgbClr val="B40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9471" name="矩形 15"/>
              <p:cNvSpPr>
                <a:spLocks noChangeArrowheads="1"/>
              </p:cNvSpPr>
              <p:nvPr/>
            </p:nvSpPr>
            <p:spPr bwMode="auto">
              <a:xfrm>
                <a:off x="3180878" y="0"/>
                <a:ext cx="1440160" cy="1440160"/>
              </a:xfrm>
              <a:prstGeom prst="rect">
                <a:avLst/>
              </a:prstGeom>
              <a:solidFill>
                <a:srgbClr val="E2A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1800" b="1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19472" name="TextBox 17">
            <a:hlinkClick r:id="" action="ppaction://hlinkshowjump?jump=nextslide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2411413" y="1989138"/>
            <a:ext cx="9318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 b="1">
                <a:latin typeface="Comic Sans MS" panose="030F0702030302020204" pitchFamily="66" charset="0"/>
                <a:ea typeface="方正舒体" pitchFamily="2" charset="-122"/>
              </a:rPr>
              <a:t>1</a:t>
            </a:r>
            <a:endParaRPr lang="en-US" sz="4800" b="1">
              <a:latin typeface="Comic Sans MS" panose="030F0702030302020204" pitchFamily="66" charset="0"/>
              <a:ea typeface="方正舒体" pitchFamily="2" charset="-122"/>
            </a:endParaRPr>
          </a:p>
        </p:txBody>
      </p:sp>
      <p:sp>
        <p:nvSpPr>
          <p:cNvPr id="19473" name="TextBox 27">
            <a:hlinkClick r:id="rId3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3924300" y="2060575"/>
            <a:ext cx="9302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  <a:ea typeface="方正舒体" pitchFamily="2" charset="-122"/>
              </a:rPr>
              <a:t>2</a:t>
            </a:r>
            <a:endParaRPr lang="en-US" sz="4800">
              <a:latin typeface="Comic Sans MS" panose="030F0702030302020204" pitchFamily="66" charset="0"/>
              <a:ea typeface="方正舒体" pitchFamily="2" charset="-122"/>
            </a:endParaRPr>
          </a:p>
        </p:txBody>
      </p:sp>
      <p:sp>
        <p:nvSpPr>
          <p:cNvPr id="19474" name="TextBox 28">
            <a:hlinkClick r:id="rId4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5580063" y="1989138"/>
            <a:ext cx="9302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3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75" name="TextBox 29">
            <a:hlinkClick r:id="rId5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5580063" y="3500438"/>
            <a:ext cx="9302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6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76" name="TextBox 30">
            <a:hlinkClick r:id="rId6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5580063" y="5084763"/>
            <a:ext cx="9302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9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77" name="TextBox 31">
            <a:hlinkClick r:id="rId7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3995738" y="5084763"/>
            <a:ext cx="9318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8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78" name="TextBox 32">
            <a:hlinkClick r:id="rId8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2411413" y="5084763"/>
            <a:ext cx="9318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7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79" name="TextBox 47">
            <a:hlinkClick r:id="rId9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2411413" y="3500438"/>
            <a:ext cx="9318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4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80" name="TextBox 48">
            <a:hlinkClick r:id="rId9" action="ppaction://hlinksldjump" highlightClick="1">
              <a:snd r:embed="rId2" name="arrow.wav"/>
            </a:hlinkClick>
            <a:hlinkHover r:id="" action="ppaction://noaction" highlightClick="1">
              <a:snd r:embed="rId2" name="arrow.wav"/>
            </a:hlinkHover>
          </p:cNvPr>
          <p:cNvSpPr txBox="1">
            <a:spLocks noChangeArrowheads="1"/>
          </p:cNvSpPr>
          <p:nvPr/>
        </p:nvSpPr>
        <p:spPr bwMode="auto">
          <a:xfrm>
            <a:off x="4067175" y="3500438"/>
            <a:ext cx="9318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latin typeface="Comic Sans MS" panose="030F0702030302020204" pitchFamily="66" charset="0"/>
              </a:rPr>
              <a:t>5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2552700" y="26511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 b="1">
              <a:latin typeface="Verdana" panose="020B0604030504040204" pitchFamily="34" charset="0"/>
            </a:endParaRP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647700" y="188913"/>
            <a:ext cx="84963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0066"/>
                </a:solidFill>
                <a:latin typeface="方正琥珀简体" pitchFamily="65" charset="-122"/>
                <a:ea typeface="方正琥珀简体" pitchFamily="65" charset="-122"/>
              </a:rPr>
              <a:t>                    Let</a:t>
            </a:r>
            <a:r>
              <a:rPr lang="en-US" sz="2800" b="1">
                <a:solidFill>
                  <a:srgbClr val="FF0066"/>
                </a:solidFill>
                <a:latin typeface="Arial" panose="020B0604020202020204"/>
                <a:ea typeface="方正琥珀简体" pitchFamily="65" charset="-122"/>
              </a:rPr>
              <a:t>’</a:t>
            </a:r>
            <a:r>
              <a:rPr lang="en-US" sz="2800" b="1">
                <a:solidFill>
                  <a:srgbClr val="FF0066"/>
                </a:solidFill>
                <a:latin typeface="方正琥珀简体" pitchFamily="65" charset="-122"/>
                <a:ea typeface="方正琥珀简体" pitchFamily="65" charset="-122"/>
              </a:rPr>
              <a:t>s say!</a:t>
            </a:r>
            <a:endParaRPr lang="en-US" sz="2800" b="1">
              <a:solidFill>
                <a:srgbClr val="FF0066"/>
              </a:solidFill>
              <a:latin typeface="方正琥珀简体" pitchFamily="65" charset="-122"/>
              <a:ea typeface="方正琥珀简体" pitchFamily="65" charset="-122"/>
            </a:endParaRPr>
          </a:p>
          <a:p>
            <a:r>
              <a:rPr lang="zh-CN" altLang="en-US" sz="2000" b="1">
                <a:solidFill>
                  <a:srgbClr val="FF0066"/>
                </a:solidFill>
                <a:latin typeface="方正卡通简体" pitchFamily="1" charset="-122"/>
                <a:ea typeface="方正卡通简体" pitchFamily="1" charset="-122"/>
              </a:rPr>
              <a:t>小组比赛：每次一位小组成员选一个号码，全组来说，说对一个得一分</a:t>
            </a:r>
            <a:r>
              <a:rPr lang="zh-CN" altLang="en-US" sz="1800" b="1">
                <a:solidFill>
                  <a:srgbClr val="FF0066"/>
                </a:solidFill>
                <a:latin typeface="方正卡通简体" pitchFamily="1" charset="-122"/>
                <a:ea typeface="方正卡通简体" pitchFamily="1" charset="-122"/>
              </a:rPr>
              <a:t>。</a:t>
            </a:r>
            <a:endParaRPr lang="zh-CN" altLang="en-US" sz="1800" b="1">
              <a:solidFill>
                <a:srgbClr val="FF0066"/>
              </a:solidFill>
              <a:latin typeface="方正卡通简体" pitchFamily="1" charset="-122"/>
              <a:ea typeface="方正卡通简体" pitchFamily="1" charset="-122"/>
            </a:endParaRP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1763713" y="981075"/>
            <a:ext cx="8712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66FF"/>
                </a:solidFill>
                <a:latin typeface="Comic Sans MS" panose="030F0702030302020204" pitchFamily="66" charset="0"/>
              </a:rPr>
              <a:t>Excuse me. Have you got...?</a:t>
            </a:r>
            <a:endParaRPr lang="zh-CN" altLang="en-US" sz="3600">
              <a:solidFill>
                <a:srgbClr val="0066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6"/>
                  </p:tgtEl>
                </p:cond>
              </p:nextCondLst>
            </p:seq>
          </p:childTnLst>
        </p:cTn>
      </p:par>
    </p:tnLst>
    <p:bldLst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  <p:bldP spid="19478" grpId="0" autoUpdateAnimBg="0"/>
      <p:bldP spid="19479" grpId="0" autoUpdateAnimBg="0"/>
      <p:bldP spid="1948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66725" y="4508500"/>
            <a:ext cx="871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grpSp>
        <p:nvGrpSpPr>
          <p:cNvPr id="20485" name="Group 5"/>
          <p:cNvGrpSpPr/>
          <p:nvPr/>
        </p:nvGrpSpPr>
        <p:grpSpPr bwMode="auto">
          <a:xfrm>
            <a:off x="755650" y="765175"/>
            <a:ext cx="6264275" cy="3960813"/>
            <a:chOff x="0" y="0"/>
            <a:chExt cx="3062" cy="3980"/>
          </a:xfrm>
        </p:grpSpPr>
        <p:pic>
          <p:nvPicPr>
            <p:cNvPr id="20486" name="Picture 6" descr="141536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5" y="0"/>
              <a:ext cx="2267" cy="3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800" b="1"/>
                <a:t>Snow White</a:t>
              </a:r>
              <a:endParaRPr lang="en-US" altLang="zh-CN" sz="1800" b="1"/>
            </a:p>
          </p:txBody>
        </p:sp>
      </p:grpSp>
      <p:pic>
        <p:nvPicPr>
          <p:cNvPr id="20488" name="Picture 8" descr="6953402_142836419196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692150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11188" y="53006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Yes, we have.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21508" name="Group 4"/>
          <p:cNvGrpSpPr/>
          <p:nvPr/>
        </p:nvGrpSpPr>
        <p:grpSpPr bwMode="auto">
          <a:xfrm>
            <a:off x="1260475" y="908050"/>
            <a:ext cx="5903913" cy="3529013"/>
            <a:chOff x="0" y="0"/>
            <a:chExt cx="4350" cy="4977"/>
          </a:xfrm>
        </p:grpSpPr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455" y="3969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The Three Bears</a:t>
              </a:r>
              <a:endParaRPr lang="zh-CN" altLang="en-US" sz="1800" b="1"/>
            </a:p>
          </p:txBody>
        </p:sp>
        <p:pic>
          <p:nvPicPr>
            <p:cNvPr id="21510" name="Picture 6" descr="a000014497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4351" cy="4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11188" y="44370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21512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836613"/>
            <a:ext cx="792162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611188" y="53006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No, we haven't.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107950" y="188913"/>
            <a:ext cx="5759450" cy="106203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WordArt 3"/>
          <p:cNvSpPr>
            <a:spLocks noChangeArrowheads="1" noChangeShapeType="1"/>
          </p:cNvSpPr>
          <p:nvPr/>
        </p:nvSpPr>
        <p:spPr bwMode="auto">
          <a:xfrm>
            <a:off x="684213" y="333375"/>
            <a:ext cx="446405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平和简体"/>
              </a:rPr>
              <a:t>Guessing game</a:t>
            </a:r>
            <a:endParaRPr lang="zh-CN" altLang="en-US" sz="3600" kern="10">
              <a:ln w="19050">
                <a:solidFill>
                  <a:srgbClr val="0000FF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方正平和简体"/>
            </a:endParaRPr>
          </a:p>
        </p:txBody>
      </p:sp>
      <p:grpSp>
        <p:nvGrpSpPr>
          <p:cNvPr id="3076" name="Group 4"/>
          <p:cNvGrpSpPr/>
          <p:nvPr/>
        </p:nvGrpSpPr>
        <p:grpSpPr bwMode="auto">
          <a:xfrm>
            <a:off x="3708400" y="1268413"/>
            <a:ext cx="7327900" cy="639762"/>
            <a:chOff x="0" y="0"/>
            <a:chExt cx="11542" cy="1008"/>
          </a:xfrm>
        </p:grpSpPr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>
              <a:off x="0" y="2"/>
              <a:ext cx="6238" cy="905"/>
            </a:xfrm>
            <a:prstGeom prst="flowChartTerminator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680" y="0"/>
              <a:ext cx="108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Comic Sans MS" panose="030F0702030302020204" pitchFamily="66" charset="0"/>
                </a:rPr>
                <a:t>Where is it?</a:t>
              </a:r>
              <a:endParaRPr lang="zh-CN" altLang="en-US" sz="3600">
                <a:latin typeface="Comic Sans MS" panose="030F0702030302020204" pitchFamily="66" charset="0"/>
              </a:endParaRPr>
            </a:p>
          </p:txBody>
        </p:sp>
      </p:grpSp>
      <p:pic>
        <p:nvPicPr>
          <p:cNvPr id="3079" name="Picture 7" descr="sy_201005021751324210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2060575"/>
            <a:ext cx="28162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sy_20101001222010988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149725"/>
            <a:ext cx="24161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6608733_091344444000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375" y="2060575"/>
            <a:ext cx="21971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20091228_4db939f58d47bc0a121cUHcDdkgI6jp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989138"/>
            <a:ext cx="2293937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1279375900_4c41ba1c83bf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4581525"/>
            <a:ext cx="28797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116013" y="3573463"/>
            <a:ext cx="30972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park</a:t>
            </a:r>
            <a:endParaRPr lang="zh-CN" altLang="en-US" sz="28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琥珀简体" pitchFamily="65" charset="-122"/>
              <a:ea typeface="方正琥珀简体" pitchFamily="65" charset="-122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276600" y="3502025"/>
            <a:ext cx="30956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supermarket</a:t>
            </a:r>
            <a:endParaRPr lang="zh-CN" altLang="en-US" sz="180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6661150" y="3502025"/>
            <a:ext cx="30956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school</a:t>
            </a:r>
            <a:endParaRPr lang="zh-CN" altLang="en-US" sz="1800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908175" y="6092825"/>
            <a:ext cx="3095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restaurant</a:t>
            </a:r>
            <a:endParaRPr lang="zh-CN" altLang="en-US" sz="1800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6372225" y="6237288"/>
            <a:ext cx="30972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library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1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1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4263"/>
            <a:ext cx="431800" cy="433387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22532" name="Group 4"/>
          <p:cNvGrpSpPr/>
          <p:nvPr/>
        </p:nvGrpSpPr>
        <p:grpSpPr bwMode="auto">
          <a:xfrm>
            <a:off x="2195513" y="620713"/>
            <a:ext cx="4319587" cy="3600450"/>
            <a:chOff x="0" y="0"/>
            <a:chExt cx="3062" cy="3978"/>
          </a:xfrm>
        </p:grpSpPr>
        <p:sp>
          <p:nvSpPr>
            <p:cNvPr id="22533" name="Text Box 5"/>
            <p:cNvSpPr txBox="1">
              <a:spLocks noChangeArrowheads="1"/>
            </p:cNvSpPr>
            <p:nvPr/>
          </p:nvSpPr>
          <p:spPr bwMode="auto">
            <a:xfrm>
              <a:off x="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 Liang</a:t>
              </a:r>
              <a:endParaRPr lang="zh-CN" altLang="en-US" sz="1800" b="1"/>
            </a:p>
          </p:txBody>
        </p:sp>
        <p:pic>
          <p:nvPicPr>
            <p:cNvPr id="22534" name="Picture 6" descr="538714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835" cy="3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23850" y="44370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22536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836613"/>
            <a:ext cx="792162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11188" y="53006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No, we haven't.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1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3"/>
          <p:cNvGrpSpPr/>
          <p:nvPr/>
        </p:nvGrpSpPr>
        <p:grpSpPr bwMode="auto">
          <a:xfrm>
            <a:off x="2339975" y="765175"/>
            <a:ext cx="3816350" cy="3743325"/>
            <a:chOff x="0" y="0"/>
            <a:chExt cx="3742" cy="3978"/>
          </a:xfrm>
        </p:grpSpPr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680" y="3402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Wolf, Wolf!</a:t>
              </a:r>
              <a:endParaRPr lang="zh-CN" altLang="en-US" sz="1800" b="1"/>
            </a:p>
          </p:txBody>
        </p:sp>
        <p:pic>
          <p:nvPicPr>
            <p:cNvPr id="23557" name="Picture 5" descr="407825bi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3288" cy="3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23850" y="44370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sp>
        <p:nvSpPr>
          <p:cNvPr id="23559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pic>
        <p:nvPicPr>
          <p:cNvPr id="23560" name="Picture 8" descr="6953402_142836419196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692150"/>
            <a:ext cx="647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611188" y="5300663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Yes, we have.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-93663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25604" name="Group 4"/>
          <p:cNvGrpSpPr/>
          <p:nvPr/>
        </p:nvGrpSpPr>
        <p:grpSpPr bwMode="auto">
          <a:xfrm>
            <a:off x="1333500" y="838200"/>
            <a:ext cx="5184775" cy="3959225"/>
            <a:chOff x="0" y="0"/>
            <a:chExt cx="3628" cy="4091"/>
          </a:xfrm>
        </p:grpSpPr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114" y="3515"/>
              <a:ext cx="3062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This Is London</a:t>
              </a:r>
              <a:endParaRPr lang="zh-CN" altLang="en-US" sz="1800" b="1"/>
            </a:p>
          </p:txBody>
        </p:sp>
        <p:pic>
          <p:nvPicPr>
            <p:cNvPr id="25606" name="Picture 6" descr="2576828889Hg0_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3629" cy="3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79388" y="4870450"/>
            <a:ext cx="8712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25608" name="Picture 8" descr="6953402_142836419196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620713"/>
            <a:ext cx="1081088" cy="108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95288" y="5661025"/>
            <a:ext cx="871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Yes, we have.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grpSp>
        <p:nvGrpSpPr>
          <p:cNvPr id="26628" name="Group 4"/>
          <p:cNvGrpSpPr/>
          <p:nvPr/>
        </p:nvGrpSpPr>
        <p:grpSpPr bwMode="auto">
          <a:xfrm>
            <a:off x="1838325" y="765175"/>
            <a:ext cx="5038725" cy="4968875"/>
            <a:chOff x="0" y="0"/>
            <a:chExt cx="3062" cy="4409"/>
          </a:xfrm>
        </p:grpSpPr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0" y="3401"/>
              <a:ext cx="3062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800" b="1"/>
                <a:t>Maths for Children</a:t>
              </a:r>
              <a:endParaRPr lang="zh-CN" altLang="en-US" sz="1800" b="1"/>
            </a:p>
          </p:txBody>
        </p:sp>
        <p:pic>
          <p:nvPicPr>
            <p:cNvPr id="26630" name="Picture 6" descr="263326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7" y="0"/>
              <a:ext cx="2608" cy="3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50825" y="5157788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26632" name="Picture 8" descr="6953402_142836419196_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620713"/>
            <a:ext cx="1512887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39750" y="5734050"/>
            <a:ext cx="8712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Yes, we have.</a:t>
            </a:r>
            <a:endParaRPr lang="en-US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56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dl201103228072519098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33375"/>
            <a:ext cx="3848100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95288" y="5013325"/>
            <a:ext cx="87122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Excuse me. Have you got </a:t>
            </a:r>
            <a:r>
              <a:rPr lang="en-US" sz="3600" b="1">
                <a:latin typeface="Comic Sans MS" panose="030F0702030302020204" pitchFamily="66" charset="0"/>
              </a:rPr>
              <a:t>_</a:t>
            </a:r>
            <a:r>
              <a:rPr lang="zh-CN" altLang="en-US" sz="3600" b="1">
                <a:latin typeface="Comic Sans MS" panose="030F0702030302020204" pitchFamily="66" charset="0"/>
              </a:rPr>
              <a:t>_____?</a:t>
            </a:r>
            <a:endParaRPr lang="en-US" sz="3600">
              <a:latin typeface="Comic Sans MS" panose="030F0702030302020204" pitchFamily="66" charset="0"/>
            </a:endParaRPr>
          </a:p>
        </p:txBody>
      </p:sp>
      <p:sp>
        <p:nvSpPr>
          <p:cNvPr id="27653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092825"/>
            <a:ext cx="431800" cy="433388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23850" y="5589588"/>
            <a:ext cx="87122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Comic Sans MS" panose="030F0702030302020204" pitchFamily="66" charset="0"/>
              </a:rPr>
              <a:t>No, we haven't.</a:t>
            </a:r>
            <a:endParaRPr lang="en-US" sz="3600">
              <a:latin typeface="Comic Sans MS" panose="030F0702030302020204" pitchFamily="66" charset="0"/>
            </a:endParaRPr>
          </a:p>
        </p:txBody>
      </p:sp>
      <p:pic>
        <p:nvPicPr>
          <p:cNvPr id="27655" name="Picture 4" descr="http://cqcbepaper.cqnews.net/cqcb/res/1/20110918/2001131628895359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117475"/>
            <a:ext cx="792162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1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31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476375" y="1268413"/>
            <a:ext cx="6624638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 dirty="0">
                <a:latin typeface="Comic Sans MS" panose="030F0702030302020204" pitchFamily="66" charset="0"/>
              </a:rPr>
              <a:t>Homework</a:t>
            </a:r>
            <a:endParaRPr lang="en-US" altLang="zh-CN" sz="40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5050"/>
                </a:solidFill>
                <a:latin typeface="Comic Sans MS" panose="030F0702030302020204" pitchFamily="66" charset="0"/>
              </a:rPr>
              <a:t>1.Read Module 3 Unit 1.</a:t>
            </a:r>
            <a:endParaRPr lang="en-US" altLang="zh-CN" sz="36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5050"/>
                </a:solidFill>
                <a:latin typeface="Comic Sans MS" panose="030F0702030302020204" pitchFamily="66" charset="0"/>
              </a:rPr>
              <a:t>2.Borrow books and videos   in English in our library      corner. </a:t>
            </a:r>
            <a:r>
              <a:rPr lang="en-US" altLang="zh-CN" sz="3600" b="1" dirty="0" smtClean="0">
                <a:solidFill>
                  <a:srgbClr val="FF5050"/>
                </a:solidFill>
                <a:latin typeface="Comic Sans MS" panose="030F0702030302020204" pitchFamily="66" charset="0"/>
              </a:rPr>
              <a:t>  </a:t>
            </a:r>
            <a:endParaRPr lang="en-US" altLang="zh-CN" sz="36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635375" y="2205038"/>
            <a:ext cx="74898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琥珀简体" pitchFamily="65" charset="-122"/>
                <a:ea typeface="方正琥珀简体" pitchFamily="65" charset="-122"/>
              </a:rPr>
              <a:t>Library</a:t>
            </a:r>
            <a:endParaRPr lang="zh-CN" altLang="en-US" sz="48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琥珀简体" pitchFamily="65" charset="-122"/>
              <a:ea typeface="方正琥珀简体" pitchFamily="65" charset="-122"/>
            </a:endParaRPr>
          </a:p>
        </p:txBody>
      </p:sp>
      <p:sp>
        <p:nvSpPr>
          <p:cNvPr id="4099" name="WordArt 3"/>
          <p:cNvSpPr>
            <a:spLocks noChangeArrowheads="1" noChangeShapeType="1"/>
          </p:cNvSpPr>
          <p:nvPr/>
        </p:nvSpPr>
        <p:spPr bwMode="auto">
          <a:xfrm>
            <a:off x="1331913" y="1484313"/>
            <a:ext cx="30956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新舒体简体"/>
              </a:rPr>
              <a:t>Topic(</a:t>
            </a:r>
            <a:r>
              <a:rPr lang="zh-CN" altLang="en-US" sz="2800" b="1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新舒体简体"/>
              </a:rPr>
              <a:t>话题</a:t>
            </a:r>
            <a:r>
              <a:rPr lang="en-US" altLang="zh-CN" sz="2800" b="1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新舒体简体"/>
              </a:rPr>
              <a:t>):</a:t>
            </a:r>
            <a:endParaRPr lang="zh-CN" altLang="en-US" sz="2800" b="1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方正新舒体简体"/>
            </a:endParaRPr>
          </a:p>
        </p:txBody>
      </p:sp>
      <p:sp>
        <p:nvSpPr>
          <p:cNvPr id="4100" name="AutoShape 4" descr="u=4166522089,1668192223&amp;fm=56"/>
          <p:cNvSpPr>
            <a:spLocks noChangeArrowheads="1"/>
          </p:cNvSpPr>
          <p:nvPr/>
        </p:nvSpPr>
        <p:spPr bwMode="auto">
          <a:xfrm>
            <a:off x="1476375" y="3141663"/>
            <a:ext cx="6264275" cy="345598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4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 build="allAtOnce"/>
      <p:bldP spid="4099" grpId="0" animBg="1"/>
      <p:bldP spid="4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u=227358905,3077544474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88913"/>
            <a:ext cx="3810000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725648-1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1650" y="406400"/>
            <a:ext cx="2735263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110001000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3644900"/>
            <a:ext cx="33845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au51631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73463"/>
            <a:ext cx="3959225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WordArt 6"/>
          <p:cNvSpPr>
            <a:spLocks noChangeArrowheads="1" noChangeShapeType="1"/>
          </p:cNvSpPr>
          <p:nvPr/>
        </p:nvSpPr>
        <p:spPr bwMode="auto">
          <a:xfrm>
            <a:off x="2700338" y="2565400"/>
            <a:ext cx="374491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新舒体简体"/>
              </a:rPr>
              <a:t>videos</a:t>
            </a:r>
            <a:endParaRPr lang="zh-CN" altLang="en-US" sz="2800" b="1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方正新舒体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QQ图片201403170655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44450"/>
            <a:ext cx="9136063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3"/>
          <p:cNvGrpSpPr/>
          <p:nvPr/>
        </p:nvGrpSpPr>
        <p:grpSpPr bwMode="auto">
          <a:xfrm>
            <a:off x="2555875" y="836613"/>
            <a:ext cx="6337300" cy="792162"/>
            <a:chOff x="0" y="0"/>
            <a:chExt cx="4308" cy="1248"/>
          </a:xfrm>
        </p:grpSpPr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309" cy="1248"/>
            </a:xfrm>
            <a:prstGeom prst="flowChartAlternateProcess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3" name="WordArt 5"/>
            <p:cNvSpPr>
              <a:spLocks noChangeArrowheads="1" noChangeShapeType="1"/>
            </p:cNvSpPr>
            <p:nvPr/>
          </p:nvSpPr>
          <p:spPr bwMode="auto">
            <a:xfrm>
              <a:off x="227" y="113"/>
              <a:ext cx="3742" cy="10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kern="10">
                  <a:ln w="19050">
                    <a:solidFill>
                      <a:schemeClr val="tx1"/>
                    </a:solidFill>
                    <a:round/>
                  </a:ln>
                  <a:solidFill>
                    <a:srgbClr val="66CC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Comic Sans MS" panose="030F0702030302020204"/>
                </a:rPr>
                <a:t>librarian</a:t>
              </a:r>
              <a:r>
                <a:rPr lang="zh-CN" altLang="en-US" sz="3600" kern="10">
                  <a:ln w="19050">
                    <a:solidFill>
                      <a:schemeClr val="tx1"/>
                    </a:solidFill>
                    <a:round/>
                  </a:ln>
                  <a:solidFill>
                    <a:srgbClr val="66CCFF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Comic Sans MS" panose="030F0702030302020204"/>
                </a:rPr>
                <a:t>（图书管理员）</a:t>
              </a:r>
              <a:endParaRPr lang="zh-CN" altLang="en-US" sz="3600" kern="10">
                <a:ln w="19050">
                  <a:solidFill>
                    <a:schemeClr val="tx1"/>
                  </a:solidFill>
                  <a:round/>
                </a:ln>
                <a:solidFill>
                  <a:srgbClr val="66CC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/>
              </a:endParaRPr>
            </a:p>
          </p:txBody>
        </p:sp>
      </p:grp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651500" y="1773238"/>
            <a:ext cx="647700" cy="576262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36994" y="57131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50825" y="117475"/>
            <a:ext cx="8642350" cy="557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              Listen and answer: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6600"/>
                </a:solidFill>
              </a:rPr>
              <a:t>What do Lingling and Amy do at the library?</a:t>
            </a:r>
            <a:endParaRPr lang="zh-CN" altLang="en-US" sz="3600" dirty="0">
              <a:solidFill>
                <a:srgbClr val="FF66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A. They want to do homework together.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B.They want to borrow(借) the Harry Potter videos.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C.They want to borrow（借） the Harry Potter books.</a:t>
            </a:r>
            <a:endParaRPr lang="zh-CN" altLang="en-US" sz="3600" dirty="0">
              <a:solidFill>
                <a:srgbClr val="3333CC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416425" y="3292475"/>
            <a:ext cx="3111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196" name="AutoShape 4" descr="mb8896_b2eea9c4d8e4ef997dd12a1f204d3b38_mainpic"/>
          <p:cNvSpPr>
            <a:spLocks noChangeArrowheads="1"/>
          </p:cNvSpPr>
          <p:nvPr/>
        </p:nvSpPr>
        <p:spPr bwMode="auto">
          <a:xfrm>
            <a:off x="3276600" y="3717925"/>
            <a:ext cx="1584325" cy="792163"/>
          </a:xfrm>
          <a:prstGeom prst="octagon">
            <a:avLst>
              <a:gd name="adj" fmla="val 29287"/>
            </a:avLst>
          </a:prstGeom>
          <a:blipFill dpi="0" rotWithShape="0">
            <a:blip r:embed="rId2" cstate="email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8197" name="Picture 5" descr="u=3093566269,1201728629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5084763"/>
            <a:ext cx="2159000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107950" y="3068638"/>
            <a:ext cx="936625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QQ图片201403170655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0"/>
            <a:ext cx="9136063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44800" y="549275"/>
            <a:ext cx="5975350" cy="324008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851275" y="981075"/>
            <a:ext cx="41021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500">
                <a:solidFill>
                  <a:srgbClr val="FF0066"/>
                </a:solidFill>
                <a:latin typeface="Comic Sans MS" panose="030F0702030302020204" pitchFamily="66" charset="0"/>
              </a:rPr>
              <a:t>Excuse me.</a:t>
            </a:r>
            <a:endParaRPr lang="zh-CN" altLang="en-US" sz="35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348038" y="1701800"/>
            <a:ext cx="5545137" cy="115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500" dirty="0">
                <a:solidFill>
                  <a:srgbClr val="FF0066"/>
                </a:solidFill>
                <a:latin typeface="Comic Sans MS" panose="030F0702030302020204" pitchFamily="66" charset="0"/>
              </a:rPr>
              <a:t>Have you got the Harry Potter videos?</a:t>
            </a:r>
            <a:endParaRPr lang="zh-CN" altLang="en-US" sz="3500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 autoUpdateAnimBg="0"/>
      <p:bldP spid="9220" grpId="0" bldLvl="0" autoUpdateAnimBg="0"/>
      <p:bldP spid="9221" grpId="1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9750" y="765175"/>
            <a:ext cx="8642350" cy="447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              Listen and answer: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6600"/>
                </a:solidFill>
              </a:rPr>
              <a:t>Does the library have the Harry Potter videos?</a:t>
            </a:r>
            <a:endParaRPr lang="zh-CN" altLang="en-US" sz="3600" dirty="0">
              <a:solidFill>
                <a:srgbClr val="FF66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A. Yes, it does.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33CC"/>
                </a:solidFill>
              </a:rPr>
              <a:t>B.No, it doesn't.</a:t>
            </a:r>
            <a:endParaRPr lang="zh-CN" altLang="en-US" sz="3600" dirty="0">
              <a:solidFill>
                <a:srgbClr val="3333CC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600" dirty="0">
              <a:solidFill>
                <a:srgbClr val="3333CC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416425" y="3292475"/>
            <a:ext cx="3111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323850" y="3717925"/>
            <a:ext cx="936625" cy="7905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QQ图片201403170655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0"/>
            <a:ext cx="9136063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7" name="AutoShape 3"/>
          <p:cNvSpPr>
            <a:spLocks noChangeArrowheads="1"/>
          </p:cNvSpPr>
          <p:nvPr/>
        </p:nvSpPr>
        <p:spPr bwMode="auto">
          <a:xfrm flipH="1">
            <a:off x="-244475" y="117475"/>
            <a:ext cx="6256338" cy="324008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4213" y="620713"/>
            <a:ext cx="410051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500">
                <a:solidFill>
                  <a:srgbClr val="FF0066"/>
                </a:solidFill>
                <a:latin typeface="Comic Sans MS" panose="030F0702030302020204" pitchFamily="66" charset="0"/>
              </a:rPr>
              <a:t>Sorry, we haven't got the videos.</a:t>
            </a:r>
            <a:endParaRPr lang="zh-CN" altLang="en-US" sz="350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71550" y="1701800"/>
            <a:ext cx="5545138" cy="115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500">
                <a:solidFill>
                  <a:srgbClr val="FF0066"/>
                </a:solidFill>
                <a:latin typeface="Comic Sans MS" panose="030F0702030302020204" pitchFamily="66" charset="0"/>
              </a:rPr>
              <a:t>But we have got the books.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 autoUpdateAnimBg="0"/>
      <p:bldP spid="11268" grpId="0" bldLvl="0" autoUpdateAnimBg="0"/>
      <p:bldP spid="11269" grpId="1" bldLvl="0" autoUpdateAnimBg="0"/>
    </p:bldLst>
  </p:timing>
</p:sld>
</file>

<file path=ppt/tags/tag1.xml><?xml version="1.0" encoding="utf-8"?>
<p:tagLst xmlns:p="http://schemas.openxmlformats.org/presentationml/2006/main">
  <p:tag name="KSO_WPP_MARK_KEY" val="dbdd3cad-6392-4f3d-af08-16e7673d31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3484</Words>
  <Application>WPS 演示</Application>
  <PresentationFormat>全屏显示(4:3)</PresentationFormat>
  <Paragraphs>206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Comic Sans MS</vt:lpstr>
      <vt:lpstr>华文隶书</vt:lpstr>
      <vt:lpstr>微软雅黑</vt:lpstr>
      <vt:lpstr>方正平和简体</vt:lpstr>
      <vt:lpstr>Segoe Print</vt:lpstr>
      <vt:lpstr>方正琥珀简体</vt:lpstr>
      <vt:lpstr>方正新舒体简体</vt:lpstr>
      <vt:lpstr>Comic Sans MS</vt:lpstr>
      <vt:lpstr>Arial Unicode MS</vt:lpstr>
      <vt:lpstr>Times New Roman</vt:lpstr>
      <vt:lpstr>Calibri</vt:lpstr>
      <vt:lpstr>方正舒体</vt:lpstr>
      <vt:lpstr>Verdana</vt:lpstr>
      <vt:lpstr>Arial</vt:lpstr>
      <vt:lpstr>方正卡通简体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31</cp:revision>
  <dcterms:created xsi:type="dcterms:W3CDTF">2007-01-28T09:02:00Z</dcterms:created>
  <dcterms:modified xsi:type="dcterms:W3CDTF">2023-02-17T02:31:36Z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D9B520AD6883443E8D52ADC53D719787</vt:lpwstr>
  </property>
</Properties>
</file>