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88" r:id="rId3"/>
    <p:sldId id="334" r:id="rId5"/>
    <p:sldId id="357" r:id="rId6"/>
    <p:sldId id="358" r:id="rId7"/>
    <p:sldId id="366" r:id="rId8"/>
    <p:sldId id="330" r:id="rId9"/>
    <p:sldId id="359" r:id="rId10"/>
    <p:sldId id="342" r:id="rId11"/>
    <p:sldId id="367" r:id="rId12"/>
    <p:sldId id="365" r:id="rId13"/>
    <p:sldId id="361" r:id="rId14"/>
    <p:sldId id="368" r:id="rId15"/>
    <p:sldId id="360" r:id="rId16"/>
    <p:sldId id="371" r:id="rId17"/>
    <p:sldId id="370" r:id="rId18"/>
    <p:sldId id="369" r:id="rId19"/>
    <p:sldId id="373" r:id="rId20"/>
    <p:sldId id="336" r:id="rId21"/>
    <p:sldId id="362" r:id="rId22"/>
    <p:sldId id="372" r:id="rId23"/>
    <p:sldId id="374" r:id="rId24"/>
    <p:sldId id="364" r:id="rId25"/>
    <p:sldId id="363" r:id="rId26"/>
    <p:sldId id="355" r:id="rId27"/>
    <p:sldId id="335" r:id="rId28"/>
    <p:sldId id="268" r:id="rId29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762" y="1373097"/>
            <a:ext cx="5906691" cy="1276827"/>
            <a:chOff x="-1036709" y="1949140"/>
            <a:chExt cx="7875497" cy="1700087"/>
          </a:xfrm>
        </p:grpSpPr>
        <p:sp>
          <p:nvSpPr>
            <p:cNvPr id="2" name="矩形 24"/>
            <p:cNvSpPr/>
            <p:nvPr/>
          </p:nvSpPr>
          <p:spPr>
            <a:xfrm>
              <a:off x="1703861" y="1949140"/>
              <a:ext cx="2497138" cy="6099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4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09" y="2624721"/>
              <a:ext cx="7875497" cy="10245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44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44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Did you read them?</a:t>
              </a:r>
              <a:endParaRPr lang="zh-CN" altLang="en-US" sz="44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3101" y="1152525"/>
            <a:ext cx="3035942" cy="399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4"/>
          <p:cNvSpPr>
            <a:spLocks noGrp="1"/>
          </p:cNvSpPr>
          <p:nvPr/>
        </p:nvSpPr>
        <p:spPr>
          <a:xfrm>
            <a:off x="4234339" y="777717"/>
            <a:ext cx="4831284" cy="4050506"/>
          </a:xfrm>
          <a:prstGeom prst="rect">
            <a:avLst/>
          </a:prstGeom>
          <a:noFill/>
          <a:ln w="9525">
            <a:solidFill>
              <a:schemeClr val="accent1"/>
            </a:solidFill>
            <a:miter/>
          </a:ln>
        </p:spPr>
        <p:txBody>
          <a:bodyPr vert="horz" wrap="square" lIns="68580" tIns="34290" rIns="68580" bIns="34290" anchor="t"/>
          <a:lstStyle>
            <a:lvl1pPr marL="357505" lvl="0" indent="-357505" algn="l" defTabSz="914400" eaLnBrk="1" fontAlgn="base" latinLnBrk="0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7D102D"/>
              </a:buClr>
              <a:buSzPct val="70000"/>
              <a:buFont typeface="Wingdings 2" pitchFamily="2" charset="2"/>
              <a:buChar char=""/>
              <a:defRPr sz="2000" b="0" i="0" u="none" kern="1200" baseline="0">
                <a:solidFill>
                  <a:srgbClr val="A63E02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l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20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Daming:Ni hao!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Grandma: Daming, it's Grandma!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Daming: Hello, Grandma. How are you?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Grandma: I am fine, thanks. Daming, I sent you a maths game. Did you get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it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Daming: Yes, Grandma, thank you.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3" name="Picture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7219" y="1387792"/>
            <a:ext cx="3309461" cy="303752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椭圆形标注 9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200702" y="378726"/>
            <a:ext cx="6303932" cy="37565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Rectangle 4"/>
          <p:cNvSpPr>
            <a:spLocks noGrp="1"/>
          </p:cNvSpPr>
          <p:nvPr/>
        </p:nvSpPr>
        <p:spPr>
          <a:xfrm>
            <a:off x="3092494" y="844323"/>
            <a:ext cx="4960757" cy="238363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l" defTabSz="914400" eaLnBrk="1" fontAlgn="base" latinLnBrk="0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7D102D"/>
              </a:buClr>
              <a:buSzPct val="70000"/>
              <a:buFont typeface="Wingdings 2" pitchFamily="2" charset="2"/>
              <a:buChar char=""/>
              <a:defRPr sz="2000" b="0" i="0" u="none" kern="1200" baseline="0">
                <a:solidFill>
                  <a:srgbClr val="A63E02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l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20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Grandma: And I sent you American chocolate. Did you eat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Daming: Yes, I ate some of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it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 Thank you. It was delicious.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5" name="图片 17414"/>
          <p:cNvPicPr>
            <a:picLocks noChangeAspect="1"/>
          </p:cNvPicPr>
          <p:nvPr/>
        </p:nvPicPr>
        <p:blipFill>
          <a:blip r:embed="rId3">
            <a:lum contrast="12000"/>
          </a:blip>
          <a:stretch>
            <a:fillRect/>
          </a:stretch>
        </p:blipFill>
        <p:spPr>
          <a:xfrm>
            <a:off x="360284" y="2872503"/>
            <a:ext cx="2106215" cy="2068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椭圆形标注 9"/>
          <p:cNvGrpSpPr/>
          <p:nvPr/>
        </p:nvGrpSpPr>
        <p:grpSpPr>
          <a:xfrm>
            <a:off x="2543883" y="532211"/>
            <a:ext cx="5951227" cy="3438098"/>
            <a:chOff x="0" y="0"/>
            <a:chExt cx="4159" cy="3299"/>
          </a:xfrm>
        </p:grpSpPr>
        <p:pic>
          <p:nvPicPr>
            <p:cNvPr id="17411" name="椭圆形标注 9"/>
            <p:cNvPicPr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159" cy="32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2" name="文本框 17411"/>
            <p:cNvSpPr txBox="1"/>
            <p:nvPr/>
          </p:nvSpPr>
          <p:spPr>
            <a:xfrm>
              <a:off x="679" y="495"/>
              <a:ext cx="2800" cy="19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幼圆" pitchFamily="1" charset="-122"/>
              </a:endParaRPr>
            </a:p>
          </p:txBody>
        </p:sp>
      </p:grp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Rectangle 4"/>
          <p:cNvSpPr>
            <a:spLocks noGrp="1"/>
          </p:cNvSpPr>
          <p:nvPr/>
        </p:nvSpPr>
        <p:spPr>
          <a:xfrm>
            <a:off x="3274814" y="812591"/>
            <a:ext cx="4647248" cy="27851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l" defTabSz="914400" eaLnBrk="1" fontAlgn="base" latinLnBrk="0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7D102D"/>
              </a:buClr>
              <a:buSzPct val="70000"/>
              <a:buFont typeface="Wingdings 2" pitchFamily="2" charset="2"/>
              <a:buChar char=""/>
              <a:defRPr sz="2000" b="0" i="0" u="none" kern="1200" baseline="0">
                <a:solidFill>
                  <a:srgbClr val="A63E02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l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20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Grandma: And I sent you English books. Did you read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them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Daming: Yes, Grandma. I read them. They are interesting.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9554" y="2906554"/>
            <a:ext cx="2462213" cy="196834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8" name="椭圆形标注 9"/>
          <p:cNvGrpSpPr/>
          <p:nvPr/>
        </p:nvGrpSpPr>
        <p:grpSpPr>
          <a:xfrm>
            <a:off x="2395182" y="722471"/>
            <a:ext cx="6051588" cy="3504923"/>
            <a:chOff x="0" y="0"/>
            <a:chExt cx="4159" cy="3299"/>
          </a:xfrm>
        </p:grpSpPr>
        <p:pic>
          <p:nvPicPr>
            <p:cNvPr id="19459" name="椭圆形标注 9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0"/>
              <a:ext cx="4159" cy="32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9459"/>
            <p:cNvSpPr txBox="1"/>
            <p:nvPr/>
          </p:nvSpPr>
          <p:spPr>
            <a:xfrm>
              <a:off x="679" y="495"/>
              <a:ext cx="2800" cy="19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幼圆" pitchFamily="1" charset="-122"/>
              </a:endParaRPr>
            </a:p>
          </p:txBody>
        </p:sp>
      </p:grpSp>
      <p:sp>
        <p:nvSpPr>
          <p:cNvPr id="19462" name="Rectangle 4"/>
          <p:cNvSpPr>
            <a:spLocks noGrp="1"/>
          </p:cNvSpPr>
          <p:nvPr/>
        </p:nvSpPr>
        <p:spPr>
          <a:xfrm>
            <a:off x="3186827" y="973533"/>
            <a:ext cx="5001578" cy="257889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l" defTabSz="914400" eaLnBrk="1" fontAlgn="base" latinLnBrk="0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7D102D"/>
              </a:buClr>
              <a:buSzPct val="70000"/>
              <a:buFont typeface="Wingdings 2" pitchFamily="2" charset="2"/>
              <a:buChar char=""/>
              <a:defRPr sz="2000" b="0" i="0" u="none" kern="1200" baseline="0">
                <a:solidFill>
                  <a:srgbClr val="A63E02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l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20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Grandma: Good. Do you want to come to the US this summer 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Daming: Yes, Grandma. Oh, Mimi is eating my chocolate!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5293" y="2887027"/>
            <a:ext cx="2412206" cy="192500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607219" y="1203008"/>
            <a:ext cx="7645718" cy="2284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Let's Act !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Please act out the above situation.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请与你的同伴一起将上述对话情景表演出来！</a:t>
            </a:r>
            <a:endParaRPr lang="zh-CN" altLang="en-US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 txBox="1"/>
          <p:nvPr/>
        </p:nvSpPr>
        <p:spPr>
          <a:xfrm>
            <a:off x="1104424" y="1706881"/>
            <a:ext cx="2779395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5400" b="1">
                <a:latin typeface="Times New Roman" panose="02020603050405020304" pitchFamily="18" charset="0"/>
                <a:ea typeface="微软雅黑" panose="020B0503020204020204" pitchFamily="34" charset="-122"/>
              </a:rPr>
              <a:t>it (</a:t>
            </a:r>
            <a:r>
              <a:rPr lang="zh-CN" altLang="en-US" sz="5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宾格</a:t>
            </a:r>
            <a:r>
              <a:rPr lang="en-US" altLang="zh-CN" sz="5400" b="1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5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5400" b="1">
                <a:latin typeface="Times New Roman" panose="02020603050405020304" pitchFamily="18" charset="0"/>
                <a:ea typeface="微软雅黑" panose="020B0503020204020204" pitchFamily="34" charset="-122"/>
              </a:rPr>
              <a:t>____</a:t>
            </a:r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35894" y="2680335"/>
            <a:ext cx="529590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</a:rPr>
              <a:t>it</a:t>
            </a:r>
            <a:endParaRPr lang="en-US" altLang="zh-CN" sz="41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5207317" y="1706404"/>
            <a:ext cx="3489008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5400" b="1">
                <a:latin typeface="Times New Roman" panose="02020603050405020304" pitchFamily="18" charset="0"/>
              </a:rPr>
              <a:t>they (</a:t>
            </a:r>
            <a:r>
              <a:rPr lang="zh-CN" altLang="en-US" sz="5400" b="1" dirty="0">
                <a:latin typeface="Times New Roman" panose="02020603050405020304" pitchFamily="18" charset="0"/>
              </a:rPr>
              <a:t>宾格</a:t>
            </a:r>
            <a:r>
              <a:rPr lang="en-US" altLang="zh-CN" sz="5400" b="1">
                <a:latin typeface="Times New Roman" panose="02020603050405020304" pitchFamily="18" charset="0"/>
              </a:rPr>
              <a:t>)</a:t>
            </a:r>
            <a:endParaRPr lang="en-US" altLang="zh-CN" sz="5400" b="1">
              <a:latin typeface="Times New Roman" panose="02020603050405020304" pitchFamily="18" charset="0"/>
            </a:endParaRPr>
          </a:p>
          <a:p>
            <a:r>
              <a:rPr lang="en-US" altLang="zh-CN" sz="5400" b="1">
                <a:latin typeface="Times New Roman" panose="02020603050405020304" pitchFamily="18" charset="0"/>
              </a:rPr>
              <a:t>_____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lang="en-US" altLang="zh-CN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3977" name="文本框 83976"/>
          <p:cNvSpPr txBox="1"/>
          <p:nvPr/>
        </p:nvSpPr>
        <p:spPr>
          <a:xfrm>
            <a:off x="5414725" y="2680335"/>
            <a:ext cx="1458515" cy="70019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</a:rPr>
              <a:t>them</a:t>
            </a:r>
            <a:endParaRPr lang="en-US" altLang="zh-CN" sz="41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28261" y="4103371"/>
            <a:ext cx="1147763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rPr>
              <a:t>单数</a:t>
            </a:r>
            <a:endParaRPr lang="zh-CN" altLang="en-US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04109" y="4103371"/>
            <a:ext cx="1147763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rPr>
              <a:t>复数</a:t>
            </a:r>
            <a:endParaRPr lang="zh-CN" altLang="en-US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839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4" name="文本框 56323"/>
          <p:cNvSpPr txBox="1"/>
          <p:nvPr/>
        </p:nvSpPr>
        <p:spPr>
          <a:xfrm>
            <a:off x="1359694" y="533400"/>
            <a:ext cx="6425089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100" b="1">
                <a:latin typeface="Times New Roman" panose="02020603050405020304" pitchFamily="18" charset="0"/>
                <a:ea typeface="黑体" panose="02010609060101010101" pitchFamily="49" charset="-122"/>
              </a:rPr>
              <a:t>Read the dialogue by yourself. Then fill in the blanks.</a:t>
            </a:r>
            <a:endParaRPr lang="en-US" altLang="zh-CN" sz="2100" b="1" dirty="0"/>
          </a:p>
        </p:txBody>
      </p:sp>
      <p:sp>
        <p:nvSpPr>
          <p:cNvPr id="56325" name="文本框 56324"/>
          <p:cNvSpPr txBox="1"/>
          <p:nvPr/>
        </p:nvSpPr>
        <p:spPr>
          <a:xfrm>
            <a:off x="1359694" y="924878"/>
            <a:ext cx="7031831" cy="4269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3300"/>
                </a:solidFill>
                <a:latin typeface="Times New Roman" panose="02020603050405020304" pitchFamily="18" charset="0"/>
              </a:rPr>
              <a:t>Grandma: </a:t>
            </a:r>
            <a:r>
              <a:rPr lang="en-US" altLang="zh-CN" sz="2100" dirty="0">
                <a:latin typeface="Times New Roman" panose="02020603050405020304" pitchFamily="18" charset="0"/>
              </a:rPr>
              <a:t>I sent you a_______ game. (computer / </a:t>
            </a:r>
            <a:r>
              <a:rPr lang="en-US" altLang="zh-CN" sz="2100" dirty="0" err="1">
                <a:latin typeface="Times New Roman" panose="02020603050405020304" pitchFamily="18" charset="0"/>
              </a:rPr>
              <a:t>Maths</a:t>
            </a:r>
            <a:r>
              <a:rPr lang="en-US" altLang="zh-CN" sz="2100" dirty="0">
                <a:latin typeface="Times New Roman" panose="02020603050405020304" pitchFamily="18" charset="0"/>
              </a:rPr>
              <a:t>)</a:t>
            </a: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</a:rPr>
              <a:t>                  Did you get _______? (it / them) </a:t>
            </a:r>
            <a:endParaRPr lang="en-US" altLang="zh-CN" sz="2100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Daming</a:t>
            </a:r>
            <a:r>
              <a:rPr lang="en-US" altLang="zh-CN" sz="2100" dirty="0">
                <a:solidFill>
                  <a:srgbClr val="FF33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zh-CN" sz="2100" dirty="0">
                <a:latin typeface="Times New Roman" panose="02020603050405020304" pitchFamily="18" charset="0"/>
              </a:rPr>
              <a:t>Yes, Grandma. Thank you.</a:t>
            </a: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3300"/>
                </a:solidFill>
                <a:latin typeface="Times New Roman" panose="02020603050405020304" pitchFamily="18" charset="0"/>
              </a:rPr>
              <a:t>Grandma: </a:t>
            </a:r>
            <a:r>
              <a:rPr lang="en-US" altLang="zh-CN" sz="2100" dirty="0">
                <a:latin typeface="Times New Roman" panose="02020603050405020304" pitchFamily="18" charset="0"/>
              </a:rPr>
              <a:t>I sent you </a:t>
            </a:r>
            <a:r>
              <a:rPr lang="en-US" altLang="zh-CN" sz="2100" dirty="0">
                <a:latin typeface="Times New Roman" panose="02020603050405020304" pitchFamily="18" charset="0"/>
                <a:sym typeface="+mn-ea"/>
              </a:rPr>
              <a:t>American </a:t>
            </a:r>
            <a:r>
              <a:rPr lang="en-US" altLang="zh-CN" sz="2100" dirty="0">
                <a:latin typeface="Times New Roman" panose="02020603050405020304" pitchFamily="18" charset="0"/>
              </a:rPr>
              <a:t>chocolate. </a:t>
            </a: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</a:rPr>
              <a:t>                  Did you eat _______? (it / them) </a:t>
            </a:r>
            <a:endParaRPr lang="en-US" altLang="zh-CN" sz="2100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Daming</a:t>
            </a:r>
            <a:r>
              <a:rPr lang="en-US" altLang="zh-CN" sz="2100" dirty="0">
                <a:solidFill>
                  <a:srgbClr val="FF33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zh-CN" sz="2100" dirty="0">
                <a:latin typeface="Times New Roman" panose="02020603050405020304" pitchFamily="18" charset="0"/>
              </a:rPr>
              <a:t>Yes, we ate </a:t>
            </a:r>
            <a:r>
              <a:rPr lang="en-US" altLang="zh-CN" sz="2100" dirty="0">
                <a:latin typeface="Times New Roman" panose="02020603050405020304" pitchFamily="18" charset="0"/>
                <a:sym typeface="+mn-ea"/>
              </a:rPr>
              <a:t>_______</a:t>
            </a:r>
            <a:r>
              <a:rPr lang="en-US" altLang="zh-CN" sz="2100" dirty="0">
                <a:latin typeface="Times New Roman" panose="02020603050405020304" pitchFamily="18" charset="0"/>
              </a:rPr>
              <a:t>. Thank you. They were delicious.</a:t>
            </a: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3300"/>
                </a:solidFill>
                <a:latin typeface="Times New Roman" panose="02020603050405020304" pitchFamily="18" charset="0"/>
              </a:rPr>
              <a:t>Grandma: </a:t>
            </a:r>
            <a:r>
              <a:rPr lang="en-US" altLang="zh-CN" sz="2100" dirty="0">
                <a:latin typeface="Times New Roman" panose="02020603050405020304" pitchFamily="18" charset="0"/>
              </a:rPr>
              <a:t>And I sent you </a:t>
            </a:r>
            <a:r>
              <a:rPr lang="en-US" altLang="zh-CN" sz="2100" dirty="0">
                <a:latin typeface="Times New Roman" panose="02020603050405020304" pitchFamily="18" charset="0"/>
                <a:sym typeface="+mn-ea"/>
              </a:rPr>
              <a:t>American </a:t>
            </a:r>
            <a:r>
              <a:rPr lang="en-US" altLang="zh-CN" sz="2100" dirty="0">
                <a:latin typeface="Times New Roman" panose="02020603050405020304" pitchFamily="18" charset="0"/>
              </a:rPr>
              <a:t>books. (American/English)</a:t>
            </a: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</a:rPr>
              <a:t>                  Did you read </a:t>
            </a:r>
            <a:r>
              <a:rPr lang="en-US" altLang="zh-CN" sz="2100" dirty="0">
                <a:latin typeface="Times New Roman" panose="02020603050405020304" pitchFamily="18" charset="0"/>
                <a:sym typeface="+mn-ea"/>
              </a:rPr>
              <a:t>_______</a:t>
            </a:r>
            <a:r>
              <a:rPr lang="en-US" altLang="zh-CN" sz="2100" dirty="0">
                <a:latin typeface="Times New Roman" panose="02020603050405020304" pitchFamily="18" charset="0"/>
              </a:rPr>
              <a:t>? </a:t>
            </a:r>
            <a:endParaRPr lang="en-US" altLang="zh-CN" sz="2100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Daming</a:t>
            </a:r>
            <a:r>
              <a:rPr lang="en-US" altLang="zh-CN" sz="2100" dirty="0">
                <a:solidFill>
                  <a:srgbClr val="FF33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zh-CN" sz="2100" dirty="0">
                <a:latin typeface="Times New Roman" panose="02020603050405020304" pitchFamily="18" charset="0"/>
              </a:rPr>
              <a:t>Yes, I read______ . (it / them)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310664" y="1602581"/>
            <a:ext cx="3730466" cy="1938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Did you.... yesterday?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Yes, I... it/ them. /</a:t>
            </a:r>
            <a:endParaRPr lang="zh-CN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No, I didn’t... .it/ them.</a:t>
            </a:r>
            <a:endParaRPr lang="zh-CN" altLang="en-US" sz="27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63918" y="1101567"/>
            <a:ext cx="1878806" cy="20626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6208" y="3481388"/>
            <a:ext cx="2456974" cy="15773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7501" y="3287554"/>
            <a:ext cx="2071211" cy="16430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500" y="1576388"/>
            <a:ext cx="2174558" cy="134635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Picture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35894" y="1389698"/>
            <a:ext cx="6235304" cy="37076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2"/>
          <p:cNvSpPr txBox="1"/>
          <p:nvPr/>
        </p:nvSpPr>
        <p:spPr>
          <a:xfrm>
            <a:off x="1771650" y="775098"/>
            <a:ext cx="5200650" cy="48339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I’ve got … I … last week.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1006" y="1708548"/>
            <a:ext cx="3214688" cy="21074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5"/>
          <p:cNvSpPr txBox="1"/>
          <p:nvPr/>
        </p:nvSpPr>
        <p:spPr>
          <a:xfrm>
            <a:off x="4015978" y="1965723"/>
            <a:ext cx="5128022" cy="15930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I’ve got some CDs.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listened</a:t>
            </a:r>
            <a:r>
              <a:rPr lang="en-US" altLang="zh-CN" sz="3300" b="1" dirty="0">
                <a:latin typeface="Times New Roman" panose="02020603050405020304" pitchFamily="18" charset="0"/>
              </a:rPr>
              <a:t> to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them</a:t>
            </a:r>
            <a:r>
              <a:rPr lang="en-US" altLang="zh-CN" sz="3300" b="1" dirty="0">
                <a:latin typeface="Times New Roman" panose="02020603050405020304" pitchFamily="18" charset="0"/>
              </a:rPr>
              <a:t> last week.</a:t>
            </a:r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387" name="图片 3" descr="1384667_110224098_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42298" y="1995012"/>
            <a:ext cx="3053239" cy="28255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936558" y="911543"/>
            <a:ext cx="369379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atin typeface="Times New Roman" panose="02020603050405020304" pitchFamily="18" charset="0"/>
              </a:rPr>
              <a:t>What did I get?</a:t>
            </a:r>
            <a:endParaRPr lang="en-US" altLang="zh-CN" sz="4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1007" y="1140619"/>
            <a:ext cx="3093244" cy="3014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5"/>
          <p:cNvSpPr txBox="1"/>
          <p:nvPr/>
        </p:nvSpPr>
        <p:spPr>
          <a:xfrm>
            <a:off x="4016217" y="1965960"/>
            <a:ext cx="4761071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I’ve got some dresses.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wore</a:t>
            </a:r>
            <a:r>
              <a:rPr lang="en-US" altLang="zh-CN" sz="3300" b="1" dirty="0">
                <a:latin typeface="Times New Roman" panose="02020603050405020304" pitchFamily="18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them</a:t>
            </a:r>
            <a:r>
              <a:rPr lang="en-US" altLang="zh-CN" sz="3300" b="1" dirty="0">
                <a:latin typeface="Times New Roman" panose="02020603050405020304" pitchFamily="18" charset="0"/>
              </a:rPr>
              <a:t> last week.</a:t>
            </a:r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9316" y="1540669"/>
            <a:ext cx="3314700" cy="2443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5"/>
          <p:cNvSpPr txBox="1"/>
          <p:nvPr/>
        </p:nvSpPr>
        <p:spPr>
          <a:xfrm>
            <a:off x="4491990" y="1966437"/>
            <a:ext cx="4003358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I’ve got a football.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played</a:t>
            </a:r>
            <a:r>
              <a:rPr lang="en-US" altLang="zh-CN" sz="3300" b="1" dirty="0">
                <a:latin typeface="Times New Roman" panose="02020603050405020304" pitchFamily="18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3300" b="1" dirty="0">
                <a:latin typeface="Times New Roman" panose="02020603050405020304" pitchFamily="18" charset="0"/>
              </a:rPr>
              <a:t> last week.</a:t>
            </a:r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7219" y="1470423"/>
            <a:ext cx="3371850" cy="23788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5"/>
          <p:cNvSpPr txBox="1"/>
          <p:nvPr/>
        </p:nvSpPr>
        <p:spPr>
          <a:xfrm>
            <a:off x="4614863" y="1965723"/>
            <a:ext cx="4086225" cy="15930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I’ve got a bike.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rode</a:t>
            </a:r>
            <a:r>
              <a:rPr lang="en-US" altLang="zh-CN" sz="3300" b="1" dirty="0">
                <a:latin typeface="Times New Roman" panose="02020603050405020304" pitchFamily="18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3300" b="1" dirty="0">
                <a:latin typeface="Times New Roman" panose="02020603050405020304" pitchFamily="18" charset="0"/>
              </a:rPr>
              <a:t> last week.</a:t>
            </a:r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Picture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4849" y="1591151"/>
            <a:ext cx="3178969" cy="222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5"/>
          <p:cNvSpPr txBox="1"/>
          <p:nvPr/>
        </p:nvSpPr>
        <p:spPr>
          <a:xfrm>
            <a:off x="4015979" y="1965723"/>
            <a:ext cx="4479131" cy="15930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I’ve got some books.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read</a:t>
            </a:r>
            <a:r>
              <a:rPr lang="en-US" altLang="zh-CN" sz="3300" b="1" dirty="0">
                <a:latin typeface="Times New Roman" panose="02020603050405020304" pitchFamily="18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them</a:t>
            </a:r>
            <a:r>
              <a:rPr lang="en-US" altLang="zh-CN" sz="3300" b="1" dirty="0">
                <a:latin typeface="Times New Roman" panose="02020603050405020304" pitchFamily="18" charset="0"/>
              </a:rPr>
              <a:t> last week.</a:t>
            </a:r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1007" y="1515666"/>
            <a:ext cx="2850356" cy="24931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5"/>
          <p:cNvSpPr txBox="1"/>
          <p:nvPr/>
        </p:nvSpPr>
        <p:spPr>
          <a:xfrm>
            <a:off x="4328637" y="1966437"/>
            <a:ext cx="4176236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I’ve got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3300" b="1" dirty="0">
                <a:latin typeface="Times New Roman" panose="02020603050405020304" pitchFamily="18" charset="0"/>
              </a:rPr>
              <a:t> doll.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300" b="1" dirty="0">
                <a:latin typeface="Times New Roman" panose="02020603050405020304" pitchFamily="18" charset="0"/>
              </a:rPr>
              <a:t>I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washed</a:t>
            </a:r>
            <a:r>
              <a:rPr lang="en-US" altLang="zh-CN" sz="3300" b="1" dirty="0">
                <a:latin typeface="Times New Roman" panose="02020603050405020304" pitchFamily="18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3300" b="1" dirty="0">
                <a:latin typeface="Times New Roman" panose="02020603050405020304" pitchFamily="18" charset="0"/>
              </a:rPr>
              <a:t> last week.</a:t>
            </a:r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5409" y="1101566"/>
            <a:ext cx="7250430" cy="25612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To cherish the presents you' </a:t>
            </a:r>
            <a:r>
              <a:rPr lang="en-US" altLang="zh-CN" sz="3600" dirty="0" err="1">
                <a:latin typeface="Times New Roman" panose="02020603050405020304" pitchFamily="18" charset="0"/>
              </a:rPr>
              <a:t>ve</a:t>
            </a:r>
            <a:r>
              <a:rPr lang="en-US" altLang="zh-CN" sz="3600" dirty="0">
                <a:latin typeface="Times New Roman" panose="02020603050405020304" pitchFamily="18" charset="0"/>
              </a:rPr>
              <a:t> got, and to give the others more!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珍爱他人的馈赠，并给予他人更多！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996339" y="1844993"/>
            <a:ext cx="3810000" cy="1453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Look! My mum sent me some English books.</a:t>
            </a:r>
            <a:endParaRPr lang="zh-CN" altLang="en-US" sz="30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 t="6359" b="6326"/>
          <a:stretch>
            <a:fillRect/>
          </a:stretch>
        </p:blipFill>
        <p:spPr>
          <a:xfrm>
            <a:off x="239554" y="1269241"/>
            <a:ext cx="4622006" cy="282508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334000" y="2122170"/>
            <a:ext cx="3729990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read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yesterday. </a:t>
            </a:r>
            <a:endParaRPr lang="zh-CN" altLang="en-US" sz="3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1468" y="1275874"/>
            <a:ext cx="4925854" cy="299323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37272" y="2122170"/>
            <a:ext cx="4349268" cy="90024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But I didn’t read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them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36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/>
          <a:srcRect t="6359" b="6326"/>
          <a:stretch>
            <a:fillRect/>
          </a:stretch>
        </p:blipFill>
        <p:spPr>
          <a:xfrm>
            <a:off x="239554" y="1269241"/>
            <a:ext cx="4622006" cy="282508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5448" y="935832"/>
            <a:ext cx="6172200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What kind of gifts have you got?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44591" y="1704499"/>
            <a:ext cx="3945255" cy="326659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18572" y="2723197"/>
            <a:ext cx="856298" cy="856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2004" y="3063716"/>
            <a:ext cx="2525078" cy="18935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908834" y="3383281"/>
            <a:ext cx="2835116" cy="15740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7219" y="1016318"/>
            <a:ext cx="2525078" cy="18283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344002" y="1193006"/>
            <a:ext cx="3399949" cy="19850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17972" y="603885"/>
            <a:ext cx="2857024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>
                <a:solidFill>
                  <a:srgbClr val="FF0000"/>
                </a:solidFill>
                <a:latin typeface="Times New Roman" panose="02020603050405020304" pitchFamily="18" charset="0"/>
              </a:rPr>
              <a:t>I have got ....</a:t>
            </a:r>
            <a:endParaRPr lang="en-US" altLang="zh-CN" sz="41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2043045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3" name="Picture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1770" y="1082517"/>
            <a:ext cx="4096940" cy="37599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918710" y="1775936"/>
            <a:ext cx="4110514" cy="1938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sym typeface="+mn-ea"/>
              </a:rPr>
              <a:t>Daming has got some presents from his grandma. Do you want to know?</a:t>
            </a:r>
            <a:endParaRPr lang="en-US" altLang="zh-CN" sz="2700" b="1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22936" y="1793557"/>
            <a:ext cx="8136731" cy="25612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00025" algn="ctr"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What the first present did </a:t>
            </a:r>
            <a:r>
              <a:rPr lang="en-US" altLang="zh-CN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 s Grandma send?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 algn="ctr"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What the second present did </a:t>
            </a:r>
            <a:r>
              <a:rPr lang="en-US" altLang="zh-CN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 s Grandma send?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 algn="ctr"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What the third present did </a:t>
            </a:r>
            <a:r>
              <a:rPr lang="en-US" altLang="zh-CN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 s Grandma send?          Did </a:t>
            </a:r>
            <a:r>
              <a:rPr lang="en-US" altLang="zh-CN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read them? </a:t>
            </a:r>
            <a:endParaRPr lang="zh-CN" altLang="en-US" sz="2700" dirty="0"/>
          </a:p>
        </p:txBody>
      </p:sp>
      <p:sp>
        <p:nvSpPr>
          <p:cNvPr id="2" name="文本框 1"/>
          <p:cNvSpPr txBox="1"/>
          <p:nvPr/>
        </p:nvSpPr>
        <p:spPr>
          <a:xfrm>
            <a:off x="2652713" y="775812"/>
            <a:ext cx="4130516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Listen and answer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bc58697-9dd1-4c66-a79c-0170e309a01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2610</Words>
  <Application>WPS 演示</Application>
  <PresentationFormat>全屏显示(16:9)</PresentationFormat>
  <Paragraphs>158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Wingdings 2</vt:lpstr>
      <vt:lpstr>Wingdings</vt:lpstr>
      <vt:lpstr>Arial Unicode MS</vt:lpstr>
      <vt:lpstr>幼圆</vt:lpstr>
      <vt:lpstr>黑体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408</cp:revision>
  <dcterms:created xsi:type="dcterms:W3CDTF">2013-07-01T03:05:00Z</dcterms:created>
  <dcterms:modified xsi:type="dcterms:W3CDTF">2023-02-17T02:33:11Z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37E08E2F6E3E4018A5FA024D5677A64A</vt:lpwstr>
  </property>
</Properties>
</file>