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3"/>
  </p:handoutMasterIdLst>
  <p:sldIdLst>
    <p:sldId id="288" r:id="rId3"/>
    <p:sldId id="334" r:id="rId5"/>
    <p:sldId id="358" r:id="rId6"/>
    <p:sldId id="357" r:id="rId7"/>
    <p:sldId id="360" r:id="rId8"/>
    <p:sldId id="330" r:id="rId9"/>
    <p:sldId id="359" r:id="rId10"/>
    <p:sldId id="363" r:id="rId11"/>
    <p:sldId id="362" r:id="rId12"/>
    <p:sldId id="342" r:id="rId13"/>
    <p:sldId id="361" r:id="rId14"/>
    <p:sldId id="364" r:id="rId15"/>
    <p:sldId id="369" r:id="rId16"/>
    <p:sldId id="368" r:id="rId17"/>
    <p:sldId id="367" r:id="rId18"/>
    <p:sldId id="370" r:id="rId19"/>
    <p:sldId id="371" r:id="rId20"/>
    <p:sldId id="372" r:id="rId21"/>
    <p:sldId id="336" r:id="rId22"/>
    <p:sldId id="366" r:id="rId23"/>
    <p:sldId id="365" r:id="rId24"/>
    <p:sldId id="373" r:id="rId25"/>
    <p:sldId id="385" r:id="rId26"/>
    <p:sldId id="375" r:id="rId27"/>
    <p:sldId id="374" r:id="rId28"/>
    <p:sldId id="386" r:id="rId29"/>
    <p:sldId id="335" r:id="rId30"/>
    <p:sldId id="355" r:id="rId31"/>
    <p:sldId id="268" r:id="rId32"/>
  </p:sldIdLst>
  <p:sldSz cx="9144000" cy="5143500" type="screen16x9"/>
  <p:notesSz cx="6858000" cy="9144000"/>
  <p:custDataLst>
    <p:tags r:id="rId37"/>
  </p:custDataLst>
  <p:defaultTextStyle>
    <a:defPPr>
      <a:defRPr lang="zh-CN"/>
    </a:defPPr>
    <a:lvl1pPr marL="0" lvl="0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lvl="1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lvl="2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lvl="3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lvl="4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lvl="5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lvl="6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lvl="7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lvl="8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0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46" d="100"/>
          <a:sy n="146" d="100"/>
        </p:scale>
        <p:origin x="-624" y="-90"/>
      </p:cViewPr>
      <p:guideLst>
        <p:guide orient="horz" pos="160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819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819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jpeg"/><Relationship Id="rId2" Type="http://schemas.openxmlformats.org/officeDocument/2006/relationships/image" Target="../media/image27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jpeg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jpeg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jpeg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jpe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 dirty="0"/>
          </a:p>
        </p:txBody>
      </p:sp>
      <p:pic>
        <p:nvPicPr>
          <p:cNvPr id="4104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70107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五年级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4106" name="组合 8"/>
          <p:cNvGrpSpPr/>
          <p:nvPr/>
        </p:nvGrpSpPr>
        <p:grpSpPr>
          <a:xfrm>
            <a:off x="4898" y="1291284"/>
            <a:ext cx="6056268" cy="1388525"/>
            <a:chOff x="-1036528" y="1840206"/>
            <a:chExt cx="8074931" cy="1848813"/>
          </a:xfrm>
        </p:grpSpPr>
        <p:sp>
          <p:nvSpPr>
            <p:cNvPr id="2" name="矩形 24"/>
            <p:cNvSpPr/>
            <p:nvPr/>
          </p:nvSpPr>
          <p:spPr>
            <a:xfrm>
              <a:off x="1752368" y="1840206"/>
              <a:ext cx="2497138" cy="67617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Module 5 Unit 1</a:t>
              </a:r>
              <a:endParaRPr lang="zh-CN" altLang="en-US" b="1" dirty="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08" name="TextBox 2"/>
            <p:cNvSpPr txBox="1"/>
            <p:nvPr/>
          </p:nvSpPr>
          <p:spPr>
            <a:xfrm>
              <a:off x="-1036528" y="2746473"/>
              <a:ext cx="8074931" cy="9425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en-US" altLang="zh-CN" sz="40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 </a:t>
              </a:r>
              <a:r>
                <a:rPr lang="en-US" altLang="zh-CN" sz="40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华文彩云" pitchFamily="2" charset="-122"/>
                  <a:sym typeface="+mn-ea"/>
                </a:rPr>
                <a:t>You bag is broken. </a:t>
              </a:r>
              <a:endParaRPr lang="en-US" altLang="zh-CN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华文彩云" pitchFamily="2" charset="-122"/>
                <a:sym typeface="+mn-ea"/>
              </a:endParaRPr>
            </a:p>
          </p:txBody>
        </p:sp>
      </p:grpSp>
      <p:pic>
        <p:nvPicPr>
          <p:cNvPr id="4109" name="Picture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113101" y="1159154"/>
            <a:ext cx="3030899" cy="398434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矩形 11"/>
          <p:cNvSpPr/>
          <p:nvPr/>
        </p:nvSpPr>
        <p:spPr>
          <a:xfrm>
            <a:off x="40481" y="745332"/>
            <a:ext cx="1547813" cy="3369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02519" y="1153954"/>
            <a:ext cx="7640955" cy="7610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500">
                <a:latin typeface="Times New Roman" panose="02020603050405020304" pitchFamily="18" charset="0"/>
              </a:rPr>
              <a:t>Listen and circle the new words</a:t>
            </a:r>
            <a:endParaRPr lang="en-US" altLang="zh-CN" sz="4500">
              <a:latin typeface="Times New Roman" panose="02020603050405020304" pitchFamily="18" charset="0"/>
            </a:endParaRPr>
          </a:p>
        </p:txBody>
      </p:sp>
      <p:pic>
        <p:nvPicPr>
          <p:cNvPr id="9218" name="Picture 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852738" y="1915002"/>
            <a:ext cx="3772376" cy="295798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Rectangle 2"/>
          <p:cNvSpPr/>
          <p:nvPr/>
        </p:nvSpPr>
        <p:spPr>
          <a:xfrm>
            <a:off x="3609975" y="2578894"/>
            <a:ext cx="2483644" cy="7610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x-none" sz="4500" dirty="0">
                <a:latin typeface="Times New Roman" panose="02020603050405020304" pitchFamily="18" charset="0"/>
              </a:rPr>
              <a:t>wheel</a:t>
            </a:r>
            <a:endParaRPr lang="en-US" altLang="x-none" sz="4500" dirty="0">
              <a:latin typeface="Times New Roman" panose="02020603050405020304" pitchFamily="18" charset="0"/>
            </a:endParaRPr>
          </a:p>
        </p:txBody>
      </p:sp>
      <p:pic>
        <p:nvPicPr>
          <p:cNvPr id="19459" name="Picture 9" descr="131876757377257544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544604" y="629603"/>
            <a:ext cx="1314450" cy="18764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460" name="Group 12"/>
          <p:cNvGrpSpPr/>
          <p:nvPr/>
        </p:nvGrpSpPr>
        <p:grpSpPr>
          <a:xfrm>
            <a:off x="1287304" y="629602"/>
            <a:ext cx="4262438" cy="2733676"/>
            <a:chOff x="0" y="0"/>
            <a:chExt cx="3580" cy="2296"/>
          </a:xfrm>
        </p:grpSpPr>
        <p:pic>
          <p:nvPicPr>
            <p:cNvPr id="19461" name="Picture 10" descr="1318767573772575446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 rot="10800000">
              <a:off x="0" y="0"/>
              <a:ext cx="2112" cy="15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2" name="Text Box 11"/>
            <p:cNvSpPr txBox="1"/>
            <p:nvPr/>
          </p:nvSpPr>
          <p:spPr>
            <a:xfrm>
              <a:off x="3168" y="1637"/>
              <a:ext cx="412" cy="65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x-none" sz="4500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s</a:t>
              </a:r>
              <a:endParaRPr lang="en-US" altLang="x-none" sz="4500" dirty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9463" name="Group 15"/>
          <p:cNvGrpSpPr>
            <a:grpSpLocks noChangeAspect="1"/>
          </p:cNvGrpSpPr>
          <p:nvPr/>
        </p:nvGrpSpPr>
        <p:grpSpPr>
          <a:xfrm>
            <a:off x="4430554" y="858202"/>
            <a:ext cx="2514600" cy="1543050"/>
            <a:chOff x="0" y="0"/>
            <a:chExt cx="2112" cy="1008"/>
          </a:xfrm>
        </p:grpSpPr>
        <p:pic>
          <p:nvPicPr>
            <p:cNvPr id="19464" name="Picture 13" descr="u=821398573,2390925322&amp;fm=52&amp;gp=0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0" y="0"/>
              <a:ext cx="1056" cy="100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65" name="Picture 14" descr="u=821398573,2390925322&amp;fm=52&amp;gp=0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1056" y="0"/>
              <a:ext cx="1056" cy="100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9466" name="Group 18"/>
          <p:cNvGrpSpPr>
            <a:grpSpLocks noChangeAspect="1"/>
          </p:cNvGrpSpPr>
          <p:nvPr/>
        </p:nvGrpSpPr>
        <p:grpSpPr>
          <a:xfrm>
            <a:off x="1001554" y="3201352"/>
            <a:ext cx="2743200" cy="1519238"/>
            <a:chOff x="0" y="0"/>
            <a:chExt cx="2304" cy="1276"/>
          </a:xfrm>
        </p:grpSpPr>
        <p:pic>
          <p:nvPicPr>
            <p:cNvPr id="19467" name="Picture 16" descr="u=1030163058,139787430&amp;fm=52&amp;gp=0"/>
            <p:cNvPicPr>
              <a:picLocks noChangeAspect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0" y="28"/>
              <a:ext cx="1536" cy="124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9468" name="Picture 17" descr="u=1030163058,139787430&amp;fm=52&amp;gp=0"/>
            <p:cNvPicPr>
              <a:picLocks noChangeAspect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768" y="0"/>
              <a:ext cx="1536" cy="124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787741" y="3234691"/>
            <a:ext cx="2406015" cy="1804511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6" name="图片 1126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41710" y="2706053"/>
            <a:ext cx="3220640" cy="239911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67" name="椭圆形标注 9"/>
          <p:cNvGrpSpPr/>
          <p:nvPr/>
        </p:nvGrpSpPr>
        <p:grpSpPr>
          <a:xfrm>
            <a:off x="3116104" y="660559"/>
            <a:ext cx="4157663" cy="4264819"/>
            <a:chOff x="0" y="0"/>
            <a:chExt cx="3978" cy="2631"/>
          </a:xfrm>
        </p:grpSpPr>
        <p:pic>
          <p:nvPicPr>
            <p:cNvPr id="11268" name="椭圆形标注 9"/>
            <p:cNvPicPr/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0" y="0"/>
              <a:ext cx="3978" cy="26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69" name="文本框 11268"/>
            <p:cNvSpPr txBox="1"/>
            <p:nvPr/>
          </p:nvSpPr>
          <p:spPr>
            <a:xfrm>
              <a:off x="653" y="415"/>
              <a:ext cx="2672" cy="152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幼圆" pitchFamily="1" charset="-122"/>
              </a:endParaRPr>
            </a:p>
          </p:txBody>
        </p:sp>
      </p:grpSp>
      <p:sp>
        <p:nvSpPr>
          <p:cNvPr id="11271" name="Rectangle 4"/>
          <p:cNvSpPr>
            <a:spLocks noGrp="1"/>
          </p:cNvSpPr>
          <p:nvPr/>
        </p:nvSpPr>
        <p:spPr>
          <a:xfrm>
            <a:off x="3644754" y="1245156"/>
            <a:ext cx="3100361" cy="2921794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t"/>
          <a:lstStyle>
            <a:lvl1pPr marL="357505" lvl="0" indent="-271780" algn="just" defTabSz="914400" eaLnBrk="1" fontAlgn="base" latinLnBrk="0" hangingPunct="1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2" charset="2"/>
              <a:buChar char=""/>
              <a:defRPr sz="2000" b="0" i="0" u="non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57505" lvl="1" indent="0" algn="just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chemeClr val="accent1"/>
              </a:buClr>
              <a:buFont typeface="幼圆" pitchFamily="1" charset="-122"/>
              <a:buChar char=" "/>
              <a:defRPr sz="1600" b="0" i="0" u="none" kern="1200" baseline="0">
                <a:solidFill>
                  <a:srgbClr val="7D7D7D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64135">
              <a:lnSpc>
                <a:spcPct val="150000"/>
              </a:lnSpc>
              <a:buNone/>
            </a:pPr>
            <a:r>
              <a:rPr lang="en-US" altLang="zh-CN" sz="2100" dirty="0">
                <a:solidFill>
                  <a:srgbClr val="000000"/>
                </a:solidFill>
                <a:latin typeface="Times New Roman" panose="02020603050405020304" pitchFamily="18" charset="0"/>
              </a:rPr>
              <a:t>Ms Smart: Lingling, you bag is broken. You can't take it to China. I will buy you a new one.</a:t>
            </a:r>
            <a:endParaRPr lang="en-US" altLang="zh-CN" sz="2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64135">
              <a:lnSpc>
                <a:spcPct val="150000"/>
              </a:lnSpc>
              <a:buNone/>
            </a:pPr>
            <a:r>
              <a:rPr lang="en-US" altLang="zh-CN" sz="2100" dirty="0">
                <a:solidFill>
                  <a:srgbClr val="000000"/>
                </a:solidFill>
                <a:latin typeface="Times New Roman" panose="02020603050405020304" pitchFamily="18" charset="0"/>
              </a:rPr>
              <a:t>Lingling: Thank you.</a:t>
            </a:r>
            <a:endParaRPr lang="en-US" altLang="zh-CN" sz="21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4" name="图片 1331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39554" y="2517458"/>
            <a:ext cx="3334941" cy="251817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315" name="椭圆形标注 9"/>
          <p:cNvGrpSpPr/>
          <p:nvPr/>
        </p:nvGrpSpPr>
        <p:grpSpPr>
          <a:xfrm>
            <a:off x="3534251" y="533400"/>
            <a:ext cx="4157663" cy="3415665"/>
            <a:chOff x="0" y="0"/>
            <a:chExt cx="3978" cy="2631"/>
          </a:xfrm>
        </p:grpSpPr>
        <p:pic>
          <p:nvPicPr>
            <p:cNvPr id="13316" name="椭圆形标注 9"/>
            <p:cNvPicPr/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0" y="0"/>
              <a:ext cx="3978" cy="26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17" name="文本框 13316"/>
            <p:cNvSpPr txBox="1"/>
            <p:nvPr/>
          </p:nvSpPr>
          <p:spPr>
            <a:xfrm>
              <a:off x="653" y="415"/>
              <a:ext cx="2672" cy="152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幼圆" pitchFamily="1" charset="-122"/>
              </a:endParaRPr>
            </a:p>
          </p:txBody>
        </p:sp>
      </p:grpSp>
      <p:sp>
        <p:nvSpPr>
          <p:cNvPr id="13319" name="Rectangle 4"/>
          <p:cNvSpPr>
            <a:spLocks noGrp="1"/>
          </p:cNvSpPr>
          <p:nvPr/>
        </p:nvSpPr>
        <p:spPr>
          <a:xfrm>
            <a:off x="3965258" y="1072991"/>
            <a:ext cx="3126105" cy="233648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t"/>
          <a:lstStyle>
            <a:lvl1pPr marL="357505" lvl="0" indent="-271780" algn="just" defTabSz="914400" eaLnBrk="1" fontAlgn="base" latinLnBrk="0" hangingPunct="1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2" charset="2"/>
              <a:buChar char=""/>
              <a:defRPr sz="2000" b="0" i="0" u="non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57505" lvl="1" indent="0" algn="just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chemeClr val="accent1"/>
              </a:buClr>
              <a:buFont typeface="幼圆" pitchFamily="1" charset="-122"/>
              <a:buChar char=" "/>
              <a:defRPr sz="1600" b="0" i="0" u="none" kern="1200" baseline="0">
                <a:solidFill>
                  <a:srgbClr val="7D7D7D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64135" indent="0">
              <a:lnSpc>
                <a:spcPct val="100000"/>
              </a:lnSpc>
              <a:buNone/>
            </a:pPr>
            <a:r>
              <a: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</a:rPr>
              <a:t>Lingling: This black bag is nice. It's big.</a:t>
            </a:r>
            <a:endParaRPr lang="zh-CN" altLang="en-US" sz="2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64135" indent="0">
              <a:lnSpc>
                <a:spcPct val="100000"/>
              </a:lnSpc>
              <a:buNone/>
            </a:pPr>
            <a:r>
              <a:rPr lang="zh-CN" altLang="en-US" sz="2100" dirty="0">
                <a:solidFill>
                  <a:srgbClr val="000000"/>
                </a:solidFill>
                <a:latin typeface="Times New Roman" panose="02020603050405020304" pitchFamily="18" charset="0"/>
              </a:rPr>
              <a:t>Ms Smart: But it's very heavy. Look at this green one. It's green. </a:t>
            </a:r>
            <a:r>
              <a:rPr lang="en-US" altLang="x-none" sz="2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1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3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3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3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3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3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2" name="图片 1536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93897" y="2352199"/>
            <a:ext cx="3093244" cy="2755106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363" name="椭圆形标注 9"/>
          <p:cNvGrpSpPr/>
          <p:nvPr/>
        </p:nvGrpSpPr>
        <p:grpSpPr>
          <a:xfrm>
            <a:off x="3932397" y="624602"/>
            <a:ext cx="3618310" cy="4104084"/>
            <a:chOff x="0" y="0"/>
            <a:chExt cx="3978" cy="2631"/>
          </a:xfrm>
        </p:grpSpPr>
        <p:pic>
          <p:nvPicPr>
            <p:cNvPr id="15364" name="椭圆形标注 9"/>
            <p:cNvPicPr/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0" y="0"/>
              <a:ext cx="3978" cy="26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5" name="文本框 15364"/>
            <p:cNvSpPr txBox="1"/>
            <p:nvPr/>
          </p:nvSpPr>
          <p:spPr>
            <a:xfrm>
              <a:off x="653" y="415"/>
              <a:ext cx="2672" cy="152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幼圆" pitchFamily="1" charset="-122"/>
              </a:endParaRPr>
            </a:p>
          </p:txBody>
        </p:sp>
      </p:grpSp>
      <p:sp>
        <p:nvSpPr>
          <p:cNvPr id="15367" name="Rectangle 4"/>
          <p:cNvSpPr>
            <a:spLocks noGrp="1"/>
          </p:cNvSpPr>
          <p:nvPr/>
        </p:nvSpPr>
        <p:spPr>
          <a:xfrm>
            <a:off x="4202669" y="1596152"/>
            <a:ext cx="2863453" cy="20526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t"/>
          <a:lstStyle>
            <a:lvl1pPr marL="357505" lvl="0" indent="-271780" algn="just" defTabSz="914400" eaLnBrk="1" fontAlgn="base" latinLnBrk="0" hangingPunct="1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2" charset="2"/>
              <a:buChar char=""/>
              <a:defRPr sz="2000" b="0" i="0" u="non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57505" lvl="1" indent="0" algn="just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chemeClr val="accent1"/>
              </a:buClr>
              <a:buFont typeface="幼圆" pitchFamily="1" charset="-122"/>
              <a:buChar char=" "/>
              <a:defRPr sz="1600" b="0" i="0" u="none" kern="1200" baseline="0">
                <a:solidFill>
                  <a:srgbClr val="7D7D7D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64135" indent="0">
              <a:lnSpc>
                <a:spcPct val="90000"/>
              </a:lnSpc>
              <a:buNone/>
            </a:pP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Lingling: But it's very small, Ms Smart. I really like the black one.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0" name="椭圆形标注 9"/>
          <p:cNvGrpSpPr/>
          <p:nvPr/>
        </p:nvGrpSpPr>
        <p:grpSpPr>
          <a:xfrm>
            <a:off x="3328274" y="556498"/>
            <a:ext cx="3888581" cy="4104084"/>
            <a:chOff x="0" y="0"/>
            <a:chExt cx="3978" cy="2631"/>
          </a:xfrm>
        </p:grpSpPr>
        <p:pic>
          <p:nvPicPr>
            <p:cNvPr id="17411" name="椭圆形标注 9"/>
            <p:cNvPicPr/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0" y="0"/>
              <a:ext cx="3978" cy="26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2" name="文本框 17411"/>
            <p:cNvSpPr txBox="1"/>
            <p:nvPr/>
          </p:nvSpPr>
          <p:spPr>
            <a:xfrm>
              <a:off x="653" y="415"/>
              <a:ext cx="2672" cy="152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幼圆" pitchFamily="1" charset="-122"/>
              </a:endParaRPr>
            </a:p>
          </p:txBody>
        </p:sp>
      </p:grpSp>
      <p:sp>
        <p:nvSpPr>
          <p:cNvPr id="17414" name="Rectangle 4"/>
          <p:cNvSpPr>
            <a:spLocks noGrp="1"/>
          </p:cNvSpPr>
          <p:nvPr/>
        </p:nvSpPr>
        <p:spPr>
          <a:xfrm>
            <a:off x="3638074" y="1582221"/>
            <a:ext cx="3323749" cy="205263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t"/>
          <a:lstStyle>
            <a:lvl1pPr marL="357505" lvl="0" indent="-271780" algn="just" defTabSz="914400" eaLnBrk="1" fontAlgn="base" latinLnBrk="0" hangingPunct="1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2" charset="2"/>
              <a:buChar char=""/>
              <a:defRPr sz="2000" b="0" i="0" u="non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57505" lvl="1" indent="0" algn="just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chemeClr val="accent1"/>
              </a:buClr>
              <a:buFont typeface="幼圆" pitchFamily="1" charset="-122"/>
              <a:buChar char=" "/>
              <a:defRPr sz="1600" b="0" i="0" u="none" kern="1200" baseline="0">
                <a:solidFill>
                  <a:srgbClr val="7D7D7D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64135" indent="0">
              <a:lnSpc>
                <a:spcPct val="100000"/>
              </a:lnSpc>
              <a:buNone/>
            </a:pPr>
            <a:r>
              <a:rPr lang="en-US" altLang="zh-CN" sz="2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Sales assistant: This red bag has got wheel. It will be easy for her to carry.</a:t>
            </a:r>
            <a:endParaRPr lang="en-US" altLang="zh-CN" sz="2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4135" indent="0">
              <a:lnSpc>
                <a:spcPct val="100000"/>
              </a:lnSpc>
              <a:buNone/>
            </a:pPr>
            <a:r>
              <a:rPr lang="en-US" altLang="zh-CN" sz="2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Ms Smart: How much is it?</a:t>
            </a:r>
            <a:endParaRPr lang="en-US" altLang="zh-CN" sz="2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5" name="图片 174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58855" y="2806780"/>
            <a:ext cx="3024188" cy="22300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9458" name="椭圆形标注 9"/>
          <p:cNvGrpSpPr/>
          <p:nvPr/>
        </p:nvGrpSpPr>
        <p:grpSpPr>
          <a:xfrm>
            <a:off x="3111105" y="520047"/>
            <a:ext cx="5384005" cy="4013853"/>
            <a:chOff x="0" y="0"/>
            <a:chExt cx="3978" cy="2631"/>
          </a:xfrm>
        </p:grpSpPr>
        <p:pic>
          <p:nvPicPr>
            <p:cNvPr id="19459" name="椭圆形标注 9"/>
            <p:cNvPicPr/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0" y="0"/>
              <a:ext cx="3978" cy="263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0" name="文本框 19459"/>
            <p:cNvSpPr txBox="1"/>
            <p:nvPr/>
          </p:nvSpPr>
          <p:spPr>
            <a:xfrm>
              <a:off x="653" y="415"/>
              <a:ext cx="2672" cy="152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幼圆" pitchFamily="1" charset="-122"/>
              </a:endParaRPr>
            </a:p>
          </p:txBody>
        </p:sp>
      </p:grpSp>
      <p:sp>
        <p:nvSpPr>
          <p:cNvPr id="19462" name="Rectangle 4"/>
          <p:cNvSpPr>
            <a:spLocks noGrp="1"/>
          </p:cNvSpPr>
          <p:nvPr/>
        </p:nvSpPr>
        <p:spPr>
          <a:xfrm>
            <a:off x="3978593" y="1278078"/>
            <a:ext cx="4031456" cy="232505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t"/>
          <a:lstStyle>
            <a:lvl1pPr marL="357505" lvl="0" indent="-271780" algn="just" defTabSz="914400" eaLnBrk="1" fontAlgn="base" latinLnBrk="0" hangingPunct="1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2" charset="2"/>
              <a:buChar char=""/>
              <a:defRPr sz="2000" b="0" i="0" u="none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357505" lvl="1" indent="0" algn="just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chemeClr val="accent1"/>
              </a:buClr>
              <a:buFont typeface="幼圆" pitchFamily="1" charset="-122"/>
              <a:buChar char=" "/>
              <a:defRPr sz="1600" b="0" i="0" u="none" kern="1200" baseline="0">
                <a:solidFill>
                  <a:srgbClr val="7D7D7D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marL="64135" indent="0">
              <a:lnSpc>
                <a:spcPct val="150000"/>
              </a:lnSpc>
              <a:buNone/>
            </a:pPr>
            <a:r>
              <a:rPr lang="en-US" altLang="zh-CN" sz="2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Sales assistant: It's thirty pounds.</a:t>
            </a:r>
            <a:endParaRPr lang="en-US" altLang="zh-CN" sz="2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4135" indent="0">
              <a:lnSpc>
                <a:spcPct val="150000"/>
              </a:lnSpc>
              <a:buNone/>
            </a:pPr>
            <a:r>
              <a:rPr lang="en-US" altLang="zh-CN" sz="2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Ms Smart: Great! We will take it, please.</a:t>
            </a:r>
            <a:endParaRPr lang="en-US" altLang="zh-CN" sz="2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4135" indent="0">
              <a:lnSpc>
                <a:spcPct val="150000"/>
              </a:lnSpc>
              <a:buNone/>
            </a:pPr>
            <a:r>
              <a:rPr lang="en-US" altLang="zh-CN" sz="2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Lingling: Thank you very much.</a:t>
            </a:r>
            <a:endParaRPr lang="en-US" altLang="zh-CN" sz="2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lnSpc>
                <a:spcPct val="150000"/>
              </a:lnSpc>
              <a:buNone/>
            </a:pPr>
            <a:endParaRPr lang="zh-CN" altLang="en-US" sz="2100" dirty="0"/>
          </a:p>
        </p:txBody>
      </p:sp>
      <p:pic>
        <p:nvPicPr>
          <p:cNvPr id="19463" name="图片 1946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63116" y="2913460"/>
            <a:ext cx="3024188" cy="22300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953929" y="1135857"/>
            <a:ext cx="7824311" cy="417718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indent="200025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Why does 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Ms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Smart want to buy a new bag for 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Lingling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00025"/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00025"/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How many bags do they see? 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00025"/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00025"/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Why don't they choose the  black one?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00025"/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00025"/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Why don't they choose the green one?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00025"/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00025"/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e. Why do they choose the red one?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00025" algn="ctr"/>
            <a:endParaRPr lang="zh-CN" altLang="en-US" sz="2700" dirty="0"/>
          </a:p>
        </p:txBody>
      </p:sp>
      <p:sp>
        <p:nvSpPr>
          <p:cNvPr id="2" name="文本框 1"/>
          <p:cNvSpPr txBox="1"/>
          <p:nvPr/>
        </p:nvSpPr>
        <p:spPr>
          <a:xfrm>
            <a:off x="3157062" y="488156"/>
            <a:ext cx="3418046" cy="5762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300">
                <a:latin typeface="Times New Roman" panose="02020603050405020304" pitchFamily="18" charset="0"/>
              </a:rPr>
              <a:t>Listen and answer</a:t>
            </a:r>
            <a:endParaRPr lang="en-US" altLang="zh-CN" sz="330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35894" y="1513523"/>
            <a:ext cx="5298758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Because </a:t>
            </a:r>
            <a:r>
              <a:rPr lang="en-US" altLang="zh-CN" sz="21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Lingling's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bag is broken.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35894" y="2329815"/>
            <a:ext cx="1167765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Three.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35894" y="3071795"/>
            <a:ext cx="5166836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Because the black one is heavy.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35894" y="3974783"/>
            <a:ext cx="5070158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Because the green one is small.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79459" y="4752022"/>
            <a:ext cx="775144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Because the red one has got wheels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, it will be easy for her to carry.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97706" y="2028826"/>
            <a:ext cx="2061210" cy="171497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655695" y="1934051"/>
            <a:ext cx="1832134" cy="1809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201252" y="1992630"/>
            <a:ext cx="2090261" cy="169259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98507" y="802957"/>
            <a:ext cx="2286953" cy="5762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300">
                <a:solidFill>
                  <a:srgbClr val="FF0000"/>
                </a:solidFill>
                <a:latin typeface="Times New Roman" panose="02020603050405020304" pitchFamily="18" charset="0"/>
              </a:rPr>
              <a:t>Read in role</a:t>
            </a:r>
            <a:endParaRPr lang="en-US" altLang="zh-CN" sz="33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4409" y="4196239"/>
            <a:ext cx="1488281" cy="48387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US" altLang="zh-CN" sz="2700" dirty="0">
                <a:latin typeface="Times New Roman" panose="02020603050405020304" pitchFamily="18" charset="0"/>
                <a:sym typeface="+mn-ea"/>
              </a:rPr>
              <a:t>Lingling </a:t>
            </a:r>
            <a:endParaRPr lang="en-US" altLang="zh-CN" sz="27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41433" y="4196239"/>
            <a:ext cx="1480185" cy="483870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algn="l"/>
            <a:r>
              <a:rPr lang="en-US" altLang="zh-CN" sz="2700" dirty="0">
                <a:latin typeface="Times New Roman" panose="02020603050405020304" pitchFamily="18" charset="0"/>
                <a:sym typeface="+mn-ea"/>
              </a:rPr>
              <a:t>Ms Smart</a:t>
            </a:r>
            <a:endParaRPr lang="en-US" altLang="zh-CN" sz="2700" dirty="0"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86513" y="4196239"/>
            <a:ext cx="2108835" cy="483870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sz="2700" dirty="0">
                <a:latin typeface="Times New Roman" panose="02020603050405020304" pitchFamily="18" charset="0"/>
                <a:sym typeface="+mn-ea"/>
              </a:rPr>
              <a:t>Sales assistant</a:t>
            </a:r>
            <a:endParaRPr lang="en-US" altLang="zh-CN" sz="27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5602" name="圆角矩形标注 10"/>
          <p:cNvSpPr/>
          <p:nvPr/>
        </p:nvSpPr>
        <p:spPr>
          <a:xfrm>
            <a:off x="2206466" y="520066"/>
            <a:ext cx="4730354" cy="1926431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solidFill>
            <a:schemeClr val="accent1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幼圆" pitchFamily="1" charset="-122"/>
            </a:endParaRPr>
          </a:p>
        </p:txBody>
      </p:sp>
      <p:sp>
        <p:nvSpPr>
          <p:cNvPr id="25603" name="TextBox 9"/>
          <p:cNvSpPr txBox="1"/>
          <p:nvPr/>
        </p:nvSpPr>
        <p:spPr>
          <a:xfrm>
            <a:off x="2339102" y="913686"/>
            <a:ext cx="4676775" cy="11495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The yellow pencils are broken.</a:t>
            </a:r>
            <a:endParaRPr lang="zh-CN" altLang="en-US" sz="27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The blue pencils are new.</a:t>
            </a:r>
            <a:endParaRPr lang="zh-CN" altLang="en-US" sz="27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5605" name="图片 256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3668" y="2789396"/>
            <a:ext cx="3573066" cy="178236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bldLvl="0" animBg="1"/>
      <p:bldP spid="25603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创设情境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218" name="Picture 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027748" y="914876"/>
            <a:ext cx="5200650" cy="40778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Oval 7"/>
          <p:cNvSpPr/>
          <p:nvPr/>
        </p:nvSpPr>
        <p:spPr>
          <a:xfrm>
            <a:off x="2207419" y="3737610"/>
            <a:ext cx="1107758" cy="1085850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361271" y="2306479"/>
            <a:ext cx="2536508" cy="53006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>
                <a:latin typeface="Times New Roman" panose="02020603050405020304" pitchFamily="18" charset="0"/>
                <a:cs typeface="Times New Roman" panose="02020603050405020304" pitchFamily="18" charset="0"/>
              </a:rPr>
              <a:t>Whose bag is it? </a:t>
            </a:r>
            <a:endParaRPr lang="zh-CN" altLang="en-US" sz="300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92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ldLvl="0" animBg="1"/>
      <p:bldP spid="9219" grpId="1" bldLvl="0" animBg="1"/>
      <p:bldP spid="10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2206466" y="776764"/>
            <a:ext cx="3672364" cy="1926431"/>
            <a:chOff x="4633" y="1631"/>
            <a:chExt cx="7711" cy="4045"/>
          </a:xfrm>
        </p:grpSpPr>
        <p:sp>
          <p:nvSpPr>
            <p:cNvPr id="26626" name="圆角矩形标注 10"/>
            <p:cNvSpPr/>
            <p:nvPr/>
          </p:nvSpPr>
          <p:spPr>
            <a:xfrm>
              <a:off x="4633" y="1631"/>
              <a:ext cx="7711" cy="4045"/>
            </a:xfrm>
            <a:prstGeom prst="wedgeRoundRectCallout">
              <a:avLst>
                <a:gd name="adj1" fmla="val -20833"/>
                <a:gd name="adj2" fmla="val 62500"/>
                <a:gd name="adj3" fmla="val 16667"/>
              </a:avLst>
            </a:prstGeom>
            <a:solidFill>
              <a:schemeClr val="accent1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Arial" panose="020B0604020202020204" pitchFamily="34" charset="0"/>
                <a:ea typeface="幼圆" pitchFamily="1" charset="-122"/>
              </a:endParaRPr>
            </a:p>
          </p:txBody>
        </p:sp>
        <p:sp>
          <p:nvSpPr>
            <p:cNvPr id="26627" name="TextBox 9"/>
            <p:cNvSpPr txBox="1"/>
            <p:nvPr/>
          </p:nvSpPr>
          <p:spPr>
            <a:xfrm>
              <a:off x="4868" y="2448"/>
              <a:ext cx="7242" cy="24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700" dirty="0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The </a:t>
              </a:r>
              <a:r>
                <a:rPr lang="en-US" altLang="zh-CN" sz="2700" dirty="0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blue kite is</a:t>
              </a:r>
              <a:r>
                <a:rPr lang="zh-CN" altLang="en-US" sz="2700" dirty="0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 </a:t>
              </a:r>
              <a:r>
                <a:rPr lang="en-US" altLang="zh-CN" sz="2700" dirty="0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blue</a:t>
              </a:r>
              <a:r>
                <a:rPr lang="zh-CN" altLang="en-US" sz="2700" dirty="0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.</a:t>
              </a:r>
              <a:endPara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2700" dirty="0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The </a:t>
              </a:r>
              <a:r>
                <a:rPr lang="en-US" altLang="zh-CN" sz="2700" dirty="0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red kite </a:t>
              </a:r>
              <a:r>
                <a:rPr lang="zh-CN" altLang="en-US" sz="2700" dirty="0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 </a:t>
              </a:r>
              <a:r>
                <a:rPr lang="en-US" altLang="zh-CN" sz="2700" dirty="0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is small</a:t>
              </a:r>
              <a:r>
                <a:rPr lang="zh-CN" altLang="en-US" sz="2700" dirty="0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rPr>
                <a:t>.</a:t>
              </a:r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753803" y="2703195"/>
            <a:ext cx="4194810" cy="2436018"/>
            <a:chOff x="7882" y="5676"/>
            <a:chExt cx="8808" cy="5115"/>
          </a:xfrm>
        </p:grpSpPr>
        <p:pic>
          <p:nvPicPr>
            <p:cNvPr id="26629" name="图片 2662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8304" y="5676"/>
              <a:ext cx="7280" cy="385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3" name="文本框 27652"/>
            <p:cNvSpPr txBox="1"/>
            <p:nvPr/>
          </p:nvSpPr>
          <p:spPr>
            <a:xfrm>
              <a:off x="7882" y="9531"/>
              <a:ext cx="4461" cy="12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3300" dirty="0">
                  <a:latin typeface="Times New Roman" panose="02020603050405020304" pitchFamily="18" charset="0"/>
                </a:rPr>
                <a:t>blue  big </a:t>
              </a:r>
              <a:endParaRPr lang="en-US" altLang="zh-CN" sz="3300" dirty="0">
                <a:latin typeface="Times New Roman" panose="02020603050405020304" pitchFamily="18" charset="0"/>
              </a:endParaRPr>
            </a:p>
          </p:txBody>
        </p:sp>
        <p:sp>
          <p:nvSpPr>
            <p:cNvPr id="27654" name="文本框 27653"/>
            <p:cNvSpPr txBox="1"/>
            <p:nvPr/>
          </p:nvSpPr>
          <p:spPr>
            <a:xfrm>
              <a:off x="12513" y="9531"/>
              <a:ext cx="4177" cy="12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3300" dirty="0">
                  <a:latin typeface="Times New Roman" panose="02020603050405020304" pitchFamily="18" charset="0"/>
                </a:rPr>
                <a:t>red  small </a:t>
              </a:r>
              <a:endParaRPr lang="en-US" altLang="zh-CN" sz="3300" dirty="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3062288" y="2214086"/>
            <a:ext cx="5442585" cy="2790826"/>
            <a:chOff x="6430" y="4649"/>
            <a:chExt cx="11428" cy="5860"/>
          </a:xfrm>
        </p:grpSpPr>
        <p:sp>
          <p:nvSpPr>
            <p:cNvPr id="28677" name="文本框 28676"/>
            <p:cNvSpPr txBox="1"/>
            <p:nvPr/>
          </p:nvSpPr>
          <p:spPr>
            <a:xfrm>
              <a:off x="6430" y="9249"/>
              <a:ext cx="5288" cy="126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/>
              <a:r>
                <a:rPr lang="en-US" altLang="zh-CN" sz="3300" dirty="0">
                  <a:latin typeface="Times New Roman" panose="02020603050405020304" pitchFamily="18" charset="0"/>
                </a:rPr>
                <a:t>white   dirty</a:t>
              </a:r>
              <a:endParaRPr lang="en-US" altLang="zh-CN" sz="3300" dirty="0">
                <a:latin typeface="Times New Roman" panose="02020603050405020304" pitchFamily="18" charset="0"/>
              </a:endParaRPr>
            </a:p>
          </p:txBody>
        </p:sp>
        <p:sp>
          <p:nvSpPr>
            <p:cNvPr id="28678" name="文本框 28677"/>
            <p:cNvSpPr txBox="1"/>
            <p:nvPr/>
          </p:nvSpPr>
          <p:spPr>
            <a:xfrm>
              <a:off x="11738" y="9249"/>
              <a:ext cx="6120" cy="12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3300" dirty="0">
                  <a:latin typeface="Times New Roman" panose="02020603050405020304" pitchFamily="18" charset="0"/>
                </a:rPr>
                <a:t>yellow  clean</a:t>
              </a:r>
              <a:endParaRPr lang="en-US" altLang="zh-CN" sz="3300" dirty="0">
                <a:latin typeface="Times New Roman" panose="02020603050405020304" pitchFamily="18" charset="0"/>
              </a:endParaRPr>
            </a:p>
          </p:txBody>
        </p:sp>
        <p:pic>
          <p:nvPicPr>
            <p:cNvPr id="27653" name="图片 2765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71" y="4649"/>
              <a:ext cx="8445" cy="46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7650" name="圆角矩形标注 10"/>
          <p:cNvSpPr/>
          <p:nvPr/>
        </p:nvSpPr>
        <p:spPr>
          <a:xfrm>
            <a:off x="1280636" y="533401"/>
            <a:ext cx="4730354" cy="1926431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solidFill>
            <a:schemeClr val="accent1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幼圆" pitchFamily="1" charset="-122"/>
            </a:endParaRPr>
          </a:p>
        </p:txBody>
      </p:sp>
      <p:sp>
        <p:nvSpPr>
          <p:cNvPr id="27651" name="TextBox 9"/>
          <p:cNvSpPr txBox="1"/>
          <p:nvPr/>
        </p:nvSpPr>
        <p:spPr>
          <a:xfrm>
            <a:off x="1517809" y="751046"/>
            <a:ext cx="3976688" cy="11487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The </a:t>
            </a:r>
            <a:r>
              <a:rPr lang="en-US" altLang="zh-CN" sz="27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white shoes </a:t>
            </a:r>
            <a:r>
              <a: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are </a:t>
            </a:r>
            <a:r>
              <a:rPr lang="en-US" altLang="zh-CN" sz="27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dirty</a:t>
            </a:r>
            <a:r>
              <a: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zh-CN" altLang="en-US" sz="27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The </a:t>
            </a:r>
            <a:r>
              <a:rPr lang="en-US" altLang="zh-CN" sz="27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yllow shoes </a:t>
            </a:r>
            <a:r>
              <a: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are </a:t>
            </a:r>
            <a:r>
              <a:rPr lang="en-US" altLang="zh-CN" sz="27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clean</a:t>
            </a:r>
            <a:r>
              <a: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bldLvl="0" animBg="1"/>
      <p:bldP spid="27651" grpId="0" bldLvl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圆角矩形标注 10"/>
          <p:cNvSpPr/>
          <p:nvPr/>
        </p:nvSpPr>
        <p:spPr>
          <a:xfrm>
            <a:off x="1877377" y="579121"/>
            <a:ext cx="4730354" cy="1926431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solidFill>
            <a:schemeClr val="accent1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Arial" panose="020B0604020202020204" pitchFamily="34" charset="0"/>
              <a:ea typeface="幼圆" pitchFamily="1" charset="-122"/>
            </a:endParaRPr>
          </a:p>
        </p:txBody>
      </p:sp>
      <p:sp>
        <p:nvSpPr>
          <p:cNvPr id="3" name="TextBox 9"/>
          <p:cNvSpPr txBox="1"/>
          <p:nvPr/>
        </p:nvSpPr>
        <p:spPr>
          <a:xfrm>
            <a:off x="2233613" y="972979"/>
            <a:ext cx="3927634" cy="11487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The </a:t>
            </a:r>
            <a:r>
              <a:rPr lang="en-US" altLang="zh-CN" sz="27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green bag is heavy</a:t>
            </a:r>
            <a:r>
              <a: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zh-CN" altLang="en-US" sz="27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The </a:t>
            </a:r>
            <a:r>
              <a:rPr lang="en-US" altLang="zh-CN" sz="27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red bag is </a:t>
            </a:r>
            <a:r>
              <a: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r>
              <a:rPr lang="en-US" altLang="zh-CN" sz="27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light</a:t>
            </a:r>
            <a:r>
              <a: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.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532347" y="2318385"/>
            <a:ext cx="4651534" cy="3044191"/>
            <a:chOff x="7417" y="4868"/>
            <a:chExt cx="9767" cy="6392"/>
          </a:xfrm>
        </p:grpSpPr>
        <p:sp>
          <p:nvSpPr>
            <p:cNvPr id="29701" name="文本框 29700"/>
            <p:cNvSpPr txBox="1"/>
            <p:nvPr/>
          </p:nvSpPr>
          <p:spPr>
            <a:xfrm>
              <a:off x="7417" y="8933"/>
              <a:ext cx="5520" cy="12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3300" dirty="0">
                  <a:latin typeface="Times New Roman" panose="02020603050405020304" pitchFamily="18" charset="0"/>
                </a:rPr>
                <a:t>green  heavy</a:t>
              </a:r>
              <a:endParaRPr lang="zh-CN" altLang="en-US" sz="3300" dirty="0"/>
            </a:p>
          </p:txBody>
        </p:sp>
        <p:sp>
          <p:nvSpPr>
            <p:cNvPr id="29702" name="文本框 29701"/>
            <p:cNvSpPr txBox="1"/>
            <p:nvPr/>
          </p:nvSpPr>
          <p:spPr>
            <a:xfrm>
              <a:off x="13708" y="8933"/>
              <a:ext cx="3476" cy="2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3300" dirty="0">
                  <a:latin typeface="Times New Roman" panose="02020603050405020304" pitchFamily="18" charset="0"/>
                </a:rPr>
                <a:t>red  light</a:t>
              </a:r>
              <a:endParaRPr lang="en-US" altLang="zh-CN" sz="3300" dirty="0">
                <a:latin typeface="Times New Roman" panose="02020603050405020304" pitchFamily="18" charset="0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451" y="4868"/>
              <a:ext cx="6768" cy="406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435894" y="1597343"/>
            <a:ext cx="6608445" cy="283845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000" b="1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Guess the animals. </a:t>
            </a:r>
            <a:endParaRPr lang="en-US" altLang="zh-CN" sz="3000" b="1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000"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</a:rPr>
              <a:t>一名学生上前面朝大家，其他同学根据课件出现的画面给出提示，该生根据提示猜出单词。</a:t>
            </a:r>
            <a:endParaRPr lang="zh-CN" altLang="en-US" sz="30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0846" y="864870"/>
            <a:ext cx="2100575" cy="900246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en-US" altLang="zh-CN" sz="5400" b="1"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</a:rPr>
              <a:t>Game</a:t>
            </a:r>
            <a:r>
              <a:rPr lang="en-US" altLang="zh-CN" sz="54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 </a:t>
            </a:r>
            <a:endParaRPr lang="en-US" altLang="zh-CN" sz="54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21444" y="1579245"/>
            <a:ext cx="5190173" cy="256127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7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This animal is big and heavy,it’s got two small eyes,it’s got two big ears,         </a:t>
            </a:r>
            <a:endParaRPr lang="en-US" altLang="zh-CN" sz="27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7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it’s got a long nose.</a:t>
            </a:r>
            <a:endParaRPr lang="en-US" altLang="zh-CN" sz="27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7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 is it ?</a:t>
            </a:r>
            <a:endParaRPr lang="zh-CN" altLang="en-US" sz="270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429250" y="1394937"/>
            <a:ext cx="3468529" cy="2929414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矩形 6147"/>
          <p:cNvSpPr/>
          <p:nvPr/>
        </p:nvSpPr>
        <p:spPr>
          <a:xfrm>
            <a:off x="473393" y="1053942"/>
            <a:ext cx="4745831" cy="318468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700">
                <a:latin typeface="Times New Roman" panose="02020603050405020304" pitchFamily="18" charset="0"/>
                <a:cs typeface="Times New Roman" panose="02020603050405020304" pitchFamily="18" charset="0"/>
              </a:rPr>
              <a:t>This animal is ____ and____.It’s ____ and white,it’s got two____</a:t>
            </a:r>
            <a:endParaRPr lang="en-US" altLang="zh-CN" sz="27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700">
                <a:latin typeface="Times New Roman" panose="02020603050405020304" pitchFamily="18" charset="0"/>
                <a:cs typeface="Times New Roman" panose="02020603050405020304" pitchFamily="18" charset="0"/>
              </a:rPr>
              <a:t>eyes,it’s got four _____ legs,it’s got a ____tail,it likes bamboos.</a:t>
            </a:r>
            <a:endParaRPr lang="en-US" altLang="zh-CN" sz="27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sz="27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What is it?</a:t>
            </a:r>
            <a:endParaRPr lang="en-US" altLang="zh-CN" sz="27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219224" y="1308735"/>
            <a:ext cx="3851910" cy="267462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78242" y="1584484"/>
            <a:ext cx="4080034" cy="229504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39554" y="1216343"/>
            <a:ext cx="4547235" cy="318468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This animal is ____ and____.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7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It’s got very long neck. It' s got four______ legs, it's got a ____ tail, it likes grass.</a:t>
            </a:r>
            <a:endParaRPr lang="en-US" altLang="zh-CN" sz="27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700" dirty="0">
                <a:latin typeface="Times New Roman" panose="02020603050405020304" pitchFamily="18" charset="0"/>
              </a:rPr>
              <a:t>What is it?</a:t>
            </a:r>
            <a:endParaRPr lang="zh-CN" altLang="en-US" sz="27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219" name="Text Box 5"/>
          <p:cNvSpPr txBox="1"/>
          <p:nvPr/>
        </p:nvSpPr>
        <p:spPr>
          <a:xfrm>
            <a:off x="2487454" y="1309687"/>
            <a:ext cx="3769519" cy="99155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---</a:t>
            </a:r>
            <a:r>
              <a:rPr lang="zh-CN" altLang="en-US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You bag is broken.</a:t>
            </a:r>
            <a:endParaRPr lang="zh-CN" altLang="en-US" sz="3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3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    你的包坏了。</a:t>
            </a:r>
            <a:endParaRPr lang="zh-CN" altLang="en-US" sz="3000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646521" y="2512695"/>
            <a:ext cx="3451860" cy="159210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3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This... bag is .....</a:t>
            </a:r>
            <a:endParaRPr lang="en-US" altLang="zh-CN" sz="33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3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It's...big.</a:t>
            </a:r>
            <a:endParaRPr lang="en-US" altLang="zh-CN" sz="33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ldLvl="0"/>
      <p:bldP spid="10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103948" y="792480"/>
            <a:ext cx="7639050" cy="148018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l"/>
            <a:r>
              <a:rPr lang="en-US" altLang="x-none" sz="2700" dirty="0">
                <a:latin typeface="Times New Roman" panose="02020603050405020304" pitchFamily="18" charset="0"/>
                <a:sym typeface="+mn-ea"/>
              </a:rPr>
              <a:t>Homework:</a:t>
            </a:r>
            <a:endParaRPr lang="en-US" altLang="x-none" sz="2700" dirty="0">
              <a:latin typeface="Times New Roman" panose="02020603050405020304" pitchFamily="18" charset="0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en-US" altLang="x-none" sz="2700" dirty="0">
                <a:latin typeface="Times New Roman" panose="02020603050405020304" pitchFamily="18" charset="0"/>
                <a:sym typeface="+mn-ea"/>
              </a:rPr>
              <a:t>    1. Listen and read the dialogue.</a:t>
            </a:r>
            <a:endParaRPr lang="en-US" altLang="x-none" sz="2700" dirty="0">
              <a:latin typeface="Times New Roman" panose="02020603050405020304" pitchFamily="18" charset="0"/>
              <a:sym typeface="+mn-ea"/>
            </a:endParaRPr>
          </a:p>
          <a:p>
            <a:pPr algn="l">
              <a:lnSpc>
                <a:spcPct val="120000"/>
              </a:lnSpc>
            </a:pPr>
            <a:r>
              <a:rPr lang="en-US" altLang="x-none" sz="2700" dirty="0">
                <a:latin typeface="Times New Roman" panose="02020603050405020304" pitchFamily="18" charset="0"/>
                <a:sym typeface="+mn-ea"/>
              </a:rPr>
              <a:t>    2. Disscuss with you partner then finish the blank. </a:t>
            </a:r>
            <a:endParaRPr lang="en-US" altLang="x-none" sz="2700" dirty="0"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939" y="2531745"/>
            <a:ext cx="5975509" cy="238410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8"/>
          <p:cNvSpPr>
            <a:spLocks noChangeArrowheads="1"/>
          </p:cNvSpPr>
          <p:nvPr/>
        </p:nvSpPr>
        <p:spPr bwMode="auto">
          <a:xfrm>
            <a:off x="1984773" y="1779985"/>
            <a:ext cx="582811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4100" b="1" spc="4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3" name="文本占位符 9222"/>
          <p:cNvSpPr>
            <a:spLocks noGrp="1"/>
          </p:cNvSpPr>
          <p:nvPr/>
        </p:nvSpPr>
        <p:spPr>
          <a:xfrm>
            <a:off x="1245870" y="1069658"/>
            <a:ext cx="4965859" cy="7886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zh-CN" sz="4500" b="1">
                <a:latin typeface="Times New Roman" panose="02020603050405020304" pitchFamily="18" charset="0"/>
              </a:rPr>
              <a:t>Her bag is </a:t>
            </a:r>
            <a:r>
              <a:rPr lang="en-US" altLang="zh-CN" sz="4500" b="1">
                <a:solidFill>
                  <a:srgbClr val="FF0000"/>
                </a:solidFill>
                <a:latin typeface="Times New Roman" panose="02020603050405020304" pitchFamily="18" charset="0"/>
              </a:rPr>
              <a:t>broken</a:t>
            </a:r>
            <a:r>
              <a:rPr lang="en-US" altLang="zh-CN" sz="4500" b="1">
                <a:latin typeface="Times New Roman" panose="02020603050405020304" pitchFamily="18" charset="0"/>
              </a:rPr>
              <a:t>.</a:t>
            </a:r>
            <a:endParaRPr lang="en-US" altLang="zh-CN" sz="4500" b="1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86803" y="2928938"/>
            <a:ext cx="4080510" cy="133778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300" b="1">
                <a:latin typeface="Times New Roman" panose="02020603050405020304" pitchFamily="18" charset="0"/>
                <a:ea typeface="微软雅黑" panose="020B0503020204020204" pitchFamily="34" charset="-122"/>
              </a:rPr>
              <a:t>broken</a:t>
            </a:r>
            <a:endParaRPr lang="en-US" altLang="zh-CN" sz="33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3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（损坏的，折断的）</a:t>
            </a:r>
            <a:endParaRPr lang="en-US" altLang="zh-CN" sz="33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995988" y="870109"/>
            <a:ext cx="2499360" cy="374904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Rectangle 13"/>
          <p:cNvSpPr/>
          <p:nvPr/>
        </p:nvSpPr>
        <p:spPr>
          <a:xfrm>
            <a:off x="2370773" y="520065"/>
            <a:ext cx="4066699" cy="70019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x-none" sz="4100" dirty="0">
                <a:latin typeface="Times New Roman" panose="02020603050405020304" pitchFamily="18" charset="0"/>
              </a:rPr>
              <a:t>The … is broken.</a:t>
            </a:r>
            <a:endParaRPr lang="en-US" altLang="x-none" sz="4100" dirty="0">
              <a:latin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37348" y="1235393"/>
            <a:ext cx="2686050" cy="1657350"/>
            <a:chOff x="3438" y="2594"/>
            <a:chExt cx="5640" cy="3480"/>
          </a:xfrm>
        </p:grpSpPr>
        <p:pic>
          <p:nvPicPr>
            <p:cNvPr id="11266" name="Picture 2" descr="broken-bike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438" y="2594"/>
              <a:ext cx="5640" cy="34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1" name="文本框 11270"/>
            <p:cNvSpPr txBox="1"/>
            <p:nvPr/>
          </p:nvSpPr>
          <p:spPr>
            <a:xfrm>
              <a:off x="7158" y="3231"/>
              <a:ext cx="1920" cy="10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700" dirty="0">
                  <a:latin typeface="Times New Roman" panose="02020603050405020304" pitchFamily="18" charset="0"/>
                </a:rPr>
                <a:t>bike</a:t>
              </a:r>
              <a:r>
                <a:rPr lang="zh-CN" altLang="en-US" sz="2700" dirty="0">
                  <a:latin typeface="Times New Roman" panose="02020603050405020304" pitchFamily="18" charset="0"/>
                </a:rPr>
                <a:t> </a:t>
              </a:r>
              <a:endParaRPr lang="en-US" altLang="zh-CN" sz="2700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75835" y="1235393"/>
            <a:ext cx="2457450" cy="1657350"/>
            <a:chOff x="10028" y="2594"/>
            <a:chExt cx="5160" cy="3480"/>
          </a:xfrm>
        </p:grpSpPr>
        <p:pic>
          <p:nvPicPr>
            <p:cNvPr id="11267" name="Picture 3" descr="无标题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28" y="2594"/>
              <a:ext cx="5160" cy="34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2" name="文本框 11271"/>
            <p:cNvSpPr txBox="1"/>
            <p:nvPr/>
          </p:nvSpPr>
          <p:spPr>
            <a:xfrm>
              <a:off x="12456" y="2991"/>
              <a:ext cx="2622" cy="106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en-US" altLang="zh-CN" sz="2700" dirty="0">
                  <a:latin typeface="Times New Roman" panose="02020603050405020304" pitchFamily="18" charset="0"/>
                </a:rPr>
                <a:t>pencil</a:t>
              </a:r>
              <a:endParaRPr lang="en-US" altLang="zh-CN" sz="2700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751648" y="3143726"/>
            <a:ext cx="2686050" cy="1771650"/>
            <a:chOff x="3678" y="6601"/>
            <a:chExt cx="5640" cy="3720"/>
          </a:xfrm>
        </p:grpSpPr>
        <p:pic>
          <p:nvPicPr>
            <p:cNvPr id="11268" name="Picture 4" descr="ist2_236582_broken_cd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3678" y="6601"/>
              <a:ext cx="5280" cy="37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3" name="文本框 11272"/>
            <p:cNvSpPr txBox="1"/>
            <p:nvPr/>
          </p:nvSpPr>
          <p:spPr>
            <a:xfrm>
              <a:off x="7753" y="6636"/>
              <a:ext cx="1565" cy="10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700" dirty="0">
                  <a:latin typeface="Times New Roman" panose="02020603050405020304" pitchFamily="18" charset="0"/>
                </a:rPr>
                <a:t>CD</a:t>
              </a:r>
              <a:endParaRPr lang="zh-CN" altLang="en-US" sz="3000" dirty="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23448" y="3029426"/>
            <a:ext cx="2632710" cy="1885950"/>
            <a:chOff x="9918" y="6361"/>
            <a:chExt cx="5528" cy="3960"/>
          </a:xfrm>
        </p:grpSpPr>
        <p:pic>
          <p:nvPicPr>
            <p:cNvPr id="11270" name="Picture 14" descr="未命名-1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9918" y="6601"/>
              <a:ext cx="5270" cy="37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4" name="文本框 11273"/>
            <p:cNvSpPr txBox="1"/>
            <p:nvPr/>
          </p:nvSpPr>
          <p:spPr>
            <a:xfrm>
              <a:off x="13278" y="6361"/>
              <a:ext cx="2168" cy="10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en-US" altLang="zh-CN" sz="2700" dirty="0">
                  <a:latin typeface="Times New Roman" panose="02020603050405020304" pitchFamily="18" charset="0"/>
                </a:rPr>
                <a:t>kite</a:t>
              </a:r>
              <a:endParaRPr lang="zh-CN" altLang="en-US" sz="3000" dirty="0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299" y="998696"/>
            <a:ext cx="3784283" cy="372332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325303" y="2041684"/>
            <a:ext cx="4572476" cy="14535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>
                <a:latin typeface="Times New Roman" panose="02020603050405020304" pitchFamily="18" charset="0"/>
              </a:rPr>
              <a:t>There are lots of bags at the shop. She can </a:t>
            </a:r>
            <a:r>
              <a:rPr lang="en-US" altLang="zh-CN" sz="3000">
                <a:latin typeface="Times New Roman" panose="02020603050405020304" pitchFamily="18" charset="0"/>
              </a:rPr>
              <a:t>'</a:t>
            </a:r>
            <a:r>
              <a:rPr lang="zh-CN" altLang="en-US" sz="3000">
                <a:latin typeface="Times New Roman" panose="02020603050405020304" pitchFamily="18" charset="0"/>
              </a:rPr>
              <a:t>t choose.</a:t>
            </a:r>
            <a:endParaRPr lang="en-US" altLang="zh-CN" sz="30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五年级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236244" y="1697355"/>
            <a:ext cx="4268629" cy="159210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300">
                <a:latin typeface="Times New Roman" panose="02020603050405020304" pitchFamily="18" charset="0"/>
                <a:cs typeface="Times New Roman" panose="02020603050405020304" pitchFamily="18" charset="0"/>
              </a:rPr>
              <a:t>This          bag is       .</a:t>
            </a:r>
            <a:endParaRPr lang="en-US" altLang="zh-CN" sz="33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300">
                <a:latin typeface="Times New Roman" panose="02020603050405020304" pitchFamily="18" charset="0"/>
                <a:cs typeface="Times New Roman" panose="02020603050405020304" pitchFamily="18" charset="0"/>
              </a:rPr>
              <a:t>It's            . </a:t>
            </a:r>
            <a:endParaRPr lang="zh-CN" altLang="en-US" sz="3300"/>
          </a:p>
        </p:txBody>
      </p:sp>
      <p:sp>
        <p:nvSpPr>
          <p:cNvPr id="4" name="文本框 3"/>
          <p:cNvSpPr txBox="1"/>
          <p:nvPr/>
        </p:nvSpPr>
        <p:spPr>
          <a:xfrm>
            <a:off x="5055394" y="1938337"/>
            <a:ext cx="1089184" cy="5762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300">
                <a:solidFill>
                  <a:srgbClr val="FF0000"/>
                </a:solidFill>
                <a:latin typeface="Times New Roman" panose="02020603050405020304" pitchFamily="18" charset="0"/>
              </a:rPr>
              <a:t>black</a:t>
            </a:r>
            <a:endParaRPr lang="en-US" altLang="zh-CN" sz="33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04698" y="1938337"/>
            <a:ext cx="733425" cy="5762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3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big 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832986" y="2713196"/>
            <a:ext cx="1225391" cy="5762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3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heavy</a:t>
            </a:r>
            <a:r>
              <a:rPr lang="en-US" altLang="zh-CN" sz="33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zh-CN" altLang="en-US" sz="33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219" y="1281113"/>
            <a:ext cx="3489484" cy="290322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4720590" y="1869758"/>
            <a:ext cx="4302919" cy="159210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300">
                <a:latin typeface="Times New Roman" panose="02020603050405020304" pitchFamily="18" charset="0"/>
                <a:cs typeface="Times New Roman" panose="02020603050405020304" pitchFamily="18" charset="0"/>
              </a:rPr>
              <a:t>This          bag is          .</a:t>
            </a:r>
            <a:endParaRPr lang="en-US" altLang="zh-CN" sz="33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300">
                <a:latin typeface="Times New Roman" panose="02020603050405020304" pitchFamily="18" charset="0"/>
                <a:cs typeface="Times New Roman" panose="02020603050405020304" pitchFamily="18" charset="0"/>
              </a:rPr>
              <a:t>It's         . </a:t>
            </a:r>
            <a:endParaRPr lang="zh-CN" altLang="en-US" sz="3300"/>
          </a:p>
        </p:txBody>
      </p:sp>
      <p:sp>
        <p:nvSpPr>
          <p:cNvPr id="4" name="文本框 3"/>
          <p:cNvSpPr txBox="1"/>
          <p:nvPr/>
        </p:nvSpPr>
        <p:spPr>
          <a:xfrm>
            <a:off x="5508784" y="2104549"/>
            <a:ext cx="1100614" cy="5762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300">
                <a:solidFill>
                  <a:srgbClr val="FF0000"/>
                </a:solidFill>
                <a:latin typeface="Times New Roman" panose="02020603050405020304" pitchFamily="18" charset="0"/>
              </a:rPr>
              <a:t>green</a:t>
            </a:r>
            <a:endParaRPr lang="en-US" altLang="zh-CN" sz="33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52373" y="2104549"/>
            <a:ext cx="1100614" cy="5762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300">
                <a:solidFill>
                  <a:srgbClr val="FF0000"/>
                </a:solidFill>
                <a:latin typeface="Times New Roman" panose="02020603050405020304" pitchFamily="18" charset="0"/>
              </a:rPr>
              <a:t>small</a:t>
            </a:r>
            <a:endParaRPr lang="en-US" altLang="zh-CN" sz="33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03520" y="2885599"/>
            <a:ext cx="962978" cy="5762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3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light</a:t>
            </a:r>
            <a:endParaRPr lang="en-US" altLang="zh-CN" sz="33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246" y="1055847"/>
            <a:ext cx="3259931" cy="3219926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43377" y="959644"/>
            <a:ext cx="4314349" cy="349281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802505" y="1778318"/>
            <a:ext cx="4221480" cy="159210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3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This      bag is                .</a:t>
            </a:r>
            <a:endParaRPr lang="en-US" altLang="zh-CN" sz="33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3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It has             . </a:t>
            </a:r>
            <a:endParaRPr lang="zh-CN" altLang="en-US" sz="3300"/>
          </a:p>
        </p:txBody>
      </p:sp>
      <p:sp>
        <p:nvSpPr>
          <p:cNvPr id="5" name="文本框 4"/>
          <p:cNvSpPr txBox="1"/>
          <p:nvPr/>
        </p:nvSpPr>
        <p:spPr>
          <a:xfrm>
            <a:off x="5607367" y="1975009"/>
            <a:ext cx="677228" cy="5762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300">
                <a:solidFill>
                  <a:srgbClr val="FF0000"/>
                </a:solidFill>
                <a:latin typeface="Times New Roman" panose="02020603050405020304" pitchFamily="18" charset="0"/>
              </a:rPr>
              <a:t>red </a:t>
            </a:r>
            <a:endParaRPr lang="en-US" altLang="zh-CN" sz="33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18521" y="1975009"/>
            <a:ext cx="1679258" cy="5762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300">
                <a:solidFill>
                  <a:srgbClr val="FF0000"/>
                </a:solidFill>
                <a:latin typeface="Times New Roman" panose="02020603050405020304" pitchFamily="18" charset="0"/>
              </a:rPr>
              <a:t>beautiful</a:t>
            </a:r>
            <a:endParaRPr lang="en-US" altLang="zh-CN" sz="33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19775" y="2725102"/>
            <a:ext cx="1318260" cy="5762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30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wheels</a:t>
            </a:r>
            <a:endParaRPr lang="en-US" altLang="zh-CN" sz="33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8" name="Text Box 8"/>
          <p:cNvSpPr txBox="1"/>
          <p:nvPr/>
        </p:nvSpPr>
        <p:spPr>
          <a:xfrm>
            <a:off x="1435894" y="1977391"/>
            <a:ext cx="6515100" cy="53006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x-none" sz="3000" dirty="0">
                <a:latin typeface="Times New Roman" panose="02020603050405020304" pitchFamily="18" charset="0"/>
              </a:rPr>
              <a:t>Which one will Lingling take?Why?</a:t>
            </a:r>
            <a:endParaRPr lang="en-US" altLang="x-none" sz="30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632fbc54-638d-4335-bbca-54690f05068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2966</Words>
  <Application>WPS 演示</Application>
  <PresentationFormat>全屏显示(16:9)</PresentationFormat>
  <Paragraphs>224</Paragraphs>
  <Slides>29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4" baseType="lpstr">
      <vt:lpstr>Arial</vt:lpstr>
      <vt:lpstr>宋体</vt:lpstr>
      <vt:lpstr>Wingdings</vt:lpstr>
      <vt:lpstr>Calibri Light</vt:lpstr>
      <vt:lpstr>Calibri</vt:lpstr>
      <vt:lpstr>Calibri</vt:lpstr>
      <vt:lpstr>微软雅黑</vt:lpstr>
      <vt:lpstr>Times New Roman</vt:lpstr>
      <vt:lpstr>华文彩云</vt:lpstr>
      <vt:lpstr>Arial Unicode MS</vt:lpstr>
      <vt:lpstr>幼圆</vt:lpstr>
      <vt:lpstr>Wingdings 2</vt:lpstr>
      <vt:lpstr>Wingdings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410</cp:revision>
  <dcterms:created xsi:type="dcterms:W3CDTF">2013-07-01T03:05:00Z</dcterms:created>
  <dcterms:modified xsi:type="dcterms:W3CDTF">2023-02-17T02:34:50Z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C539982BFA5D4756B5F82AE2CC99B3E1</vt:lpwstr>
  </property>
</Properties>
</file>