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307" r:id="rId9"/>
    <p:sldId id="262" r:id="rId10"/>
    <p:sldId id="263" r:id="rId12"/>
    <p:sldId id="264" r:id="rId13"/>
    <p:sldId id="265" r:id="rId14"/>
    <p:sldId id="308" r:id="rId15"/>
    <p:sldId id="266" r:id="rId16"/>
    <p:sldId id="268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2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95D80B1-DB3D-4849-BAEF-47C2D5A421BD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80B1-DB3D-4849-BAEF-47C2D5A421B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2880FB-0D36-4F64-89B1-2512C9EBA77D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15CF3-E4A1-4CEF-A0ED-55D8EB179F2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930992-1052-4E35-A010-9F61F73F07A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91C81-A1D0-47C5-877D-F72CF56B05C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55DA07-021B-46E5-9BC2-9EA9C5E81084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0F66E-05E6-4BA1-8650-8C160330B1F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F87C45-6B4F-4A91-8312-4439CA33C90A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BE27E-9A90-49D8-839C-1810CBCF097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E851D8-2461-4B5A-BF09-B8233296FF1D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74F0A9-B65E-4369-993D-3A126D4BFE6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17F749-94B1-435D-89BF-A2BBCC12A08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64355-3E81-49EC-BD8B-7FA817FC21F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538EA4-49F3-4F82-BB01-5BFE6606DA6B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210BA-CB37-4D3E-984C-DF55CE94B9F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12432C-6433-4297-BB40-E33EC72BB0F8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8EB59-B596-4073-B058-A5AA1167C8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174385-8C17-4295-B868-5713622F0AF6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21D46-C339-4EB9-8426-0D49E71D1F2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FD9566-CB03-44B3-B665-DDBBD7816112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D65157-7386-4FB7-BF59-716F876892E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CC6329-16B6-4239-872D-73174EB114BD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732DD-5EC7-41D5-9EA1-0AFB90B1DEA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B8AB50D2-68AD-4AB3-BB9B-C7CEA69E2959}" type="datetimeFigureOut">
              <a:rPr lang="zh-CN" altLang="en-US"/>
            </a:fld>
            <a:endParaRPr lang="en-US" altLang="zh-CN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DE975BC-8FC1-45C7-8C18-E6137ED5A93D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2" charset="-122"/>
          <a:cs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2" charset="-122"/>
          <a:cs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2" charset="-122"/>
          <a:cs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2" charset="-122"/>
          <a:cs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2" charset="-122"/>
          <a:cs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2" charset="-122"/>
          <a:cs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2" charset="-122"/>
          <a:cs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2" charset="-122"/>
          <a:cs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31.png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259632" y="1340768"/>
            <a:ext cx="64087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Module 5 Unit 2</a:t>
            </a:r>
            <a:endParaRPr 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2636912"/>
            <a:ext cx="91440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7200" b="1" dirty="0">
                <a:solidFill>
                  <a:srgbClr val="C00000"/>
                </a:solidFill>
              </a:rPr>
              <a:t>Mine is pink.</a:t>
            </a:r>
            <a:endParaRPr lang="en-US" sz="7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620713"/>
            <a:ext cx="3443287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067175" y="1773238"/>
            <a:ext cx="50768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>
                <a:solidFill>
                  <a:srgbClr val="0000FF"/>
                </a:solidFill>
              </a:rPr>
              <a:t>I carry it </a:t>
            </a:r>
            <a:r>
              <a:rPr lang="en-US" sz="6000" b="1">
                <a:solidFill>
                  <a:srgbClr val="FF0000"/>
                </a:solidFill>
              </a:rPr>
              <a:t>with</a:t>
            </a:r>
            <a:r>
              <a:rPr lang="en-US" sz="6000" b="1">
                <a:solidFill>
                  <a:srgbClr val="0000FF"/>
                </a:solidFill>
              </a:rPr>
              <a:t> my hand.</a:t>
            </a:r>
            <a:endParaRPr lang="en-US" sz="6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2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260350"/>
            <a:ext cx="4249737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11188" y="4316413"/>
            <a:ext cx="85693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6000" b="1">
                <a:solidFill>
                  <a:srgbClr val="0000FF"/>
                </a:solidFill>
              </a:rPr>
              <a:t>M</a:t>
            </a:r>
            <a:r>
              <a:rPr lang="en-US" altLang="zh-CN" sz="6000" b="1">
                <a:solidFill>
                  <a:srgbClr val="0000FF"/>
                </a:solidFill>
              </a:rPr>
              <a:t>ine</a:t>
            </a:r>
            <a:r>
              <a:rPr lang="en-US" sz="6000" b="1">
                <a:solidFill>
                  <a:srgbClr val="0000FF"/>
                </a:solidFill>
              </a:rPr>
              <a:t> is broken.</a:t>
            </a:r>
            <a:endParaRPr lang="en-US" sz="6000" b="1">
              <a:solidFill>
                <a:srgbClr val="0000FF"/>
              </a:solidFill>
            </a:endParaRPr>
          </a:p>
          <a:p>
            <a:pPr eaLnBrk="1" hangingPunct="1"/>
            <a:r>
              <a:rPr lang="en-US" sz="6000" b="1">
                <a:solidFill>
                  <a:srgbClr val="0000FF"/>
                </a:solidFill>
              </a:rPr>
              <a:t>I can’t carry it.</a:t>
            </a:r>
            <a:endParaRPr lang="en-US" sz="6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5519738"/>
            <a:ext cx="1476375" cy="133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73238"/>
            <a:ext cx="1214438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3463"/>
            <a:ext cx="1293813" cy="180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382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1331913" y="260350"/>
            <a:ext cx="7386637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  <a:ea typeface="楷体_GB2312" pitchFamily="49" charset="-122"/>
                <a:cs typeface="宋体" panose="02010600030101010101" pitchFamily="2" charset="-122"/>
              </a:rPr>
              <a:t>My school bag is ____________. </a:t>
            </a:r>
            <a:endParaRPr lang="en-US" altLang="zh-CN" sz="3200" dirty="0">
              <a:solidFill>
                <a:srgbClr val="0000FF"/>
              </a:solidFill>
              <a:ea typeface="楷体_GB2312" pitchFamily="49" charset="-122"/>
              <a:cs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  <a:ea typeface="楷体_GB2312" pitchFamily="49" charset="-122"/>
                <a:cs typeface="宋体" panose="02010600030101010101" pitchFamily="2" charset="-122"/>
              </a:rPr>
              <a:t>I carry it __________.</a:t>
            </a:r>
            <a:endParaRPr lang="en-US" altLang="zh-CN" sz="3200" dirty="0">
              <a:solidFill>
                <a:srgbClr val="0000FF"/>
              </a:solidFill>
              <a:ea typeface="楷体_GB2312" pitchFamily="49" charset="-122"/>
              <a:cs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altLang="en-US" sz="3200" dirty="0">
              <a:solidFill>
                <a:srgbClr val="0000FF"/>
              </a:solidFill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4787900" y="188913"/>
            <a:ext cx="2735263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FF0000"/>
                </a:solidFill>
                <a:ea typeface="楷体_GB2312" pitchFamily="49" charset="-122"/>
                <a:cs typeface="宋体" panose="02010600030101010101" pitchFamily="2" charset="-122"/>
              </a:rPr>
              <a:t>red and blue</a:t>
            </a:r>
            <a:endParaRPr lang="en-US" altLang="zh-CN" sz="3200" dirty="0">
              <a:solidFill>
                <a:srgbClr val="FF0000"/>
              </a:solidFill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3059113" y="836613"/>
            <a:ext cx="2735262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FF0000"/>
                </a:solidFill>
                <a:ea typeface="楷体_GB2312" pitchFamily="49" charset="-122"/>
                <a:cs typeface="宋体" panose="02010600030101010101" pitchFamily="2" charset="-122"/>
              </a:rPr>
              <a:t>on my back</a:t>
            </a:r>
            <a:endParaRPr lang="en-US" altLang="zh-CN" sz="3200" dirty="0">
              <a:solidFill>
                <a:srgbClr val="FF0000"/>
              </a:solidFill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1476375" y="1844675"/>
            <a:ext cx="7386638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  <a:ea typeface="楷体_GB2312" pitchFamily="49" charset="-122"/>
                <a:cs typeface="宋体" panose="02010600030101010101" pitchFamily="2" charset="-122"/>
              </a:rPr>
              <a:t>Mine is _____. </a:t>
            </a:r>
            <a:endParaRPr lang="en-US" altLang="zh-CN" sz="3200" dirty="0">
              <a:solidFill>
                <a:srgbClr val="0000FF"/>
              </a:solidFill>
              <a:ea typeface="楷体_GB2312" pitchFamily="49" charset="-122"/>
              <a:cs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  <a:ea typeface="楷体_GB2312" pitchFamily="49" charset="-122"/>
                <a:cs typeface="宋体" panose="02010600030101010101" pitchFamily="2" charset="-122"/>
              </a:rPr>
              <a:t>I carry it ________________.</a:t>
            </a:r>
            <a:endParaRPr lang="en-US" altLang="zh-CN" sz="3200" dirty="0">
              <a:solidFill>
                <a:srgbClr val="0000FF"/>
              </a:solidFill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3203575" y="2420938"/>
            <a:ext cx="3671888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FF0000"/>
                </a:solidFill>
                <a:ea typeface="楷体_GB2312" pitchFamily="49" charset="-122"/>
                <a:cs typeface="宋体" panose="02010600030101010101" pitchFamily="2" charset="-122"/>
              </a:rPr>
              <a:t>over my shoulder</a:t>
            </a:r>
            <a:endParaRPr lang="en-US" altLang="zh-CN" sz="3200" dirty="0">
              <a:solidFill>
                <a:srgbClr val="FF0000"/>
              </a:solidFill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3059113" y="1773238"/>
            <a:ext cx="1223962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FF0000"/>
                </a:solidFill>
                <a:ea typeface="楷体_GB2312" pitchFamily="49" charset="-122"/>
                <a:cs typeface="宋体" panose="02010600030101010101" pitchFamily="2" charset="-122"/>
              </a:rPr>
              <a:t>pink</a:t>
            </a:r>
            <a:endParaRPr lang="en-US" altLang="zh-CN" sz="3200" dirty="0">
              <a:solidFill>
                <a:srgbClr val="FF0000"/>
              </a:solidFill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1331913" y="3789363"/>
            <a:ext cx="7386637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  <a:ea typeface="楷体_GB2312" pitchFamily="49" charset="-122"/>
                <a:cs typeface="宋体" panose="02010600030101010101" pitchFamily="2" charset="-122"/>
              </a:rPr>
              <a:t>Mine is ______. </a:t>
            </a:r>
            <a:endParaRPr lang="en-US" altLang="zh-CN" sz="3200" dirty="0">
              <a:solidFill>
                <a:srgbClr val="0000FF"/>
              </a:solidFill>
              <a:ea typeface="楷体_GB2312" pitchFamily="49" charset="-122"/>
              <a:cs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  <a:ea typeface="楷体_GB2312" pitchFamily="49" charset="-122"/>
                <a:cs typeface="宋体" panose="02010600030101010101" pitchFamily="2" charset="-122"/>
              </a:rPr>
              <a:t>I carry it ______________.</a:t>
            </a:r>
            <a:endParaRPr lang="en-US" altLang="zh-CN" sz="3200" dirty="0">
              <a:solidFill>
                <a:srgbClr val="0000FF"/>
              </a:solidFill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2916238" y="3789363"/>
            <a:ext cx="1439862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FF0000"/>
                </a:solidFill>
                <a:ea typeface="楷体_GB2312" pitchFamily="49" charset="-122"/>
                <a:cs typeface="宋体" panose="02010600030101010101" pitchFamily="2" charset="-122"/>
              </a:rPr>
              <a:t>brown</a:t>
            </a:r>
            <a:endParaRPr lang="en-US" altLang="zh-CN" sz="3200" dirty="0">
              <a:solidFill>
                <a:srgbClr val="FF0000"/>
              </a:solidFill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3132138" y="4365625"/>
            <a:ext cx="367188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FF0000"/>
                </a:solidFill>
                <a:ea typeface="楷体_GB2312" pitchFamily="49" charset="-122"/>
                <a:cs typeface="宋体" panose="02010600030101010101" pitchFamily="2" charset="-122"/>
              </a:rPr>
              <a:t>with my hand</a:t>
            </a:r>
            <a:endParaRPr lang="en-US" altLang="zh-CN" sz="3200" dirty="0">
              <a:solidFill>
                <a:srgbClr val="FF0000"/>
              </a:solidFill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1619250" y="5634038"/>
            <a:ext cx="7386638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  <a:ea typeface="楷体_GB2312" pitchFamily="49" charset="-122"/>
                <a:cs typeface="宋体" panose="02010600030101010101" pitchFamily="2" charset="-122"/>
              </a:rPr>
              <a:t>Mine is ________. </a:t>
            </a:r>
            <a:endParaRPr lang="en-US" altLang="zh-CN" sz="3200" dirty="0">
              <a:solidFill>
                <a:srgbClr val="0000FF"/>
              </a:solidFill>
              <a:ea typeface="楷体_GB2312" pitchFamily="49" charset="-122"/>
              <a:cs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  <a:ea typeface="楷体_GB2312" pitchFamily="49" charset="-122"/>
                <a:cs typeface="宋体" panose="02010600030101010101" pitchFamily="2" charset="-122"/>
              </a:rPr>
              <a:t>I _____carry it</a:t>
            </a:r>
            <a:r>
              <a:rPr lang="en-US" altLang="zh-CN" sz="3200" dirty="0" smtClean="0">
                <a:solidFill>
                  <a:srgbClr val="0000FF"/>
                </a:solidFill>
                <a:ea typeface="楷体_GB2312" pitchFamily="49" charset="-122"/>
                <a:cs typeface="宋体" panose="02010600030101010101" pitchFamily="2" charset="-122"/>
              </a:rPr>
              <a:t>. </a:t>
            </a:r>
            <a:endParaRPr lang="zh-CN" altLang="en-US" sz="3200" dirty="0">
              <a:solidFill>
                <a:srgbClr val="0000FF"/>
              </a:solidFill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3708400" y="5589588"/>
            <a:ext cx="18716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FF0000"/>
                </a:solidFill>
                <a:ea typeface="楷体_GB2312" pitchFamily="49" charset="-122"/>
                <a:cs typeface="宋体" panose="02010600030101010101" pitchFamily="2" charset="-122"/>
              </a:rPr>
              <a:t>broken</a:t>
            </a:r>
            <a:endParaRPr lang="en-US" altLang="zh-CN" sz="3200" dirty="0">
              <a:solidFill>
                <a:srgbClr val="FF0000"/>
              </a:solidFill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1908175" y="6137275"/>
            <a:ext cx="14398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FF0000"/>
                </a:solidFill>
                <a:ea typeface="楷体_GB2312" pitchFamily="49" charset="-122"/>
                <a:cs typeface="宋体" panose="02010600030101010101" pitchFamily="2" charset="-122"/>
              </a:rPr>
              <a:t>can’t</a:t>
            </a:r>
            <a:endParaRPr lang="en-US" altLang="zh-CN" sz="3200" dirty="0">
              <a:solidFill>
                <a:srgbClr val="FF0000"/>
              </a:solidFill>
              <a:ea typeface="楷体_GB2312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04" grpId="0"/>
      <p:bldP spid="29707" grpId="0"/>
      <p:bldP spid="29709" grpId="0"/>
      <p:bldP spid="29712" grpId="0"/>
      <p:bldP spid="297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55875" y="4438650"/>
            <a:ext cx="187166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1123950"/>
            <a:ext cx="1336675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6" name="Text Box 2"/>
          <p:cNvSpPr txBox="1">
            <a:spLocks noChangeArrowheads="1"/>
          </p:cNvSpPr>
          <p:nvPr/>
        </p:nvSpPr>
        <p:spPr bwMode="auto">
          <a:xfrm>
            <a:off x="179388" y="338138"/>
            <a:ext cx="87487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/>
              <a:t>How do you carry these bags?</a:t>
            </a:r>
            <a:endParaRPr lang="zh-CN" altLang="en-US" sz="4800" b="1" dirty="0">
              <a:solidFill>
                <a:schemeClr val="accent2"/>
              </a:solidFill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" y="1557338"/>
            <a:ext cx="1584325" cy="185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3429000"/>
            <a:ext cx="2087562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6725" y="4797425"/>
            <a:ext cx="1844675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16688" y="1196975"/>
            <a:ext cx="2519362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1775" y="2862263"/>
            <a:ext cx="1584325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92725" y="3141663"/>
            <a:ext cx="1782763" cy="208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63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5650" y="3644900"/>
            <a:ext cx="1284288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771775" y="1484313"/>
            <a:ext cx="1528763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971550" y="2852738"/>
            <a:ext cx="287338" cy="3667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1</a:t>
            </a:r>
            <a:endParaRPr lang="zh-CN" altLang="en-US"/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1116013" y="4005263"/>
            <a:ext cx="287337" cy="3651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5</a:t>
            </a:r>
            <a:endParaRPr lang="zh-CN" altLang="en-US"/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7596188" y="1917700"/>
            <a:ext cx="287337" cy="3651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4</a:t>
            </a:r>
            <a:endParaRPr lang="zh-CN" altLang="en-US"/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5364163" y="1917700"/>
            <a:ext cx="287337" cy="3651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3</a:t>
            </a:r>
            <a:endParaRPr lang="zh-CN" altLang="en-US"/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3708400" y="1844675"/>
            <a:ext cx="287338" cy="3651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2</a:t>
            </a:r>
            <a:endParaRPr lang="zh-CN" altLang="en-US"/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7740650" y="4797425"/>
            <a:ext cx="287338" cy="3651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8</a:t>
            </a:r>
            <a:endParaRPr lang="zh-CN" altLang="en-US"/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6156325" y="4437063"/>
            <a:ext cx="287338" cy="3667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7</a:t>
            </a:r>
            <a:endParaRPr lang="zh-CN" altLang="en-US"/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3492500" y="3789363"/>
            <a:ext cx="320675" cy="3651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6</a:t>
            </a:r>
            <a:endParaRPr lang="zh-CN" altLang="en-US"/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1403350" y="5373688"/>
            <a:ext cx="288925" cy="3651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9</a:t>
            </a:r>
            <a:endParaRPr lang="zh-CN" altLang="en-US"/>
          </a:p>
        </p:txBody>
      </p:sp>
      <p:pic>
        <p:nvPicPr>
          <p:cNvPr id="23574" name="Picture 2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76825" y="4868863"/>
            <a:ext cx="1600200" cy="188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3276600" y="5949950"/>
            <a:ext cx="503238" cy="3651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10</a:t>
            </a:r>
            <a:endParaRPr lang="zh-CN" altLang="en-US"/>
          </a:p>
        </p:txBody>
      </p:sp>
      <p:sp>
        <p:nvSpPr>
          <p:cNvPr id="23576" name="Text Box 24"/>
          <p:cNvSpPr txBox="1">
            <a:spLocks noChangeArrowheads="1"/>
          </p:cNvSpPr>
          <p:nvPr/>
        </p:nvSpPr>
        <p:spPr bwMode="auto">
          <a:xfrm>
            <a:off x="3549650" y="3881438"/>
            <a:ext cx="3095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3577" name="Text Box 25"/>
          <p:cNvSpPr txBox="1">
            <a:spLocks noChangeArrowheads="1"/>
          </p:cNvSpPr>
          <p:nvPr/>
        </p:nvSpPr>
        <p:spPr bwMode="auto">
          <a:xfrm>
            <a:off x="5508625" y="5949950"/>
            <a:ext cx="503238" cy="3651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11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1835150" y="2420938"/>
            <a:ext cx="4824413" cy="217328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3600" b="1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Berlin Sans FB Demi"/>
              </a:rPr>
              <a:t>Goodbye!</a:t>
            </a:r>
            <a:endParaRPr lang="zh-CN" altLang="en-US" sz="3600" b="1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Berlin Sans FB Dem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50825" y="1915269"/>
            <a:ext cx="215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/>
              <a:t>dirty</a:t>
            </a:r>
            <a:endParaRPr lang="en-US" sz="6000" b="1" dirty="0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787900" y="1915269"/>
            <a:ext cx="215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/>
              <a:t>short</a:t>
            </a:r>
            <a:endParaRPr lang="en-US" sz="6000" b="1" dirty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50825" y="3355132"/>
            <a:ext cx="215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/>
              <a:t>fat</a:t>
            </a:r>
            <a:endParaRPr lang="en-US" sz="6000" b="1" dirty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50825" y="4794994"/>
            <a:ext cx="215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/>
              <a:t>new</a:t>
            </a:r>
            <a:endParaRPr lang="en-US" sz="6000" b="1" dirty="0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787900" y="4725144"/>
            <a:ext cx="215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/>
              <a:t>tall</a:t>
            </a:r>
            <a:endParaRPr lang="en-US" sz="6000" b="1" dirty="0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860925" y="3355132"/>
            <a:ext cx="215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/>
              <a:t>light</a:t>
            </a:r>
            <a:endParaRPr lang="en-US" sz="6000" b="1" dirty="0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95536" y="931863"/>
            <a:ext cx="71278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CC3399"/>
                </a:solidFill>
              </a:rPr>
              <a:t>说出下列单词的反义词：</a:t>
            </a:r>
            <a:endParaRPr lang="zh-CN" altLang="en-US" sz="4000" b="1" dirty="0">
              <a:solidFill>
                <a:srgbClr val="CC3399"/>
              </a:solidFill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2124075" y="1916857"/>
            <a:ext cx="215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CC3399"/>
                </a:solidFill>
              </a:rPr>
              <a:t>clean</a:t>
            </a:r>
            <a:endParaRPr lang="en-US" sz="6000" b="1" dirty="0">
              <a:solidFill>
                <a:srgbClr val="CC3399"/>
              </a:solidFill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2124075" y="3355132"/>
            <a:ext cx="215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CC3399"/>
                </a:solidFill>
              </a:rPr>
              <a:t>thin</a:t>
            </a:r>
            <a:endParaRPr lang="en-US" sz="6000" b="1" dirty="0">
              <a:solidFill>
                <a:srgbClr val="CC3399"/>
              </a:solidFill>
            </a:endParaRP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2195513" y="4794994"/>
            <a:ext cx="215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CC3399"/>
                </a:solidFill>
              </a:rPr>
              <a:t>old</a:t>
            </a:r>
            <a:endParaRPr lang="en-US" sz="6000" b="1" dirty="0">
              <a:solidFill>
                <a:srgbClr val="CC3399"/>
              </a:solidFill>
            </a:endParaRP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6985000" y="1845419"/>
            <a:ext cx="215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CC3399"/>
                </a:solidFill>
              </a:rPr>
              <a:t>long</a:t>
            </a:r>
            <a:endParaRPr lang="en-US" sz="6000" b="1" dirty="0">
              <a:solidFill>
                <a:srgbClr val="CC3399"/>
              </a:solidFill>
            </a:endParaRP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6732588" y="3355132"/>
            <a:ext cx="241141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CC3399"/>
                </a:solidFill>
              </a:rPr>
              <a:t>heavy</a:t>
            </a:r>
            <a:endParaRPr lang="en-US" sz="6000" b="1" dirty="0">
              <a:solidFill>
                <a:srgbClr val="CC3399"/>
              </a:solidFill>
            </a:endParaRP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6985000" y="4652119"/>
            <a:ext cx="215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CC3399"/>
                </a:solidFill>
              </a:rPr>
              <a:t>short</a:t>
            </a:r>
            <a:endParaRPr lang="en-US" sz="6000" b="1" dirty="0">
              <a:solidFill>
                <a:srgbClr val="CC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utoUpdateAnimBg="0"/>
      <p:bldP spid="13322" grpId="0" autoUpdateAnimBg="0"/>
      <p:bldP spid="13323" grpId="0" autoUpdateAnimBg="0"/>
      <p:bldP spid="13324" grpId="0" autoUpdateAnimBg="0"/>
      <p:bldP spid="13325" grpId="0" autoUpdateAnimBg="0"/>
      <p:bldP spid="1332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042988" y="4581525"/>
            <a:ext cx="7345362" cy="10064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/>
              <a:t>This bag is </a:t>
            </a:r>
            <a:r>
              <a:rPr lang="en-US" sz="6000" b="1">
                <a:solidFill>
                  <a:srgbClr val="FF0000"/>
                </a:solidFill>
              </a:rPr>
              <a:t>red</a:t>
            </a:r>
            <a:r>
              <a:rPr lang="en-US" sz="6000" b="1"/>
              <a:t> .</a:t>
            </a:r>
            <a:endParaRPr lang="en-US" sz="6000" b="1"/>
          </a:p>
        </p:txBody>
      </p:sp>
      <p:pic>
        <p:nvPicPr>
          <p:cNvPr id="14339" name="Picture 3" descr="2008825113352322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0" y="620713"/>
            <a:ext cx="2830513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无标题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55875" y="404813"/>
            <a:ext cx="424815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827088" y="5229225"/>
            <a:ext cx="7127875" cy="10064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>
                <a:solidFill>
                  <a:srgbClr val="FFCCCC"/>
                </a:solidFill>
              </a:rPr>
              <a:t>This bag is pink.</a:t>
            </a:r>
            <a:endParaRPr lang="en-US" sz="6000" b="1">
              <a:solidFill>
                <a:srgbClr val="FFCC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187450" y="4868863"/>
            <a:ext cx="7127875" cy="10064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>
                <a:solidFill>
                  <a:srgbClr val="993300"/>
                </a:solidFill>
              </a:rPr>
              <a:t>This bag is brown.</a:t>
            </a:r>
            <a:endParaRPr lang="en-US" sz="6000" b="1">
              <a:solidFill>
                <a:srgbClr val="993300"/>
              </a:solidFill>
            </a:endParaRPr>
          </a:p>
        </p:txBody>
      </p:sp>
      <p:pic>
        <p:nvPicPr>
          <p:cNvPr id="16387" name="Picture 3" descr="%E5%86%B2%E7%9A%87%E5%86%A0%E3%80%90%E7%83%AD%E9%94%80%E5%8C%85%E5%8C%85%E3%80%91%E5%BA%86%E7%A5%9D%E9%94%80%E5%94%AE%E4%B8%A4%E5%8D%83%E4%BB%B63%E6%8A%98%E7%89%B9%E4%BB%B7%E4%BA%8C%E5%B1%82%E7%89%9B%E7%9A%AE%E6%B7%B1%E6%A3%95%E8%89%B2%E5%8D%95%E8%82%A9%E5%8C%85,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11413" y="836613"/>
            <a:ext cx="3887787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84213" y="1125538"/>
            <a:ext cx="71278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 dirty="0">
                <a:solidFill>
                  <a:srgbClr val="CC3399"/>
                </a:solidFill>
              </a:rPr>
              <a:t>Listen and answer</a:t>
            </a:r>
            <a:r>
              <a:rPr lang="zh-CN" altLang="en-US" sz="4000" b="1" dirty="0">
                <a:solidFill>
                  <a:srgbClr val="CC3399"/>
                </a:solidFill>
              </a:rPr>
              <a:t>：</a:t>
            </a:r>
            <a:endParaRPr lang="zh-CN" altLang="en-US" sz="4000" b="1" dirty="0">
              <a:solidFill>
                <a:srgbClr val="CC3399"/>
              </a:solidFill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27088" y="2133600"/>
            <a:ext cx="80645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996633"/>
                </a:solidFill>
              </a:rPr>
              <a:t>How </a:t>
            </a:r>
            <a:r>
              <a:rPr lang="en-US" altLang="zh-CN" sz="6000" b="1" dirty="0">
                <a:solidFill>
                  <a:srgbClr val="996633"/>
                </a:solidFill>
              </a:rPr>
              <a:t>do you</a:t>
            </a:r>
            <a:r>
              <a:rPr lang="en-US" sz="6000" b="1" dirty="0">
                <a:solidFill>
                  <a:srgbClr val="996633"/>
                </a:solidFill>
              </a:rPr>
              <a:t> carry</a:t>
            </a:r>
            <a:r>
              <a:rPr lang="en-US" altLang="zh-CN" sz="6000" b="1" dirty="0">
                <a:solidFill>
                  <a:srgbClr val="996633"/>
                </a:solidFill>
              </a:rPr>
              <a:t> your</a:t>
            </a:r>
            <a:r>
              <a:rPr lang="en-US" sz="6000" b="1" dirty="0">
                <a:solidFill>
                  <a:srgbClr val="996633"/>
                </a:solidFill>
              </a:rPr>
              <a:t> bag?</a:t>
            </a:r>
            <a:endParaRPr lang="en-US" sz="6000" b="1" dirty="0">
              <a:solidFill>
                <a:srgbClr val="9966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0"/>
            <a:ext cx="17287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0"/>
            <a:ext cx="1597025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2060575"/>
            <a:ext cx="1647825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3573463"/>
            <a:ext cx="1533525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3357563"/>
            <a:ext cx="1655762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1628775"/>
            <a:ext cx="1728787" cy="151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084763"/>
            <a:ext cx="3095625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92950" y="5373688"/>
            <a:ext cx="1679575" cy="148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8" name="Line 10"/>
          <p:cNvSpPr>
            <a:spLocks noChangeShapeType="1"/>
          </p:cNvSpPr>
          <p:nvPr/>
        </p:nvSpPr>
        <p:spPr bwMode="auto">
          <a:xfrm>
            <a:off x="1979613" y="765175"/>
            <a:ext cx="5184775" cy="50403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 flipV="1">
            <a:off x="1763713" y="692150"/>
            <a:ext cx="5761037" cy="20891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 flipV="1">
            <a:off x="1619250" y="2852738"/>
            <a:ext cx="5689600" cy="15843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1" name="Line 13"/>
          <p:cNvSpPr>
            <a:spLocks noChangeShapeType="1"/>
          </p:cNvSpPr>
          <p:nvPr/>
        </p:nvSpPr>
        <p:spPr bwMode="auto">
          <a:xfrm flipV="1">
            <a:off x="2555875" y="4652963"/>
            <a:ext cx="4679950" cy="15128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 animBg="1"/>
      <p:bldP spid="27659" grpId="0" animBg="1"/>
      <p:bldP spid="27660" grpId="0" animBg="1"/>
      <p:bldP spid="276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35696" y="217964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58" name="Picture 2" descr="122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7544" y="980728"/>
            <a:ext cx="3033712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4067175" y="2420938"/>
            <a:ext cx="547211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0000FF"/>
                </a:solidFill>
              </a:rPr>
              <a:t>I carry it </a:t>
            </a:r>
            <a:r>
              <a:rPr lang="en-US" sz="6000" b="1" dirty="0">
                <a:solidFill>
                  <a:srgbClr val="FF0000"/>
                </a:solidFill>
              </a:rPr>
              <a:t>on</a:t>
            </a:r>
            <a:r>
              <a:rPr lang="en-US" sz="6000" b="1" dirty="0">
                <a:solidFill>
                  <a:srgbClr val="0000FF"/>
                </a:solidFill>
              </a:rPr>
              <a:t> my back.</a:t>
            </a:r>
            <a:endParaRPr lang="en-US" sz="6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692150"/>
            <a:ext cx="32543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4067175" y="1773238"/>
            <a:ext cx="50768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>
                <a:solidFill>
                  <a:srgbClr val="0000FF"/>
                </a:solidFill>
              </a:rPr>
              <a:t>I carry it </a:t>
            </a:r>
            <a:r>
              <a:rPr lang="en-US" sz="6000" b="1">
                <a:solidFill>
                  <a:srgbClr val="FF0000"/>
                </a:solidFill>
              </a:rPr>
              <a:t>over</a:t>
            </a:r>
            <a:r>
              <a:rPr lang="en-US" sz="6000" b="1">
                <a:solidFill>
                  <a:srgbClr val="0000FF"/>
                </a:solidFill>
              </a:rPr>
              <a:t> my shoulder.</a:t>
            </a:r>
            <a:endParaRPr lang="en-US" sz="6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</p:bldLst>
  </p:timing>
</p:sld>
</file>

<file path=ppt/tags/tag1.xml><?xml version="1.0" encoding="utf-8"?>
<p:tagLst xmlns:p="http://schemas.openxmlformats.org/presentationml/2006/main">
  <p:tag name="KSO_WPP_MARK_KEY" val="4babcc5d-6538-4c84-9a0b-58abb74192d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0</TotalTime>
  <Words>1413</Words>
  <Application>WPS 演示</Application>
  <PresentationFormat>全屏显示(4:3)</PresentationFormat>
  <Paragraphs>116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Calibri</vt:lpstr>
      <vt:lpstr>微软雅黑</vt:lpstr>
      <vt:lpstr>楷体_GB2312</vt:lpstr>
      <vt:lpstr>新宋体</vt:lpstr>
      <vt:lpstr>Berlin Sans FB Demi</vt:lpstr>
      <vt:lpstr>Segoe Print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小树</cp:lastModifiedBy>
  <cp:revision>14</cp:revision>
  <cp:lastPrinted>2411-12-30T00:00:00Z</cp:lastPrinted>
  <dcterms:created xsi:type="dcterms:W3CDTF">2010-01-20T06:29:00Z</dcterms:created>
  <dcterms:modified xsi:type="dcterms:W3CDTF">2023-02-17T02:35:33Z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E7E0CDCB5BB04254B21FBBF1D501129F</vt:lpwstr>
  </property>
</Properties>
</file>