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88" r:id="rId3"/>
    <p:sldId id="334" r:id="rId5"/>
    <p:sldId id="357" r:id="rId6"/>
    <p:sldId id="367" r:id="rId7"/>
    <p:sldId id="369" r:id="rId8"/>
    <p:sldId id="368" r:id="rId9"/>
    <p:sldId id="330" r:id="rId10"/>
    <p:sldId id="358" r:id="rId11"/>
    <p:sldId id="370" r:id="rId12"/>
    <p:sldId id="360" r:id="rId13"/>
    <p:sldId id="342" r:id="rId14"/>
    <p:sldId id="371" r:id="rId15"/>
    <p:sldId id="366" r:id="rId16"/>
    <p:sldId id="361" r:id="rId17"/>
    <p:sldId id="359" r:id="rId18"/>
    <p:sldId id="362" r:id="rId19"/>
    <p:sldId id="372" r:id="rId20"/>
    <p:sldId id="374" r:id="rId21"/>
    <p:sldId id="375" r:id="rId22"/>
    <p:sldId id="373" r:id="rId23"/>
    <p:sldId id="364" r:id="rId24"/>
    <p:sldId id="365" r:id="rId25"/>
    <p:sldId id="336" r:id="rId26"/>
    <p:sldId id="363" r:id="rId27"/>
    <p:sldId id="377" r:id="rId28"/>
    <p:sldId id="376" r:id="rId29"/>
    <p:sldId id="378" r:id="rId30"/>
    <p:sldId id="379" r:id="rId31"/>
    <p:sldId id="335" r:id="rId32"/>
    <p:sldId id="355" r:id="rId33"/>
    <p:sldId id="268" r:id="rId34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hyperlink" Target="../&#32032;&#26448;/&#12304;&#32032;&#26448;&#12305;Module%206%20Unit%201%20&#35270;&#39057;%20&#24040;&#30707;&#38453;&#65288;&#22806;&#30740;&#65289;.flv" TargetMode="Externa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141923" y="1179034"/>
            <a:ext cx="5906691" cy="1790742"/>
            <a:chOff x="-853831" y="1690747"/>
            <a:chExt cx="7875497" cy="2384362"/>
          </a:xfrm>
        </p:grpSpPr>
        <p:sp>
          <p:nvSpPr>
            <p:cNvPr id="2" name="矩形 24"/>
            <p:cNvSpPr/>
            <p:nvPr/>
          </p:nvSpPr>
          <p:spPr>
            <a:xfrm>
              <a:off x="1835347" y="1690747"/>
              <a:ext cx="2497138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6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853831" y="2476879"/>
              <a:ext cx="7875497" cy="1598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We’ll see lots of very big stones.</a:t>
              </a:r>
              <a:endPara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08337" y="1152525"/>
            <a:ext cx="3035942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00238" y="980122"/>
            <a:ext cx="5343525" cy="38766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3011" name="矩形 43010"/>
          <p:cNvSpPr>
            <a:spLocks noChangeAspect="1"/>
          </p:cNvSpPr>
          <p:nvPr/>
        </p:nvSpPr>
        <p:spPr>
          <a:xfrm>
            <a:off x="3341846" y="617696"/>
            <a:ext cx="4029075" cy="429220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43012" name="图片 4301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 b="-189"/>
          <a:stretch>
            <a:fillRect/>
          </a:stretch>
        </p:blipFill>
        <p:spPr>
          <a:xfrm>
            <a:off x="1309926" y="2643188"/>
            <a:ext cx="3761184" cy="24800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云形标注 43012"/>
          <p:cNvSpPr/>
          <p:nvPr/>
        </p:nvSpPr>
        <p:spPr>
          <a:xfrm>
            <a:off x="3539728" y="654605"/>
            <a:ext cx="4229100" cy="1847374"/>
          </a:xfrm>
          <a:prstGeom prst="cloudCallout">
            <a:avLst>
              <a:gd name="adj1" fmla="val -21463"/>
              <a:gd name="adj2" fmla="val 75608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43022" name="文本框 43021"/>
          <p:cNvSpPr txBox="1"/>
          <p:nvPr/>
        </p:nvSpPr>
        <p:spPr>
          <a:xfrm>
            <a:off x="4123849" y="1082516"/>
            <a:ext cx="3060859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We’re going to see Stonehenge!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99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10628" y="1013936"/>
            <a:ext cx="6723221" cy="41309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1. When will we go to Stonehenge?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2. How old is the Stonehenge?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3. What will we see there?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4. How will we get there?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3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58328" y="1555909"/>
            <a:ext cx="2320290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On Saturday.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8312" y="3592354"/>
            <a:ext cx="580501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They’ll see lots of very big stones.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728311" y="2612232"/>
            <a:ext cx="5635943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It's about five thousand years old. 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91" name="文本框 20490"/>
          <p:cNvSpPr txBox="1"/>
          <p:nvPr/>
        </p:nvSpPr>
        <p:spPr>
          <a:xfrm>
            <a:off x="1858327" y="4491991"/>
            <a:ext cx="140493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By car.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6183" y="464345"/>
            <a:ext cx="5036616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</a:rPr>
              <a:t>Listen and answer</a:t>
            </a:r>
            <a:endParaRPr lang="en-US" altLang="zh-CN" sz="4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04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2"/>
          <p:cNvPicPr>
            <a:picLocks noChangeAspect="1"/>
          </p:cNvPicPr>
          <p:nvPr/>
        </p:nvPicPr>
        <p:blipFill>
          <a:blip r:embed="rId2" cstate="email">
            <a:lum contrast="6000"/>
          </a:blip>
          <a:stretch>
            <a:fillRect/>
          </a:stretch>
        </p:blipFill>
        <p:spPr>
          <a:xfrm>
            <a:off x="0" y="3780472"/>
            <a:ext cx="4386263" cy="1328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Rectangle 4"/>
          <p:cNvSpPr>
            <a:spLocks noGrp="1"/>
          </p:cNvSpPr>
          <p:nvPr/>
        </p:nvSpPr>
        <p:spPr>
          <a:xfrm>
            <a:off x="2281476" y="674608"/>
            <a:ext cx="5509022" cy="3184922"/>
          </a:xfrm>
          <a:prstGeom prst="rect">
            <a:avLst/>
          </a:prstGeom>
          <a:noFill/>
          <a:ln w="9525">
            <a:solidFill>
              <a:srgbClr val="D60093">
                <a:alpha val="100000"/>
              </a:srgbClr>
            </a:solidFill>
            <a:miter lim="800000"/>
          </a:ln>
        </p:spPr>
        <p:txBody>
          <a:bodyPr vert="horz" wrap="square" lIns="68580" tIns="34290" rIns="68580" bIns="34290" anchor="t"/>
          <a:lstStyle>
            <a:lvl1pPr marL="357505" indent="-357505" algn="just" rtl="0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÷"/>
              <a:defRPr sz="2400" b="1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F2C37D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9pPr>
          </a:lstStyle>
          <a:p>
            <a:pPr eaLnBrk="1" hangingPunct="1"/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Amy: On Saturday, we're doing to see Stonehenge.</a:t>
            </a:r>
            <a:endParaRPr lang="zh-CN" altLang="en-US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Lingling</a:t>
            </a: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: What's that?</a:t>
            </a:r>
            <a:endParaRPr lang="zh-CN" altLang="en-US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Amy: It's a very old place. It's about five thousand years old.</a:t>
            </a:r>
            <a:endParaRPr lang="zh-CN" altLang="en-US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Lingling: It's very old. What will we see there?</a:t>
            </a:r>
            <a:endParaRPr lang="zh-CN" altLang="en-US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2"/>
          <p:cNvPicPr>
            <a:picLocks noChangeAspect="1"/>
          </p:cNvPicPr>
          <p:nvPr/>
        </p:nvPicPr>
        <p:blipFill>
          <a:blip r:embed="rId2" cstate="email">
            <a:lum contrast="6000"/>
          </a:blip>
          <a:stretch>
            <a:fillRect/>
          </a:stretch>
        </p:blipFill>
        <p:spPr>
          <a:xfrm>
            <a:off x="73818" y="3401854"/>
            <a:ext cx="4986338" cy="17216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Rectangle 4"/>
          <p:cNvSpPr>
            <a:spLocks noGrp="1"/>
          </p:cNvSpPr>
          <p:nvPr/>
        </p:nvSpPr>
        <p:spPr>
          <a:xfrm>
            <a:off x="3188970" y="629126"/>
            <a:ext cx="5455444" cy="2772728"/>
          </a:xfrm>
          <a:prstGeom prst="rect">
            <a:avLst/>
          </a:prstGeom>
          <a:noFill/>
          <a:ln w="9525">
            <a:solidFill>
              <a:srgbClr val="D60093">
                <a:alpha val="100000"/>
              </a:srgbClr>
            </a:solidFill>
            <a:miter lim="800000"/>
          </a:ln>
        </p:spPr>
        <p:txBody>
          <a:bodyPr vert="horz" wrap="square" lIns="68580" tIns="34290" rIns="68580" bIns="34290" anchor="t"/>
          <a:lstStyle>
            <a:lvl1pPr marL="357505" indent="-357505" algn="just" rtl="0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÷"/>
              <a:defRPr sz="2400" b="1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F2C37D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9pPr>
          </a:lstStyle>
          <a:p>
            <a:pPr eaLnBrk="1" hangingPunct="1"/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</a:rPr>
              <a:t>Amy: We'll see lots of big stones. They are in </a:t>
            </a:r>
            <a:r>
              <a:rPr lang="en-US" altLang="zh-CN" b="0" dirty="0">
                <a:solidFill>
                  <a:srgbClr val="FF0000"/>
                </a:solidFill>
                <a:latin typeface="Times New Roman" panose="02020603050405020304" pitchFamily="18" charset="0"/>
              </a:rPr>
              <a:t>circle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</a:rPr>
              <a:t>. Some stones are on top of the others.</a:t>
            </a:r>
            <a:endParaRPr lang="en-US" altLang="zh-CN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Lingling: It's very interesting . Why did people </a:t>
            </a:r>
            <a:r>
              <a:rPr lang="en-US" altLang="zh-CN" b="0" dirty="0">
                <a:solidFill>
                  <a:srgbClr val="FF0000"/>
                </a:solidFill>
                <a:latin typeface="Times New Roman" panose="02020603050405020304" pitchFamily="18" charset="0"/>
              </a:rPr>
              <a:t>build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it?</a:t>
            </a:r>
            <a:endParaRPr lang="en-US" altLang="zh-CN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</a:rPr>
              <a:t>Amy: No one knows.</a:t>
            </a:r>
            <a:endParaRPr lang="en-US" altLang="zh-CN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4"/>
          <p:cNvSpPr>
            <a:spLocks noGrp="1"/>
          </p:cNvSpPr>
          <p:nvPr/>
        </p:nvSpPr>
        <p:spPr>
          <a:xfrm>
            <a:off x="2967990" y="670799"/>
            <a:ext cx="5455444" cy="1620440"/>
          </a:xfrm>
          <a:prstGeom prst="rect">
            <a:avLst/>
          </a:prstGeom>
          <a:noFill/>
          <a:ln w="9525">
            <a:solidFill>
              <a:srgbClr val="D60093">
                <a:alpha val="100000"/>
              </a:srgbClr>
            </a:solidFill>
            <a:miter lim="800000"/>
          </a:ln>
        </p:spPr>
        <p:txBody>
          <a:bodyPr vert="horz" wrap="square" lIns="68580" tIns="34290" rIns="68580" bIns="34290" anchor="t"/>
          <a:lstStyle>
            <a:lvl1pPr marL="357505" indent="-357505" algn="just" rtl="0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÷"/>
              <a:defRPr sz="2400" b="1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F2C37D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9pPr>
          </a:lstStyle>
          <a:p>
            <a:pPr eaLnBrk="1" hangingPunct="1"/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Amy: You're clever. Maybe you will find the answer.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Lingling: I </a:t>
            </a: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</a:rPr>
              <a:t>hope</a:t>
            </a:r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so.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141923" y="2840594"/>
            <a:ext cx="3943350" cy="22169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4"/>
          <p:cNvSpPr>
            <a:spLocks noGrp="1"/>
          </p:cNvSpPr>
          <p:nvPr/>
        </p:nvSpPr>
        <p:spPr>
          <a:xfrm>
            <a:off x="2326005" y="799863"/>
            <a:ext cx="5455444" cy="1620440"/>
          </a:xfrm>
          <a:prstGeom prst="rect">
            <a:avLst/>
          </a:prstGeom>
          <a:noFill/>
          <a:ln w="9525">
            <a:solidFill>
              <a:srgbClr val="D60093">
                <a:alpha val="100000"/>
              </a:srgbClr>
            </a:solidFill>
            <a:miter lim="800000"/>
          </a:ln>
        </p:spPr>
        <p:txBody>
          <a:bodyPr vert="horz" wrap="square" lIns="68580" tIns="34290" rIns="68580" bIns="34290" anchor="t"/>
          <a:lstStyle>
            <a:lvl1pPr marL="357505" indent="-357505" algn="just" rtl="0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÷"/>
              <a:defRPr sz="2400" b="1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fontAlgn="base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rgbClr val="F2C37D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9pPr>
          </a:lstStyle>
          <a:p>
            <a:pPr eaLnBrk="1" hangingPunct="1"/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Lingling: How will we get there?</a:t>
            </a:r>
            <a:endParaRPr lang="zh-CN" altLang="en-US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Amy: By car. It's will take three hours.</a:t>
            </a:r>
            <a:endParaRPr lang="zh-CN" altLang="en-US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0" dirty="0">
                <a:solidFill>
                  <a:srgbClr val="000000"/>
                </a:solidFill>
                <a:latin typeface="Times New Roman" panose="02020603050405020304" pitchFamily="18" charset="0"/>
              </a:rPr>
              <a:t>Lingling: Well,I can't wait.</a:t>
            </a:r>
            <a:r>
              <a:rPr lang="en-US" altLang="zh-CN" b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en-US" dirty="0"/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2" cstate="email">
            <a:lum contrast="6000"/>
          </a:blip>
          <a:stretch>
            <a:fillRect/>
          </a:stretch>
        </p:blipFill>
        <p:spPr>
          <a:xfrm>
            <a:off x="337185" y="3193732"/>
            <a:ext cx="6291263" cy="1890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9459" descr="u=3081033589,1140721320&amp;fm=21&amp;gp=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06816" y="1313021"/>
            <a:ext cx="3189923" cy="2964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550670" y="1498759"/>
            <a:ext cx="1966913" cy="196207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华文隶书" panose="02010800040101010101" charset="0"/>
              </a:rPr>
              <a:t>place</a:t>
            </a:r>
            <a:endParaRPr lang="en-US" altLang="zh-CN" sz="41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华文隶书" panose="02010800040101010101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地方</a:t>
            </a:r>
            <a:endParaRPr lang="en-US" altLang="zh-CN" sz="41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内容占位符 3" descr="t013a3f0befe871f4b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313974" y="904399"/>
            <a:ext cx="6516053" cy="379142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椭圆 2"/>
          <p:cNvSpPr/>
          <p:nvPr/>
        </p:nvSpPr>
        <p:spPr>
          <a:xfrm>
            <a:off x="2143125" y="1999298"/>
            <a:ext cx="1782604" cy="1826419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zh-CN" sz="14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22679" y="1943100"/>
            <a:ext cx="2767424" cy="196207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en-US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华文隶书" panose="02010800040101010101" charset="0"/>
              </a:rPr>
              <a:t>circle</a:t>
            </a:r>
            <a:endParaRPr lang="en-US" altLang="zh-CN" sz="41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华文隶书" panose="02010800040101010101" charset="0"/>
            </a:endParaRPr>
          </a:p>
          <a:p>
            <a:pPr algn="ctr"/>
            <a:r>
              <a:rPr lang="zh-CN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圆，圆形；</a:t>
            </a:r>
            <a:endParaRPr lang="zh-CN" altLang="zh-CN" sz="41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画圈，圈出</a:t>
            </a:r>
            <a:endParaRPr lang="zh-CN" altLang="zh-CN" sz="4100" b="1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18762" y="1602581"/>
            <a:ext cx="1568378" cy="196207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华文隶书" panose="02010800040101010101" charset="0"/>
                <a:sym typeface="+mn-ea"/>
              </a:rPr>
              <a:t>build</a:t>
            </a:r>
            <a:r>
              <a:rPr lang="en-US" altLang="zh-CN" sz="41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4100" dirty="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41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建造</a:t>
            </a:r>
            <a:endParaRPr lang="zh-CN" altLang="en-US" sz="4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412" name="图片 17411" descr="E:\科讯\pic\1195439614958.jpg119543961495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890963" y="1453516"/>
            <a:ext cx="4604385" cy="305800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0112b558746473a8012060c8c67399.jpg@900w_1l_2o_100s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85826" y="1653540"/>
            <a:ext cx="6206966" cy="3489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91114" y="688182"/>
            <a:ext cx="570928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Let's travel around the world.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标题 28673"/>
          <p:cNvSpPr>
            <a:spLocks noGrp="1"/>
          </p:cNvSpPr>
          <p:nvPr/>
        </p:nvSpPr>
        <p:spPr>
          <a:xfrm>
            <a:off x="1675448" y="838676"/>
            <a:ext cx="1379696" cy="18992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rgbClr val="018BE9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华文隶书" panose="02010800040101010101" charset="0"/>
                <a:cs typeface="+mn-cs"/>
              </a:rPr>
              <a:t>hope</a:t>
            </a:r>
            <a:r>
              <a:rPr lang="zh-CN" alt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41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希望</a:t>
            </a:r>
            <a:endParaRPr lang="zh-CN" altLang="en-US" sz="6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5" name="文本占位符 28674"/>
          <p:cNvSpPr>
            <a:spLocks noGrp="1"/>
          </p:cNvSpPr>
          <p:nvPr/>
        </p:nvSpPr>
        <p:spPr>
          <a:xfrm>
            <a:off x="1080135" y="3329940"/>
            <a:ext cx="2789873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257175" algn="l" defTabSz="91440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018BE9"/>
              </a:buClr>
              <a:buSzPct val="70000"/>
              <a:buFont typeface="Arial" panose="020B0604020202020204" pitchFamily="34" charset="0"/>
              <a:buChar char="☺"/>
              <a:defRPr sz="2000" b="0" i="0" u="none" kern="1200" baseline="0">
                <a:solidFill>
                  <a:srgbClr val="018BE9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1pPr>
            <a:lvl2pPr marL="357505" lvl="1" indent="0" algn="l" defTabSz="91440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b="0" i="0" u="none" kern="1200" baseline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b="0" i="0" u="none" kern="1200" baseline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b="0" i="0" u="none" kern="1200" baseline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b="0" i="0" u="none" kern="1200" baseline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b="0" i="0" u="none" kern="1200" baseline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b="0" i="0" u="none" kern="1200" baseline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b="0" i="0" u="none" kern="1200" baseline="0">
                <a:solidFill>
                  <a:srgbClr val="4D4D4D"/>
                </a:solidFill>
                <a:latin typeface="Arial" panose="020B0604020202020204" pitchFamily="34" charset="0"/>
                <a:ea typeface="幼圆" pitchFamily="49" charset="-122"/>
                <a:cs typeface="+mn-ea"/>
              </a:defRPr>
            </a:lvl9pPr>
          </a:lstStyle>
          <a:p>
            <a:pPr marL="64135" indent="0">
              <a:buNone/>
            </a:pPr>
            <a:r>
              <a:rPr lang="zh-CN" altLang="en-US" sz="5000" dirty="0">
                <a:solidFill>
                  <a:srgbClr val="000000"/>
                </a:solidFill>
                <a:latin typeface="Times New Roman" panose="02020603050405020304" pitchFamily="18" charset="0"/>
              </a:rPr>
              <a:t>I hope so. </a:t>
            </a:r>
            <a:endParaRPr lang="en-US" altLang="zh-CN" sz="5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7652" name="图片 27651" descr="18021312093225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5395912" y="1334691"/>
            <a:ext cx="3024188" cy="302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/>
      <p:bldP spid="2867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8" name="矩形 44047"/>
          <p:cNvSpPr/>
          <p:nvPr/>
        </p:nvSpPr>
        <p:spPr>
          <a:xfrm>
            <a:off x="3114675" y="487204"/>
            <a:ext cx="2914650" cy="51435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altLang="zh-CN" sz="27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ea typeface="创艺简粗黑" charset="0"/>
              </a:rPr>
              <a:t>Look and say</a:t>
            </a:r>
            <a:endParaRPr lang="en-US" altLang="zh-CN" sz="27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Times New Roman" panose="02020603050405020304" pitchFamily="18" charset="0"/>
              <a:ea typeface="创艺简粗黑" charset="0"/>
            </a:endParaRPr>
          </a:p>
        </p:txBody>
      </p:sp>
      <p:pic>
        <p:nvPicPr>
          <p:cNvPr id="44049" name="图片 44048"/>
          <p:cNvPicPr>
            <a:picLocks noChangeAspect="1"/>
          </p:cNvPicPr>
          <p:nvPr/>
        </p:nvPicPr>
        <p:blipFill>
          <a:blip r:embed="rId2" cstate="email"/>
          <a:srcRect b="-2"/>
          <a:stretch>
            <a:fillRect/>
          </a:stretch>
        </p:blipFill>
        <p:spPr>
          <a:xfrm>
            <a:off x="1340644" y="1098709"/>
            <a:ext cx="2800350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0" name="图片 4404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483894" y="1098709"/>
            <a:ext cx="2800350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1" name="图片 4405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340644" y="3075623"/>
            <a:ext cx="2743200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2" name="图片 4405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483894" y="3075623"/>
            <a:ext cx="2743200" cy="177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矩形 6147"/>
          <p:cNvSpPr/>
          <p:nvPr/>
        </p:nvSpPr>
        <p:spPr>
          <a:xfrm>
            <a:off x="466725" y="1056799"/>
            <a:ext cx="8028623" cy="3808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     On Saturday,  </a:t>
            </a:r>
            <a:r>
              <a:rPr lang="en-US" altLang="zh-CN" sz="2700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2700" dirty="0">
                <a:latin typeface="Times New Roman" panose="02020603050405020304" pitchFamily="18" charset="0"/>
              </a:rPr>
              <a:t> and Amy are going to see _________.It’s a very _____ place. It’s _______ years old. They will get there by ______. It will take __________. They’ll see ___________________. They are in a _______. Some stones are _____________others. No one knows why people built this. It’s a _______. 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4" name="圆角矩形标注 10"/>
          <p:cNvSpPr/>
          <p:nvPr/>
        </p:nvSpPr>
        <p:spPr>
          <a:xfrm>
            <a:off x="2206942" y="619602"/>
            <a:ext cx="4730354" cy="1926431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3555" name="TextBox 9"/>
          <p:cNvSpPr txBox="1"/>
          <p:nvPr/>
        </p:nvSpPr>
        <p:spPr>
          <a:xfrm>
            <a:off x="2336959" y="738664"/>
            <a:ext cx="4470559" cy="16887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 What will Lingling and Amy do on Saturday?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They will...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3558" name="Picture 6"/>
          <p:cNvPicPr>
            <a:picLocks noChangeAspect="1"/>
          </p:cNvPicPr>
          <p:nvPr/>
        </p:nvPicPr>
        <p:blipFill>
          <a:blip r:embed="rId2" cstate="email">
            <a:lum contrast="6000"/>
          </a:blip>
          <a:srcRect/>
          <a:stretch>
            <a:fillRect/>
          </a:stretch>
        </p:blipFill>
        <p:spPr>
          <a:xfrm>
            <a:off x="3965496" y="2789873"/>
            <a:ext cx="3387328" cy="217408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5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圆角矩形标注 10"/>
          <p:cNvSpPr/>
          <p:nvPr/>
        </p:nvSpPr>
        <p:spPr>
          <a:xfrm>
            <a:off x="2156699" y="640081"/>
            <a:ext cx="4730353" cy="1926431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4579" name="TextBox 9"/>
          <p:cNvSpPr txBox="1"/>
          <p:nvPr/>
        </p:nvSpPr>
        <p:spPr>
          <a:xfrm>
            <a:off x="2263855" y="747236"/>
            <a:ext cx="4676775" cy="168878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 What will Lingling and Amy do on Saturday?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They will...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4581" name="Picture 5"/>
          <p:cNvPicPr>
            <a:picLocks noChangeAspect="1"/>
          </p:cNvPicPr>
          <p:nvPr/>
        </p:nvPicPr>
        <p:blipFill>
          <a:blip r:embed="rId2" cstate="email">
            <a:lum contrast="6000"/>
          </a:blip>
          <a:srcRect/>
          <a:stretch>
            <a:fillRect/>
          </a:stretch>
        </p:blipFill>
        <p:spPr>
          <a:xfrm>
            <a:off x="4100989" y="2799874"/>
            <a:ext cx="3396854" cy="21407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79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圆角矩形标注 10"/>
          <p:cNvSpPr/>
          <p:nvPr/>
        </p:nvSpPr>
        <p:spPr>
          <a:xfrm>
            <a:off x="2072164" y="541021"/>
            <a:ext cx="4730354" cy="1926431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5603" name="TextBox 9"/>
          <p:cNvSpPr txBox="1"/>
          <p:nvPr/>
        </p:nvSpPr>
        <p:spPr>
          <a:xfrm>
            <a:off x="2125742" y="702945"/>
            <a:ext cx="4676775" cy="168878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 What will Lingling and Amy do on Saturday?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They will...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5605" name="Picture 5"/>
          <p:cNvPicPr>
            <a:picLocks noChangeAspect="1"/>
          </p:cNvPicPr>
          <p:nvPr/>
        </p:nvPicPr>
        <p:blipFill>
          <a:blip r:embed="rId2" cstate="email">
            <a:lum contrast="6000"/>
          </a:blip>
          <a:srcRect/>
          <a:stretch>
            <a:fillRect/>
          </a:stretch>
        </p:blipFill>
        <p:spPr>
          <a:xfrm>
            <a:off x="3962877" y="2909650"/>
            <a:ext cx="3398044" cy="18799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/>
      <p:bldP spid="25603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圆角矩形标注 10"/>
          <p:cNvSpPr/>
          <p:nvPr/>
        </p:nvSpPr>
        <p:spPr>
          <a:xfrm>
            <a:off x="2037874" y="540544"/>
            <a:ext cx="4730354" cy="1926431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49" charset="-122"/>
            </a:endParaRPr>
          </a:p>
        </p:txBody>
      </p:sp>
      <p:sp>
        <p:nvSpPr>
          <p:cNvPr id="26627" name="TextBox 9"/>
          <p:cNvSpPr txBox="1"/>
          <p:nvPr/>
        </p:nvSpPr>
        <p:spPr>
          <a:xfrm>
            <a:off x="2091452" y="659606"/>
            <a:ext cx="4676775" cy="168878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A: What will Lingling and Amy do on Saturday?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B: They will...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6629" name="Picture 5"/>
          <p:cNvPicPr>
            <a:picLocks noChangeAspect="1"/>
          </p:cNvPicPr>
          <p:nvPr/>
        </p:nvPicPr>
        <p:blipFill>
          <a:blip r:embed="rId2" cstate="email">
            <a:lum contrast="6000"/>
          </a:blip>
          <a:srcRect/>
          <a:stretch>
            <a:fillRect/>
          </a:stretch>
        </p:blipFill>
        <p:spPr>
          <a:xfrm>
            <a:off x="4090512" y="2863454"/>
            <a:ext cx="3408760" cy="19121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/>
      <p:bldP spid="26627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0" name="文本框 35849"/>
          <p:cNvSpPr txBox="1"/>
          <p:nvPr/>
        </p:nvSpPr>
        <p:spPr>
          <a:xfrm>
            <a:off x="1971675" y="1062037"/>
            <a:ext cx="491013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A:Where are you going?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B: I am going to …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1857375" y="2238375"/>
            <a:ext cx="513873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A:What will you see/do?</a:t>
            </a:r>
            <a:endParaRPr lang="en-US" altLang="zh-CN" sz="3600"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B: I' ll  …</a:t>
            </a:r>
            <a:endParaRPr lang="en-US" altLang="zh-CN" sz="41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charset="0"/>
            </a:endParaRPr>
          </a:p>
        </p:txBody>
      </p:sp>
      <p:sp>
        <p:nvSpPr>
          <p:cNvPr id="35852" name="文本框 35851"/>
          <p:cNvSpPr txBox="1"/>
          <p:nvPr/>
        </p:nvSpPr>
        <p:spPr>
          <a:xfrm>
            <a:off x="1857375" y="3414712"/>
            <a:ext cx="513873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A:How will you get there?</a:t>
            </a:r>
            <a:endParaRPr lang="en-US" altLang="zh-CN" sz="3600"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60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B: I' ll get there …</a:t>
            </a:r>
            <a:endParaRPr lang="en-US" altLang="zh-CN" sz="41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charset="0"/>
            </a:endParaRPr>
          </a:p>
        </p:txBody>
      </p:sp>
      <p:grpSp>
        <p:nvGrpSpPr>
          <p:cNvPr id="35856" name="组合 35855"/>
          <p:cNvGrpSpPr/>
          <p:nvPr/>
        </p:nvGrpSpPr>
        <p:grpSpPr>
          <a:xfrm>
            <a:off x="3598069" y="4854893"/>
            <a:ext cx="1657350" cy="114300"/>
            <a:chOff x="1872" y="3696"/>
            <a:chExt cx="1392" cy="96"/>
          </a:xfrm>
        </p:grpSpPr>
        <p:sp>
          <p:nvSpPr>
            <p:cNvPr id="35857" name="椭圆 35856"/>
            <p:cNvSpPr/>
            <p:nvPr/>
          </p:nvSpPr>
          <p:spPr>
            <a:xfrm>
              <a:off x="1872" y="3696"/>
              <a:ext cx="96" cy="96"/>
            </a:xfrm>
            <a:prstGeom prst="ellipse">
              <a:avLst/>
            </a:prstGeom>
            <a:solidFill>
              <a:srgbClr val="9021FF"/>
            </a:soli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椭圆 35857"/>
            <p:cNvSpPr/>
            <p:nvPr/>
          </p:nvSpPr>
          <p:spPr>
            <a:xfrm>
              <a:off x="2112" y="3696"/>
              <a:ext cx="96" cy="96"/>
            </a:xfrm>
            <a:prstGeom prst="ellipse">
              <a:avLst/>
            </a:prstGeom>
            <a:solidFill>
              <a:srgbClr val="9021FF"/>
            </a:soli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椭圆 35858"/>
            <p:cNvSpPr/>
            <p:nvPr/>
          </p:nvSpPr>
          <p:spPr>
            <a:xfrm>
              <a:off x="2352" y="3696"/>
              <a:ext cx="96" cy="96"/>
            </a:xfrm>
            <a:prstGeom prst="ellipse">
              <a:avLst/>
            </a:prstGeom>
            <a:solidFill>
              <a:srgbClr val="9021FF"/>
            </a:soli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0" name="椭圆 35859"/>
            <p:cNvSpPr/>
            <p:nvPr/>
          </p:nvSpPr>
          <p:spPr>
            <a:xfrm>
              <a:off x="2688" y="3696"/>
              <a:ext cx="96" cy="96"/>
            </a:xfrm>
            <a:prstGeom prst="ellipse">
              <a:avLst/>
            </a:prstGeom>
            <a:solidFill>
              <a:srgbClr val="9021FF"/>
            </a:soli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椭圆 35860"/>
            <p:cNvSpPr/>
            <p:nvPr/>
          </p:nvSpPr>
          <p:spPr>
            <a:xfrm>
              <a:off x="2928" y="3696"/>
              <a:ext cx="96" cy="96"/>
            </a:xfrm>
            <a:prstGeom prst="ellipse">
              <a:avLst/>
            </a:prstGeom>
            <a:solidFill>
              <a:srgbClr val="9021FF"/>
            </a:soli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2" name="椭圆 35861"/>
            <p:cNvSpPr/>
            <p:nvPr/>
          </p:nvSpPr>
          <p:spPr>
            <a:xfrm>
              <a:off x="3168" y="3696"/>
              <a:ext cx="96" cy="96"/>
            </a:xfrm>
            <a:prstGeom prst="ellipse">
              <a:avLst/>
            </a:prstGeom>
            <a:solidFill>
              <a:srgbClr val="9021FF"/>
            </a:solidFill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28900" y="520065"/>
            <a:ext cx="456628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Plan on May Day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41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/>
      <p:bldP spid="35851" grpId="0"/>
      <p:bldP spid="358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435894" y="2049780"/>
            <a:ext cx="6436995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  <a:cs typeface="宋体" panose="02010600030101010101" pitchFamily="2" charset="-122"/>
              </a:rPr>
              <a:t>The May Day is coming. I will go to _____.</a:t>
            </a:r>
            <a:endParaRPr lang="en-US" altLang="zh-CN" sz="270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  <a:cs typeface="宋体" panose="02010600030101010101" pitchFamily="2" charset="-122"/>
              </a:rPr>
              <a:t> I will see ______. I will _________.I will go there by ______. It will take ________. </a:t>
            </a:r>
            <a:endParaRPr lang="zh-CN" altLang="en-US" sz="27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67000" y="825341"/>
            <a:ext cx="3810000" cy="7001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Plan on May Day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11204" y="1595914"/>
            <a:ext cx="6401753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What will we see there?  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We</a:t>
            </a: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33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ll</a:t>
            </a: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 see lots of very big stones/....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1204" y="3188018"/>
            <a:ext cx="4922996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How will we get there?   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We will get there by car/....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0441" y="798672"/>
            <a:ext cx="215741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Summary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d993ff9d174a967844e7afbee55a1c8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2935" y="924878"/>
            <a:ext cx="5403533" cy="38304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48914" y="933926"/>
            <a:ext cx="2134076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</a:rPr>
              <a:t>Where do you want to go?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17" name="云形标注 16"/>
          <p:cNvSpPr/>
          <p:nvPr/>
        </p:nvSpPr>
        <p:spPr>
          <a:xfrm rot="600000">
            <a:off x="6116479" y="763429"/>
            <a:ext cx="2913221" cy="1296353"/>
          </a:xfrm>
          <a:prstGeom prst="cloudCallout">
            <a:avLst>
              <a:gd name="adj1" fmla="val -29010"/>
              <a:gd name="adj2" fmla="val 81173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35643" y="859631"/>
            <a:ext cx="267319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</a:rPr>
              <a:t>Homework</a:t>
            </a:r>
            <a:endParaRPr lang="en-US" altLang="zh-CN" sz="41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1558" y="1946434"/>
            <a:ext cx="7383304" cy="1938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1.Talk about you May Day plan with you parents.</a:t>
            </a:r>
            <a:endParaRPr lang="en-US" altLang="zh-CN" sz="27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2. Do you want to know more about Stonehenge?    Try to get the information  on internet.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953" y="809149"/>
            <a:ext cx="3272790" cy="21840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909412" y="3062288"/>
            <a:ext cx="3325654" cy="20326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733097" y="809149"/>
            <a:ext cx="3410903" cy="218455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7085" y="1071086"/>
            <a:ext cx="2449354" cy="1453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>
                <a:latin typeface="Times New Roman" panose="02020603050405020304" pitchFamily="18" charset="0"/>
              </a:rPr>
              <a:t>In China,</a:t>
            </a:r>
            <a:endParaRPr lang="en-US" altLang="zh-CN" sz="4500">
              <a:latin typeface="Times New Roman" panose="02020603050405020304" pitchFamily="18" charset="0"/>
            </a:endParaRPr>
          </a:p>
          <a:p>
            <a:r>
              <a:rPr lang="en-US" altLang="zh-CN" sz="4500">
                <a:solidFill>
                  <a:srgbClr val="FF0000"/>
                </a:solidFill>
                <a:latin typeface="Times New Roman" panose="02020603050405020304" pitchFamily="18" charset="0"/>
              </a:rPr>
              <a:t>I' ll see</a:t>
            </a:r>
            <a:r>
              <a:rPr lang="en-US" altLang="zh-CN" sz="4500">
                <a:latin typeface="Times New Roman" panose="02020603050405020304" pitchFamily="18" charset="0"/>
              </a:rPr>
              <a:t>...</a:t>
            </a:r>
            <a:endParaRPr lang="en-US" altLang="zh-CN" sz="45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86337" y="2740343"/>
            <a:ext cx="4124801" cy="23712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26343" y="520065"/>
            <a:ext cx="4044791" cy="2171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2219" y="1252061"/>
            <a:ext cx="2449354" cy="29084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100">
                <a:latin typeface="Times New Roman" panose="02020603050405020304" pitchFamily="18" charset="0"/>
              </a:rPr>
              <a:t>In America,</a:t>
            </a:r>
            <a:endParaRPr lang="en-US" altLang="zh-CN" sz="41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</a:rPr>
              <a:t>I' ll see</a:t>
            </a:r>
            <a:r>
              <a:rPr lang="en-US" altLang="zh-CN" sz="4100">
                <a:latin typeface="Times New Roman" panose="02020603050405020304" pitchFamily="18" charset="0"/>
              </a:rPr>
              <a:t>...</a:t>
            </a:r>
            <a:endParaRPr lang="en-US" altLang="zh-CN" sz="41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1052"/>
            <a:ext cx="2514600" cy="37814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23510" y="647700"/>
            <a:ext cx="3571399" cy="2378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27358" y="3140869"/>
            <a:ext cx="3128010" cy="1954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1013" y="1952149"/>
            <a:ext cx="2608421" cy="2962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7950" y="647701"/>
            <a:ext cx="2506504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Times New Roman" panose="02020603050405020304" pitchFamily="18" charset="0"/>
              </a:rPr>
              <a:t>In Australia,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I' ll see</a:t>
            </a:r>
            <a:r>
              <a:rPr lang="en-US" altLang="zh-CN" sz="3600">
                <a:latin typeface="Times New Roman" panose="02020603050405020304" pitchFamily="18" charset="0"/>
              </a:rPr>
              <a:t>...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5550" y="1101566"/>
            <a:ext cx="4382929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</a:rPr>
              <a:t>How about the UK?</a:t>
            </a:r>
            <a:endParaRPr lang="en-US" altLang="zh-CN" sz="4100" dirty="0">
              <a:latin typeface="Times New Roman" panose="02020603050405020304" pitchFamily="18" charset="0"/>
            </a:endParaRPr>
          </a:p>
        </p:txBody>
      </p:sp>
      <p:pic>
        <p:nvPicPr>
          <p:cNvPr id="4" name="Picture 2" descr="UK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757964" y="2019300"/>
            <a:ext cx="3422333" cy="2278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36308" y="2452212"/>
            <a:ext cx="4275296" cy="25912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44979" y="461963"/>
            <a:ext cx="3030379" cy="2272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544979" y="2864644"/>
            <a:ext cx="3273743" cy="217884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14049" y="627698"/>
            <a:ext cx="2506504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In the UK,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I' </a:t>
            </a:r>
            <a:r>
              <a:rPr lang="en-US" altLang="zh-CN" sz="36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ll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 see</a:t>
            </a:r>
            <a:r>
              <a:rPr lang="en-US" altLang="zh-CN" sz="3600" dirty="0">
                <a:latin typeface="Times New Roman" panose="02020603050405020304" pitchFamily="18" charset="0"/>
              </a:rPr>
              <a:t>...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90049" y="1929289"/>
            <a:ext cx="3826669" cy="247364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75448" y="644367"/>
            <a:ext cx="4339114" cy="10156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1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Stonehenge </a:t>
            </a:r>
            <a:r>
              <a:rPr lang="zh-CN" altLang="en-US" sz="4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巨石阵</a:t>
            </a:r>
            <a:endParaRPr lang="zh-CN" altLang="en-US" sz="4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t01845fd88a8170c8f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10163" y="1929289"/>
            <a:ext cx="3691890" cy="247364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d27a9117-ca76-49e1-9721-4921b302ace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2885</Words>
  <Application>WPS 演示</Application>
  <PresentationFormat>全屏显示(16:9)</PresentationFormat>
  <Paragraphs>194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Unicode MS</vt:lpstr>
      <vt:lpstr>Wingdings 2</vt:lpstr>
      <vt:lpstr>Wingdings</vt:lpstr>
      <vt:lpstr>幼圆</vt:lpstr>
      <vt:lpstr>华文隶书</vt:lpstr>
      <vt:lpstr>黑体</vt:lpstr>
      <vt:lpstr>创艺简粗黑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410</cp:revision>
  <dcterms:created xsi:type="dcterms:W3CDTF">2013-07-01T03:05:00Z</dcterms:created>
  <dcterms:modified xsi:type="dcterms:W3CDTF">2023-02-17T02:36:34Z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D6AE246396A84CFE8671ED31EC79096C</vt:lpwstr>
  </property>
</Properties>
</file>