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88" r:id="rId3"/>
    <p:sldId id="334" r:id="rId5"/>
    <p:sldId id="358" r:id="rId6"/>
    <p:sldId id="357" r:id="rId7"/>
    <p:sldId id="330" r:id="rId8"/>
    <p:sldId id="369" r:id="rId9"/>
    <p:sldId id="342" r:id="rId10"/>
    <p:sldId id="368" r:id="rId11"/>
    <p:sldId id="361" r:id="rId12"/>
    <p:sldId id="362" r:id="rId13"/>
    <p:sldId id="359" r:id="rId14"/>
    <p:sldId id="364" r:id="rId15"/>
    <p:sldId id="374" r:id="rId16"/>
    <p:sldId id="336" r:id="rId17"/>
    <p:sldId id="372" r:id="rId18"/>
    <p:sldId id="371" r:id="rId19"/>
    <p:sldId id="373" r:id="rId20"/>
    <p:sldId id="367" r:id="rId21"/>
    <p:sldId id="375" r:id="rId22"/>
    <p:sldId id="366" r:id="rId23"/>
    <p:sldId id="335" r:id="rId24"/>
    <p:sldId id="355" r:id="rId25"/>
    <p:sldId id="268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944" y="-83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 lIns="68580" tIns="34290" rIns="68580" bIns="3429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 lIns="68580" tIns="34290" rIns="68580" bIns="34290"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 lIns="68580" tIns="34290" rIns="68580" bIns="34290"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GIF"/><Relationship Id="rId4" Type="http://schemas.openxmlformats.org/officeDocument/2006/relationships/hyperlink" Target="file:///E:\7&#21495;\&#26032;&#24314;%20Microsoft%20PowerPoint%20&#28436;&#31034;&#25991;&#31295;.pps" TargetMode="Externa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762" y="1283254"/>
            <a:ext cx="6091238" cy="1382057"/>
            <a:chOff x="-1036709" y="1829516"/>
            <a:chExt cx="8121556" cy="1840201"/>
          </a:xfrm>
        </p:grpSpPr>
        <p:sp>
          <p:nvSpPr>
            <p:cNvPr id="2" name="矩形 24"/>
            <p:cNvSpPr/>
            <p:nvPr/>
          </p:nvSpPr>
          <p:spPr>
            <a:xfrm>
              <a:off x="1703860" y="1829516"/>
              <a:ext cx="2497138" cy="6761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6 Unit 2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09" y="2624721"/>
              <a:ext cx="8121556" cy="10449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45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45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It was amazing.</a:t>
              </a:r>
              <a:endParaRPr lang="zh-CN" altLang="en-US" sz="45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96000" y="1152525"/>
            <a:ext cx="3035942" cy="399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3574" y="623412"/>
            <a:ext cx="4914900" cy="3627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5"/>
          <p:cNvSpPr txBox="1"/>
          <p:nvPr/>
        </p:nvSpPr>
        <p:spPr>
          <a:xfrm>
            <a:off x="1273493" y="4156234"/>
            <a:ext cx="6743700" cy="8917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5400" dirty="0">
                <a:latin typeface="Times New Roman" panose="02020603050405020304" pitchFamily="18" charset="0"/>
              </a:rPr>
              <a:t>take a </a:t>
            </a:r>
            <a:r>
              <a:rPr lang="en-US" altLang="x-none" sz="5400" dirty="0">
                <a:solidFill>
                  <a:srgbClr val="FF0000"/>
                </a:solidFill>
                <a:latin typeface="Times New Roman" panose="02020603050405020304" pitchFamily="18" charset="0"/>
              </a:rPr>
              <a:t>helicopter</a:t>
            </a:r>
            <a:r>
              <a:rPr lang="en-US" altLang="x-none" sz="5400" dirty="0">
                <a:latin typeface="Times New Roman" panose="02020603050405020304" pitchFamily="18" charset="0"/>
              </a:rPr>
              <a:t> ride</a:t>
            </a:r>
            <a:endParaRPr lang="en-US" altLang="x-none" sz="5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285399" y="1294448"/>
            <a:ext cx="7389495" cy="38087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28600"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Where did they go last Saturday?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>
              <a:lnSpc>
                <a:spcPct val="150000"/>
              </a:lnSpc>
            </a:pP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700" dirty="0">
                <a:latin typeface="Times New Roman" panose="02020603050405020304" pitchFamily="18" charset="0"/>
                <a:cs typeface="宋体" panose="02010600030101010101" pitchFamily="2" charset="-122"/>
              </a:rPr>
              <a:t>. 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did they do?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>
              <a:lnSpc>
                <a:spcPct val="150000"/>
              </a:lnSpc>
            </a:pP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What did they feel?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>
              <a:lnSpc>
                <a:spcPct val="150000"/>
              </a:lnSpc>
            </a:pP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85574" y="638175"/>
            <a:ext cx="3246596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dirty="0">
                <a:latin typeface="Times New Roman" panose="02020603050405020304" pitchFamily="18" charset="0"/>
              </a:rPr>
              <a:t>Listen and answer</a:t>
            </a:r>
            <a:endParaRPr lang="en-US" altLang="zh-CN" sz="33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75448" y="1986916"/>
            <a:ext cx="6269831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x-none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They went to a place called Stonehenge.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5448" y="3242787"/>
            <a:ext cx="712517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x-none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They took a </a:t>
            </a:r>
            <a:r>
              <a:rPr lang="en-US" altLang="x-none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short helicopter ride over Stonehenge</a:t>
            </a:r>
            <a:r>
              <a:rPr lang="en-US" altLang="x-none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x-none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6905" y="4493419"/>
            <a:ext cx="377475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x-none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They feel amazing.</a:t>
            </a:r>
            <a:endParaRPr lang="en-US" altLang="x-none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92029" y="1549241"/>
            <a:ext cx="7825264" cy="3115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>
                <a:latin typeface="Times New Roman" panose="02020603050405020304" pitchFamily="18" charset="0"/>
                <a:cs typeface="宋体" panose="02010600030101010101" pitchFamily="2" charset="-122"/>
              </a:rPr>
              <a:t>Last Saturday Lingling went to ________. She had ___  _______there. She took a _________ride . And she ________ ________with her camera. It was _________. </a:t>
            </a:r>
            <a:endParaRPr lang="zh-CN" altLang="en-US" sz="330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9894" y="730092"/>
            <a:ext cx="3224213" cy="622459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cs typeface="宋体" panose="02010600030101010101" pitchFamily="2" charset="-122"/>
                <a:sym typeface="+mn-ea"/>
              </a:rPr>
              <a:t>Fill in the blanks</a:t>
            </a:r>
            <a:endParaRPr lang="zh-CN" altLang="en-US" sz="36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842" name="Text Box 3"/>
          <p:cNvSpPr txBox="1"/>
          <p:nvPr/>
        </p:nvSpPr>
        <p:spPr>
          <a:xfrm>
            <a:off x="1675448" y="1549718"/>
            <a:ext cx="6223635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Let's make the funny sentences!</a:t>
            </a:r>
            <a:endParaRPr lang="zh-CN" altLang="en-US" sz="3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1746" name="图片 317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688" y="3398521"/>
            <a:ext cx="6965156" cy="165139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6" name="图片 317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947" y="3467577"/>
            <a:ext cx="6965156" cy="16513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线形标注 3 31746"/>
          <p:cNvSpPr/>
          <p:nvPr/>
        </p:nvSpPr>
        <p:spPr>
          <a:xfrm>
            <a:off x="1655921" y="688182"/>
            <a:ext cx="3348990" cy="1622584"/>
          </a:xfrm>
          <a:prstGeom prst="borderCallout3">
            <a:avLst>
              <a:gd name="adj1" fmla="val 5667"/>
              <a:gd name="adj2" fmla="val 101708"/>
              <a:gd name="adj3" fmla="val 5667"/>
              <a:gd name="adj4" fmla="val 113000"/>
              <a:gd name="adj5" fmla="val 95495"/>
              <a:gd name="adj6" fmla="val 113000"/>
              <a:gd name="adj7" fmla="val 167009"/>
              <a:gd name="adj8" fmla="val 2100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/>
          <a:lstStyle/>
          <a:p>
            <a:pPr algn="ctr"/>
            <a:endParaRPr lang="zh-CN" altLang="en-US" sz="2700" dirty="0">
              <a:latin typeface="Comic Sans MS" panose="030F0702030302020204" pitchFamily="2" charset="0"/>
            </a:endParaRPr>
          </a:p>
          <a:p>
            <a:pPr algn="ctr"/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I went to the Great Wall.</a:t>
            </a:r>
            <a:endParaRPr lang="en-US" altLang="zh-CN" sz="27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1748" name="图片 31747" descr="office6\wpsassist\cache\53b266716a03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52486" y="388620"/>
            <a:ext cx="3401616" cy="2967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0" name="图片 327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073" y="3502343"/>
            <a:ext cx="6965156" cy="16513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线形标注 3 32770"/>
          <p:cNvSpPr/>
          <p:nvPr/>
        </p:nvSpPr>
        <p:spPr>
          <a:xfrm>
            <a:off x="1503521" y="533400"/>
            <a:ext cx="3349229" cy="1512094"/>
          </a:xfrm>
          <a:prstGeom prst="borderCallout3">
            <a:avLst>
              <a:gd name="adj1" fmla="val 5667"/>
              <a:gd name="adj2" fmla="val 101708"/>
              <a:gd name="adj3" fmla="val 5667"/>
              <a:gd name="adj4" fmla="val 113000"/>
              <a:gd name="adj5" fmla="val 99403"/>
              <a:gd name="adj6" fmla="val 113000"/>
              <a:gd name="adj7" fmla="val 193106"/>
              <a:gd name="adj8" fmla="val 5819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/>
          <a:lstStyle/>
          <a:p>
            <a:pPr algn="ctr"/>
            <a:endParaRPr lang="zh-CN" altLang="en-US" sz="2700" dirty="0">
              <a:latin typeface="Comic Sans MS" panose="030F0702030302020204" pitchFamily="2" charset="0"/>
            </a:endParaRPr>
          </a:p>
          <a:p>
            <a:pPr algn="ctr"/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I saw an elephant there.</a:t>
            </a:r>
            <a:endParaRPr lang="en-US" altLang="zh-CN" sz="27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2772" name="图片 32771" descr="office6\wpsassist\cache\547bd11a1d0e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260000">
            <a:off x="5255419" y="675799"/>
            <a:ext cx="2159794" cy="2646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4" name="图片 337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947" y="3513773"/>
            <a:ext cx="6965156" cy="16513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线形标注 3 33794"/>
          <p:cNvSpPr/>
          <p:nvPr/>
        </p:nvSpPr>
        <p:spPr>
          <a:xfrm>
            <a:off x="1599247" y="526733"/>
            <a:ext cx="3349229" cy="1512094"/>
          </a:xfrm>
          <a:prstGeom prst="borderCallout3">
            <a:avLst>
              <a:gd name="adj1" fmla="val 5667"/>
              <a:gd name="adj2" fmla="val 101708"/>
              <a:gd name="adj3" fmla="val 5667"/>
              <a:gd name="adj4" fmla="val 113000"/>
              <a:gd name="adj5" fmla="val 96884"/>
              <a:gd name="adj6" fmla="val 113000"/>
              <a:gd name="adj7" fmla="val 188130"/>
              <a:gd name="adj8" fmla="val 1025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/>
          <a:lstStyle/>
          <a:p>
            <a:pPr algn="ctr"/>
            <a:endParaRPr lang="zh-CN" altLang="en-US" sz="2700" dirty="0">
              <a:solidFill>
                <a:srgbClr val="000000"/>
              </a:solidFill>
              <a:latin typeface="Comic Sans MS" panose="030F0702030302020204" pitchFamily="2" charset="0"/>
            </a:endParaRPr>
          </a:p>
          <a:p>
            <a:pPr algn="ctr"/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</a:rPr>
              <a:t>The elephant danced.</a:t>
            </a:r>
            <a:endParaRPr lang="en-US" altLang="zh-CN" sz="27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8" name="图片 348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923" y="3490913"/>
            <a:ext cx="6965156" cy="16513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线形标注 3 34818"/>
          <p:cNvSpPr/>
          <p:nvPr/>
        </p:nvSpPr>
        <p:spPr>
          <a:xfrm>
            <a:off x="2338626" y="533400"/>
            <a:ext cx="3349228" cy="1513285"/>
          </a:xfrm>
          <a:prstGeom prst="borderCallout3">
            <a:avLst>
              <a:gd name="adj1" fmla="val 5667"/>
              <a:gd name="adj2" fmla="val -1708"/>
              <a:gd name="adj3" fmla="val 5667"/>
              <a:gd name="adj4" fmla="val -13000"/>
              <a:gd name="adj5" fmla="val 104315"/>
              <a:gd name="adj6" fmla="val -13000"/>
              <a:gd name="adj7" fmla="val 203116"/>
              <a:gd name="adj8" fmla="val 10667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/>
          <a:lstStyle/>
          <a:p>
            <a:pPr algn="ctr"/>
            <a:endParaRPr lang="zh-CN" altLang="en-US" sz="2700" dirty="0">
              <a:solidFill>
                <a:srgbClr val="000000"/>
              </a:solidFill>
              <a:latin typeface="Comic Sans MS" panose="030F0702030302020204" pitchFamily="2" charset="0"/>
            </a:endParaRPr>
          </a:p>
          <a:p>
            <a:pPr algn="ctr"/>
            <a:r>
              <a:rPr lang="zh-CN" altLang="en-US" sz="2700" dirty="0">
                <a:solidFill>
                  <a:srgbClr val="000000"/>
                </a:solidFill>
                <a:latin typeface="Comic Sans MS" panose="030F0702030302020204" pitchFamily="2" charset="0"/>
              </a:rPr>
              <a:t>...</a:t>
            </a:r>
            <a:endParaRPr lang="zh-CN" altLang="en-US" sz="2700" dirty="0">
              <a:solidFill>
                <a:srgbClr val="000000"/>
              </a:solidFill>
              <a:latin typeface="Comic Sans MS" panose="030F0702030302020204" pitchFamily="2" charset="0"/>
            </a:endParaRPr>
          </a:p>
        </p:txBody>
      </p:sp>
      <p:sp>
        <p:nvSpPr>
          <p:cNvPr id="34820" name="矩形 34819"/>
          <p:cNvSpPr/>
          <p:nvPr/>
        </p:nvSpPr>
        <p:spPr>
          <a:xfrm>
            <a:off x="6163866" y="1168004"/>
            <a:ext cx="1206103" cy="539353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>
                    <a:alpha val="50000"/>
                  </a:schemeClr>
                </a:solidFill>
                <a:effectLst>
                  <a:outerShdw dist="38100" algn="ctr" rotWithShape="0">
                    <a:srgbClr val="9999FF"/>
                  </a:outerShdw>
                </a:effectLst>
                <a:latin typeface="Times New Roman" panose="02020603050405020304" pitchFamily="18" charset="0"/>
                <a:ea typeface="Papyrus" charset="0"/>
              </a:rPr>
              <a:t>Go on...</a:t>
            </a:r>
            <a:endParaRPr lang="zh-CN" altLang="en-US" sz="27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>
                  <a:alpha val="50000"/>
                </a:schemeClr>
              </a:solidFill>
              <a:effectLst>
                <a:outerShdw dist="38100" algn="ctr" rotWithShape="0">
                  <a:srgbClr val="9999FF"/>
                </a:outerShdw>
              </a:effectLst>
              <a:latin typeface="Times New Roman" panose="02020603050405020304" pitchFamily="18" charset="0"/>
              <a:ea typeface="Papyrus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0" name="Rectangle 8"/>
          <p:cNvSpPr/>
          <p:nvPr/>
        </p:nvSpPr>
        <p:spPr>
          <a:xfrm>
            <a:off x="1279208" y="1800701"/>
            <a:ext cx="7433786" cy="21459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2100" b="1" dirty="0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x-none" sz="2100" b="1" dirty="0">
                <a:solidFill>
                  <a:srgbClr val="3333CC"/>
                </a:solidFill>
                <a:latin typeface="Times New Roman" panose="02020603050405020304" pitchFamily="18" charset="0"/>
                <a:ea typeface="楷体_GB2312" pitchFamily="49" charset="-122"/>
              </a:rPr>
              <a:t>    </a:t>
            </a:r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</a:t>
            </a:r>
            <a:r>
              <a:rPr lang="zh-CN" altLang="en-US" sz="3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合作给玲玲写一封信，可以谈谈你们过去的旅游经历，也可以谈谈你们今年夏天的出行计划。</a:t>
            </a:r>
            <a:endParaRPr lang="zh-CN" altLang="en-US"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94698" y="936308"/>
            <a:ext cx="2554605" cy="622459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x-none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Group work</a:t>
            </a:r>
            <a:endParaRPr lang="en-US" altLang="x-none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30722"/>
          <p:cNvSpPr txBox="1"/>
          <p:nvPr/>
        </p:nvSpPr>
        <p:spPr>
          <a:xfrm>
            <a:off x="1833086" y="787718"/>
            <a:ext cx="5892165" cy="40157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You will need…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</a:rPr>
              <a:t>        </a:t>
            </a:r>
            <a:r>
              <a:rPr lang="en-US" altLang="zh-CN" sz="2400" dirty="0">
                <a:latin typeface="Times New Roman" panose="02020603050405020304" pitchFamily="18" charset="0"/>
              </a:rPr>
              <a:t>year/ summer/ winter/ weekend…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        Beijing/ Shanghai/ the park/ the zoo…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       trees and flowers/ many people…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      played games/ visited friends/ took photos/      bought presents/ ate good food…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       fun/ amazing/ great/ wonderful…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1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0723">
                                            <p:txEl>
                                              <p:charRg st="15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4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0723">
                                            <p:txEl>
                                              <p:charRg st="46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84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0723">
                                            <p:txEl>
                                              <p:charRg st="84" end="1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116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0723">
                                            <p:txEl>
                                              <p:charRg st="116" end="1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192" end="2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0723">
                                            <p:txEl>
                                              <p:charRg st="192" end="2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158615" y="2018348"/>
            <a:ext cx="4899660" cy="69249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year, I went to </a:t>
            </a:r>
            <a:r>
              <a:rPr lang="en-US" altLang="zh-CN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Qiandao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Lake.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 descr="青岛湖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08234" y="966788"/>
            <a:ext cx="2963228" cy="395144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4" name="组合 23553"/>
          <p:cNvGrpSpPr/>
          <p:nvPr/>
        </p:nvGrpSpPr>
        <p:grpSpPr>
          <a:xfrm>
            <a:off x="1237774" y="1085850"/>
            <a:ext cx="2857500" cy="3886200"/>
            <a:chOff x="0" y="0"/>
            <a:chExt cx="2400" cy="3264"/>
          </a:xfrm>
        </p:grpSpPr>
        <p:pic>
          <p:nvPicPr>
            <p:cNvPr id="23555" name="Picture 3" descr="9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0" y="0"/>
              <a:ext cx="2400" cy="32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6" name="Rectangle 4"/>
            <p:cNvSpPr/>
            <p:nvPr/>
          </p:nvSpPr>
          <p:spPr>
            <a:xfrm>
              <a:off x="192" y="240"/>
              <a:ext cx="2112" cy="27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altLang="x-none" sz="2100" b="1" dirty="0">
                  <a:latin typeface="Times New Roman" panose="02020603050405020304" pitchFamily="18" charset="0"/>
                </a:rPr>
                <a:t>Dear </a:t>
              </a:r>
              <a:r>
                <a:rPr lang="en-US" altLang="x-none" sz="2100" b="1" dirty="0" err="1">
                  <a:latin typeface="Times New Roman" panose="02020603050405020304" pitchFamily="18" charset="0"/>
                </a:rPr>
                <a:t>Lingling</a:t>
              </a:r>
              <a:r>
                <a:rPr lang="en-US" altLang="x-none" sz="2100" b="1" dirty="0">
                  <a:latin typeface="Times New Roman" panose="02020603050405020304" pitchFamily="18" charset="0"/>
                </a:rPr>
                <a:t>,</a:t>
              </a:r>
              <a:endParaRPr lang="en-US" altLang="x-none" sz="21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5000"/>
                </a:lnSpc>
              </a:pPr>
              <a:endParaRPr lang="en-US" altLang="x-none" sz="7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5000"/>
                </a:lnSpc>
              </a:pPr>
              <a:r>
                <a:rPr lang="en-US" altLang="x-none" sz="2100" b="1" dirty="0">
                  <a:latin typeface="Times New Roman" panose="02020603050405020304" pitchFamily="18" charset="0"/>
                </a:rPr>
                <a:t>Last Saturday, we went to the beach. We went there ________________. We____________. It was very interesting.</a:t>
              </a:r>
              <a:endParaRPr lang="en-US" altLang="x-none" sz="21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5000"/>
                </a:lnSpc>
              </a:pPr>
              <a:r>
                <a:rPr lang="en-US" altLang="x-none" sz="2100" b="1" dirty="0">
                  <a:latin typeface="Times New Roman" panose="02020603050405020304" pitchFamily="18" charset="0"/>
                </a:rPr>
                <a:t>From,</a:t>
              </a:r>
              <a:endParaRPr lang="en-US" altLang="x-none" sz="21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95000"/>
                </a:lnSpc>
              </a:pPr>
              <a:r>
                <a:rPr lang="en-US" altLang="x-none" sz="2100" b="1" dirty="0">
                  <a:latin typeface="Times New Roman" panose="02020603050405020304" pitchFamily="18" charset="0"/>
                </a:rPr>
                <a:t>______ </a:t>
              </a:r>
              <a:endParaRPr lang="en-US" altLang="x-none" sz="21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3557" name="组合 23556"/>
          <p:cNvGrpSpPr/>
          <p:nvPr/>
        </p:nvGrpSpPr>
        <p:grpSpPr>
          <a:xfrm>
            <a:off x="4702016" y="1085850"/>
            <a:ext cx="3075084" cy="3886200"/>
            <a:chOff x="0" y="0"/>
            <a:chExt cx="2497" cy="3264"/>
          </a:xfrm>
        </p:grpSpPr>
        <p:pic>
          <p:nvPicPr>
            <p:cNvPr id="23558" name="Picture 6" descr="9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2400" cy="32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9" name="Rectangle 7"/>
            <p:cNvSpPr/>
            <p:nvPr/>
          </p:nvSpPr>
          <p:spPr>
            <a:xfrm>
              <a:off x="115" y="315"/>
              <a:ext cx="2382" cy="2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95000"/>
                </a:lnSpc>
              </a:pPr>
              <a:r>
                <a:rPr lang="en-US" altLang="x-none" sz="2100" b="1">
                  <a:latin typeface="Times New Roman" panose="02020603050405020304" pitchFamily="18" charset="0"/>
                </a:rPr>
                <a:t>Dear </a:t>
              </a:r>
              <a:r>
                <a:rPr lang="en-US" altLang="x-none" sz="2100" b="1" err="1">
                  <a:latin typeface="Times New Roman" panose="02020603050405020304" pitchFamily="18" charset="0"/>
                </a:rPr>
                <a:t>Lingling</a:t>
              </a:r>
              <a:r>
                <a:rPr lang="en-US" altLang="x-none" sz="2100" b="1">
                  <a:latin typeface="Times New Roman" panose="02020603050405020304" pitchFamily="18" charset="0"/>
                </a:rPr>
                <a:t>,</a:t>
              </a:r>
              <a:endParaRPr lang="en-US" altLang="x-none" sz="2100" b="1">
                <a:latin typeface="Times New Roman" panose="02020603050405020304" pitchFamily="18" charset="0"/>
              </a:endParaRPr>
            </a:p>
            <a:p>
              <a:pPr>
                <a:lnSpc>
                  <a:spcPct val="95000"/>
                </a:lnSpc>
              </a:pPr>
              <a:r>
                <a:rPr lang="en-US" altLang="x-none" sz="2100" b="1">
                  <a:latin typeface="Times New Roman" panose="02020603050405020304" pitchFamily="18" charset="0"/>
                </a:rPr>
                <a:t>This summer, we will go to Shanghai. We will go there _______. We will visit the Oriental Pearl Tower(</a:t>
              </a:r>
              <a:r>
                <a:rPr lang="zh-CN" altLang="x-none" sz="2100" b="1">
                  <a:latin typeface="Times New Roman" panose="02020603050405020304" pitchFamily="18" charset="0"/>
                </a:rPr>
                <a:t>东方明珠塔</a:t>
              </a:r>
              <a:r>
                <a:rPr lang="en-US" altLang="x-none" sz="2100" b="1">
                  <a:latin typeface="Times New Roman" panose="02020603050405020304" pitchFamily="18" charset="0"/>
                </a:rPr>
                <a:t>). We will_______there. I think it will be amazing.</a:t>
              </a:r>
              <a:endParaRPr lang="en-US" altLang="x-none" sz="2100" b="1">
                <a:latin typeface="Times New Roman" panose="02020603050405020304" pitchFamily="18" charset="0"/>
              </a:endParaRPr>
            </a:p>
            <a:p>
              <a:pPr>
                <a:lnSpc>
                  <a:spcPct val="95000"/>
                </a:lnSpc>
              </a:pPr>
              <a:r>
                <a:rPr lang="en-US" altLang="x-none" sz="2100" b="1">
                  <a:latin typeface="Times New Roman" panose="02020603050405020304" pitchFamily="18" charset="0"/>
                </a:rPr>
                <a:t>From,</a:t>
              </a:r>
              <a:endParaRPr lang="en-US" altLang="x-none" sz="2100" b="1">
                <a:latin typeface="Times New Roman" panose="02020603050405020304" pitchFamily="18" charset="0"/>
              </a:endParaRPr>
            </a:p>
            <a:p>
              <a:pPr>
                <a:lnSpc>
                  <a:spcPct val="95000"/>
                </a:lnSpc>
              </a:pPr>
              <a:r>
                <a:rPr lang="en-US" altLang="x-none" sz="2100" b="1">
                  <a:latin typeface="Times New Roman" panose="02020603050405020304" pitchFamily="18" charset="0"/>
                </a:rPr>
                <a:t>_______</a:t>
              </a:r>
              <a:endParaRPr lang="en-US" altLang="x-none" sz="2100" b="1">
                <a:latin typeface="Times New Roman" panose="02020603050405020304" pitchFamily="18" charset="0"/>
              </a:endParaRPr>
            </a:p>
          </p:txBody>
        </p:sp>
      </p:grpSp>
      <p:pic>
        <p:nvPicPr>
          <p:cNvPr id="23561" name="Picture 10" descr="54203713390">
            <a:hlinkClick r:id="rId4" action="ppaction://hlinkpres?slideindex=1&amp;slidetitle=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3173" y="742950"/>
            <a:ext cx="628650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1723" y="1686401"/>
            <a:ext cx="4440555" cy="1453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3000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  <a:sym typeface="+mn-ea"/>
              </a:rPr>
              <a:t>They took a helicopter ride.</a:t>
            </a:r>
            <a:endParaRPr lang="en-US" altLang="x-none" sz="3000" dirty="0">
              <a:solidFill>
                <a:srgbClr val="FF0000"/>
              </a:solidFill>
              <a:latin typeface="Times New Roman" panose="02020603050405020304" pitchFamily="18" charset="0"/>
              <a:ea typeface="MS PGothic" panose="020B0600070205080204" pitchFamily="34" charset="-128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x-none" sz="3000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  <a:sym typeface="+mn-ea"/>
              </a:rPr>
              <a:t>It was amazing.</a:t>
            </a:r>
            <a:endParaRPr lang="en-US" altLang="x-none" sz="3000" dirty="0">
              <a:solidFill>
                <a:srgbClr val="FF0000"/>
              </a:solidFill>
              <a:latin typeface="Times New Roman" panose="02020603050405020304" pitchFamily="18" charset="0"/>
              <a:ea typeface="MS PGothic" panose="020B0600070205080204" pitchFamily="34" charset="-128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矩形 4"/>
          <p:cNvSpPr/>
          <p:nvPr/>
        </p:nvSpPr>
        <p:spPr>
          <a:xfrm>
            <a:off x="1020604" y="1522096"/>
            <a:ext cx="7877175" cy="20997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57175" indent="-257175">
              <a:spcBef>
                <a:spcPct val="50000"/>
              </a:spcBef>
            </a:pPr>
            <a:r>
              <a:rPr lang="en-US" altLang="x-none" sz="3300" dirty="0">
                <a:latin typeface="Times New Roman" panose="02020603050405020304" pitchFamily="18" charset="0"/>
              </a:rPr>
              <a:t>Homework</a:t>
            </a:r>
            <a:endParaRPr lang="en-US" altLang="x-none" sz="3300" dirty="0">
              <a:latin typeface="Times New Roman" panose="02020603050405020304" pitchFamily="18" charset="0"/>
            </a:endParaRPr>
          </a:p>
          <a:p>
            <a:pPr marL="257175" indent="-257175">
              <a:spcBef>
                <a:spcPct val="50000"/>
              </a:spcBef>
            </a:pPr>
            <a:r>
              <a:rPr lang="en-US" altLang="x-none" sz="3300" dirty="0">
                <a:latin typeface="Times New Roman" panose="02020603050405020304" pitchFamily="18" charset="0"/>
              </a:rPr>
              <a:t>1. Listen and repeat the text.  </a:t>
            </a:r>
            <a:endParaRPr lang="en-US" altLang="x-none" sz="3300" dirty="0">
              <a:latin typeface="Times New Roman" panose="02020603050405020304" pitchFamily="18" charset="0"/>
            </a:endParaRPr>
          </a:p>
          <a:p>
            <a:pPr marL="257175" indent="-257175">
              <a:spcBef>
                <a:spcPct val="50000"/>
              </a:spcBef>
            </a:pPr>
            <a:r>
              <a:rPr lang="en-US" altLang="x-none" sz="3300" dirty="0">
                <a:latin typeface="Times New Roman" panose="02020603050405020304" pitchFamily="18" charset="0"/>
              </a:rPr>
              <a:t>2. Try to introduce one place to your families.</a:t>
            </a:r>
            <a:endParaRPr lang="en-US" altLang="x-none" sz="33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130165" y="2456022"/>
            <a:ext cx="4013835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saw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thousands of lakes.</a:t>
            </a:r>
            <a:endParaRPr lang="en-US" sz="3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19" y="984249"/>
            <a:ext cx="4756150" cy="3175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180648" y="2260759"/>
            <a:ext cx="371713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</a:rPr>
              <a:t>And what did I do?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41" y="950356"/>
            <a:ext cx="4679156" cy="324326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 b="9641"/>
          <a:stretch>
            <a:fillRect/>
          </a:stretch>
        </p:blipFill>
        <p:spPr>
          <a:xfrm>
            <a:off x="391954" y="1101566"/>
            <a:ext cx="4281011" cy="36290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858703" y="1915002"/>
            <a:ext cx="4039076" cy="1592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did you go ?</a:t>
            </a:r>
            <a:endParaRPr lang="en-US" altLang="zh-CN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what did you see ?</a:t>
            </a:r>
            <a:endParaRPr lang="zh-CN" altLang="en-US" sz="33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Picture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85624" y="1771650"/>
            <a:ext cx="2972276" cy="30984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5"/>
          <p:cNvSpPr/>
          <p:nvPr/>
        </p:nvSpPr>
        <p:spPr>
          <a:xfrm>
            <a:off x="1848802" y="925831"/>
            <a:ext cx="610076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166635" tIns="34290" rIns="47610" bIns="34290" anchor="ctr">
            <a:spAutoFit/>
          </a:bodyPr>
          <a:lstStyle/>
          <a:p>
            <a:pPr eaLnBrk="0" hangingPunct="0"/>
            <a:r>
              <a:rPr lang="en-US" altLang="x-none" sz="3000" dirty="0">
                <a:latin typeface="Times New Roman" panose="02020603050405020304" pitchFamily="18" charset="0"/>
              </a:rPr>
              <a:t>Where did Lingling go </a:t>
            </a:r>
            <a:r>
              <a:rPr lang="zh-CN" altLang="en-US" sz="3000" dirty="0">
                <a:latin typeface="Times New Roman" panose="02020603050405020304" pitchFamily="18" charset="0"/>
              </a:rPr>
              <a:t>last Saturday</a:t>
            </a:r>
            <a:r>
              <a:rPr lang="en-US" altLang="x-none" sz="3000" dirty="0">
                <a:latin typeface="Times New Roman" panose="02020603050405020304" pitchFamily="18" charset="0"/>
              </a:rPr>
              <a:t>?</a:t>
            </a:r>
            <a:endParaRPr lang="en-US" altLang="x-none" sz="3000" dirty="0">
              <a:latin typeface="Times New Roman" panose="02020603050405020304" pitchFamily="18" charset="0"/>
            </a:endParaRPr>
          </a:p>
        </p:txBody>
      </p:sp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21" name="矩形 4120"/>
          <p:cNvSpPr/>
          <p:nvPr/>
        </p:nvSpPr>
        <p:spPr>
          <a:xfrm>
            <a:off x="6867525" y="2443639"/>
            <a:ext cx="2030254" cy="631508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Stonehenge</a:t>
            </a:r>
            <a:endParaRPr lang="zh-CN" altLang="en-US" sz="3600" dirty="0">
              <a:ln w="25400" cap="flat" cmpd="sng">
                <a:solidFill>
                  <a:srgbClr val="FF99CC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85" y="589979"/>
            <a:ext cx="5934456" cy="433882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office6\wpsassist\cache\53b38a1c6e3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000">
            <a:off x="1197531" y="1141096"/>
            <a:ext cx="6101953" cy="43743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2"/>
          <p:cNvSpPr>
            <a:spLocks noGrp="1"/>
          </p:cNvSpPr>
          <p:nvPr/>
        </p:nvSpPr>
        <p:spPr>
          <a:xfrm>
            <a:off x="3351848" y="636746"/>
            <a:ext cx="2843689" cy="4514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b"/>
          <a:lstStyle>
            <a:lvl1pPr marL="0" lvl="0" indent="0" algn="l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Listen and Read</a:t>
            </a:r>
            <a:r>
              <a:rPr lang="zh-CN" altLang="en-US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zh-CN" altLang="en-US" sz="3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Grp="1"/>
          </p:cNvSpPr>
          <p:nvPr/>
        </p:nvSpPr>
        <p:spPr>
          <a:xfrm>
            <a:off x="2677694" y="1928812"/>
            <a:ext cx="4191995" cy="279892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357505" algn="l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F3BF00"/>
              </a:buClr>
              <a:buFont typeface="Wingdings 3" pitchFamily="2" charset="2"/>
              <a:buChar char=""/>
              <a:defRPr sz="2000" b="0" i="0" u="none" kern="1200" baseline="0">
                <a:solidFill>
                  <a:srgbClr val="2ABF90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l" defTabSz="914400" eaLnBrk="1" fontAlgn="base" latinLnBrk="0" hangingPunct="1">
              <a:lnSpc>
                <a:spcPct val="13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Dear Daming,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Last Saturday, we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to Stonehenge. There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a very big surprise waiting for me. We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took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a short helicopter ride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over Stonehenge!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4" descr="office6\wpsassist\cache\547bd1359ba1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53726" y="3012281"/>
            <a:ext cx="1114425" cy="1966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office6\wpsassist\cache\53b38a1c6e3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0000">
            <a:off x="1145376" y="922198"/>
            <a:ext cx="6359366" cy="48982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>
            <a:spLocks noGrp="1"/>
          </p:cNvSpPr>
          <p:nvPr/>
        </p:nvSpPr>
        <p:spPr>
          <a:xfrm>
            <a:off x="3377565" y="533400"/>
            <a:ext cx="3417094" cy="4514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b"/>
          <a:lstStyle>
            <a:lvl1pPr marL="0" lvl="0" indent="0" algn="l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3200" b="0" i="0" u="none" kern="12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Listen and Read.</a:t>
            </a:r>
            <a:endParaRPr lang="en-US" altLang="zh-CN" sz="30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Rectangle 4"/>
          <p:cNvSpPr>
            <a:spLocks noGrp="1"/>
          </p:cNvSpPr>
          <p:nvPr/>
        </p:nvSpPr>
        <p:spPr>
          <a:xfrm>
            <a:off x="2580799" y="1689498"/>
            <a:ext cx="4213860" cy="307324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357505" algn="l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F3BF00"/>
              </a:buClr>
              <a:buFont typeface="Wingdings 3" pitchFamily="2" charset="2"/>
              <a:buChar char=""/>
              <a:defRPr sz="2000" b="0" i="0" u="none" kern="1200" baseline="0">
                <a:solidFill>
                  <a:srgbClr val="2ABF90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l" defTabSz="914400" eaLnBrk="1" fontAlgn="base" latinLnBrk="0" hangingPunct="1">
              <a:lnSpc>
                <a:spcPct val="13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 "/>
              <a:defRPr sz="1600" b="0" i="0" u="none" kern="1200" baseline="0">
                <a:solidFill>
                  <a:srgbClr val="7F7F7F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The stones are very big, but they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looked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small from the sky. It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amazing. I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took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some nice photo there. What will you do this summer?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Love,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Lingling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" name="图片 8" descr="office6\wpsassist\cache\547bd1359ba1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94659" y="3000375"/>
            <a:ext cx="1114425" cy="1966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uiExpand="1" build="p"/>
    </p:bldLst>
  </p:timing>
</p:sld>
</file>

<file path=ppt/tags/tag1.xml><?xml version="1.0" encoding="utf-8"?>
<p:tagLst xmlns:p="http://schemas.openxmlformats.org/presentationml/2006/main">
  <p:tag name="KSO_WPP_MARK_KEY" val="7d117660-d6dc-4efa-80b3-1334b85c807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2335</Words>
  <Application>WPS 演示</Application>
  <PresentationFormat>全屏显示(16:9)</PresentationFormat>
  <Paragraphs>146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Wingdings 3</vt:lpstr>
      <vt:lpstr>Symbol</vt:lpstr>
      <vt:lpstr>Arial Unicode MS</vt:lpstr>
      <vt:lpstr>Comic Sans MS</vt:lpstr>
      <vt:lpstr>Papyrus</vt:lpstr>
      <vt:lpstr>Segoe Print</vt:lpstr>
      <vt:lpstr>楷体_GB2312</vt:lpstr>
      <vt:lpstr>新宋体</vt:lpstr>
      <vt:lpstr>MS PGothic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414</cp:revision>
  <dcterms:created xsi:type="dcterms:W3CDTF">2013-07-01T03:05:00Z</dcterms:created>
  <dcterms:modified xsi:type="dcterms:W3CDTF">2023-02-17T02:37:23Z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13D96AB0A537493BBDAD922A182F529C</vt:lpwstr>
  </property>
</Properties>
</file>