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7"/>
  </p:handoutMasterIdLst>
  <p:sldIdLst>
    <p:sldId id="288" r:id="rId3"/>
    <p:sldId id="334" r:id="rId5"/>
    <p:sldId id="330" r:id="rId6"/>
    <p:sldId id="357" r:id="rId7"/>
    <p:sldId id="359" r:id="rId8"/>
    <p:sldId id="365" r:id="rId9"/>
    <p:sldId id="342" r:id="rId10"/>
    <p:sldId id="362" r:id="rId11"/>
    <p:sldId id="372" r:id="rId12"/>
    <p:sldId id="373" r:id="rId13"/>
    <p:sldId id="371" r:id="rId14"/>
    <p:sldId id="375" r:id="rId15"/>
    <p:sldId id="336" r:id="rId16"/>
    <p:sldId id="355" r:id="rId17"/>
    <p:sldId id="361" r:id="rId18"/>
    <p:sldId id="364" r:id="rId19"/>
    <p:sldId id="363" r:id="rId20"/>
    <p:sldId id="376" r:id="rId21"/>
    <p:sldId id="386" r:id="rId22"/>
    <p:sldId id="374" r:id="rId23"/>
    <p:sldId id="335" r:id="rId24"/>
    <p:sldId id="387" r:id="rId25"/>
    <p:sldId id="268" r:id="rId26"/>
  </p:sldIdLst>
  <p:sldSz cx="9144000" cy="5143500" type="screen16x9"/>
  <p:notesSz cx="6858000" cy="9144000"/>
  <p:custDataLst>
    <p:tags r:id="rId31"/>
  </p:custDataLst>
  <p:defaultTextStyle>
    <a:defPPr>
      <a:defRPr lang="zh-CN"/>
    </a:defPPr>
    <a:lvl1pPr marL="0" lvl="0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342900" lvl="1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685800" lvl="2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028700" lvl="3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371600" lvl="4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1714500" lvl="5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057400" lvl="6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2400300" lvl="7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2743200" lvl="8" indent="0" algn="l" defTabSz="6858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FBFE"/>
    <a:srgbClr val="57D2E3"/>
    <a:srgbClr val="21B1C5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130" d="100"/>
          <a:sy n="130" d="100"/>
        </p:scale>
        <p:origin x="-1074" y="-330"/>
      </p:cViewPr>
      <p:guideLst>
        <p:guide orient="horz" pos="162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5" cy="7200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fontAlgn="base"/>
            <a:fld id="{9A0DB2DC-4C9A-4742-B13C-FB6460FD3503}" type="slidenum">
              <a:rPr lang="zh-CN" altLang="en-US" sz="1200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z="1200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5122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5123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194" name="备注占位符 2"/>
          <p:cNvSpPr>
            <a:spLocks noGrp="1"/>
          </p:cNvSpPr>
          <p:nvPr>
            <p:ph type="body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 eaLnBrk="1" hangingPunct="1">
              <a:spcBef>
                <a:spcPct val="0"/>
              </a:spcBef>
            </a:pPr>
            <a:endParaRPr lang="zh-CN" altLang="en-US" dirty="0"/>
          </a:p>
        </p:txBody>
      </p:sp>
      <p:sp>
        <p:nvSpPr>
          <p:cNvPr id="8195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b"/>
          <a:lstStyle/>
          <a:p>
            <a:pPr lvl="0" indent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+mj-ea"/>
          <a:cs typeface="+mj-cs"/>
          <a:sym typeface="Calibri Light" panose="020F0302020204030204" pitchFamily="34" charset="0"/>
        </a:defRPr>
      </a:lvl1pPr>
      <a:lvl2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2pPr>
      <a:lvl3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3pPr>
      <a:lvl4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4pPr>
      <a:lvl5pPr marL="685800" indent="-6858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5pPr>
      <a:lvl6pPr marL="10287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6pPr>
      <a:lvl7pPr marL="13716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7pPr>
      <a:lvl8pPr marL="17145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8pPr>
      <a:lvl9pPr marL="2057400" indent="-685800" algn="l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  <a:sym typeface="Calibri Light" panose="020F0302020204030204" pitchFamily="34" charset="0"/>
        </a:defRPr>
      </a:lvl9pPr>
    </p:titleStyle>
    <p:bodyStyle>
      <a:lvl1pPr marL="171450" indent="-171450" algn="l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>
          <a:solidFill>
            <a:schemeClr val="tx1"/>
          </a:solidFill>
          <a:latin typeface="+mn-lt"/>
          <a:ea typeface="+mn-ea"/>
          <a:cs typeface="+mn-cs"/>
          <a:sym typeface="Calibri" panose="020F0502020204030204" pitchFamily="34" charset="0"/>
        </a:defRPr>
      </a:lvl1pPr>
      <a:lvl2pPr marL="5143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8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2pPr>
      <a:lvl3pPr marL="8572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3pPr>
      <a:lvl4pPr marL="12001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4pPr>
      <a:lvl5pPr marL="1543050" indent="-171450" algn="l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5pPr>
      <a:lvl6pPr marL="18859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6pPr>
      <a:lvl7pPr marL="22288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7pPr>
      <a:lvl8pPr marL="25717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8pPr>
      <a:lvl9pPr marL="2914650" indent="-171450" algn="l" rtl="0" fontAlgn="base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>
          <a:solidFill>
            <a:schemeClr val="tx1"/>
          </a:solidFill>
          <a:latin typeface="+mn-lt"/>
          <a:ea typeface="+mn-ea"/>
          <a:sym typeface="Calibri" panose="020F0502020204030204" pitchFamily="34" charset="0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jpeg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8.jpeg"/><Relationship Id="rId3" Type="http://schemas.openxmlformats.org/officeDocument/2006/relationships/image" Target="../media/image37.jpeg"/><Relationship Id="rId2" Type="http://schemas.openxmlformats.org/officeDocument/2006/relationships/image" Target="../media/image28.jpe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png"/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8.jpeg"/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4898" y="630226"/>
            <a:ext cx="9144000" cy="4513274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 lIns="68580" tIns="34290" rIns="68580" bIns="3429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defRPr/>
            </a:pPr>
            <a:endParaRPr lang="zh-CN" altLang="en-US" sz="1400" dirty="0"/>
          </a:p>
        </p:txBody>
      </p:sp>
      <p:pic>
        <p:nvPicPr>
          <p:cNvPr id="4104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470107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8"/>
          <p:cNvSpPr>
            <a:spLocks noChangeArrowheads="1"/>
          </p:cNvSpPr>
          <p:nvPr/>
        </p:nvSpPr>
        <p:spPr bwMode="auto">
          <a:xfrm>
            <a:off x="5681198" y="210741"/>
            <a:ext cx="2813912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grpSp>
        <p:nvGrpSpPr>
          <p:cNvPr id="4106" name="组合 8"/>
          <p:cNvGrpSpPr/>
          <p:nvPr/>
        </p:nvGrpSpPr>
        <p:grpSpPr>
          <a:xfrm>
            <a:off x="201368" y="1271371"/>
            <a:ext cx="5906691" cy="1823200"/>
            <a:chOff x="-774571" y="1813693"/>
            <a:chExt cx="7875497" cy="2427580"/>
          </a:xfrm>
        </p:grpSpPr>
        <p:sp>
          <p:nvSpPr>
            <p:cNvPr id="2" name="矩形 24"/>
            <p:cNvSpPr/>
            <p:nvPr/>
          </p:nvSpPr>
          <p:spPr>
            <a:xfrm>
              <a:off x="1818159" y="1813693"/>
              <a:ext cx="2497138" cy="60992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>
                <a:lnSpc>
                  <a:spcPct val="150000"/>
                </a:lnSpc>
                <a:buFont typeface="Arial" panose="020B0604020202020204" pitchFamily="34" charset="0"/>
                <a:buNone/>
              </a:pPr>
              <a:r>
                <a:rPr lang="en-US" altLang="zh-CN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微软雅黑" panose="020B0503020204020204" pitchFamily="34" charset="-122"/>
                </a:rPr>
                <a:t>Module 7 Unit 1</a:t>
              </a:r>
              <a:endParaRPr lang="zh-CN" altLang="en-US" b="1" dirty="0">
                <a:latin typeface="Times New Roman" panose="02020603050405020304" pitchFamily="18" charset="0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4108" name="TextBox 2"/>
            <p:cNvSpPr txBox="1"/>
            <p:nvPr/>
          </p:nvSpPr>
          <p:spPr>
            <a:xfrm>
              <a:off x="-774571" y="2643043"/>
              <a:ext cx="7875497" cy="159823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</a:rPr>
                <a:t> </a:t>
              </a:r>
              <a:r>
                <a:rPr lang="en-US" altLang="zh-CN" sz="3600" b="1" dirty="0">
                  <a:latin typeface="Times New Roman" panose="02020603050405020304" pitchFamily="18" charset="0"/>
                  <a:ea typeface="微软雅黑" panose="020B0503020204020204" pitchFamily="34" charset="-122"/>
                  <a:sym typeface="+mn-ea"/>
                </a:rPr>
                <a:t>My father goes to work at 8 o’clock every morning.</a:t>
              </a:r>
              <a:endParaRPr lang="zh-CN" altLang="en-US" sz="3600" dirty="0">
                <a:ea typeface="微软雅黑" panose="020B0503020204020204" pitchFamily="34" charset="-122"/>
              </a:endParaRPr>
            </a:p>
          </p:txBody>
        </p:sp>
      </p:grpSp>
      <p:pic>
        <p:nvPicPr>
          <p:cNvPr id="4109" name="Picture 18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6108059" y="1152526"/>
            <a:ext cx="3035942" cy="3990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4" descr="2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44191" y="1304687"/>
            <a:ext cx="1901428" cy="1781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 Box 5"/>
          <p:cNvSpPr txBox="1"/>
          <p:nvPr/>
        </p:nvSpPr>
        <p:spPr>
          <a:xfrm>
            <a:off x="3045619" y="1403985"/>
            <a:ext cx="3916204" cy="135921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lIns="67628" tIns="35243" rIns="67628" bIns="35243">
            <a:spAutoFit/>
          </a:bodyPr>
          <a:lstStyle/>
          <a:p>
            <a:pPr>
              <a:lnSpc>
                <a:spcPts val="5025"/>
              </a:lnSpc>
            </a:pPr>
            <a:r>
              <a:rPr lang="zh-CN" altLang="en-US" sz="2700" dirty="0">
                <a:latin typeface="Times New Roman" panose="02020603050405020304" pitchFamily="18" charset="0"/>
              </a:rPr>
              <a:t>She goes to work at eleven o'clock every night.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pic>
        <p:nvPicPr>
          <p:cNvPr id="22533" name="Picture 6" descr="88e58PICcWq"/>
          <p:cNvPicPr>
            <a:picLocks noChangeAspect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85221" y="2391728"/>
            <a:ext cx="1412558" cy="25736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Text Box 7"/>
          <p:cNvSpPr txBox="1"/>
          <p:nvPr/>
        </p:nvSpPr>
        <p:spPr>
          <a:xfrm>
            <a:off x="1945005" y="4174808"/>
            <a:ext cx="2297430" cy="584135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lIns="67628" tIns="35243" rIns="67628" bIns="35243">
            <a:spAutoFit/>
          </a:bodyPr>
          <a:lstStyle/>
          <a:p>
            <a:pPr>
              <a:lnSpc>
                <a:spcPts val="3955"/>
              </a:lnSpc>
            </a:pPr>
            <a:r>
              <a:rPr lang="zh-CN" altLang="en-US" sz="3000" dirty="0">
                <a:solidFill>
                  <a:srgbClr val="422C16"/>
                </a:solidFill>
                <a:latin typeface="Times New Roman" panose="02020603050405020304" pitchFamily="18" charset="0"/>
                <a:ea typeface="+mn-ea"/>
              </a:rPr>
              <a:t>She is a nurse.</a:t>
            </a:r>
            <a:endParaRPr lang="zh-CN" altLang="en-US" sz="3000" dirty="0">
              <a:latin typeface="Comic Sans MS" panose="030F0702030302020204" pitchFamily="66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549717" y="689611"/>
            <a:ext cx="6537687" cy="5309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When does Daming's mother go to work?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45005" y="3086100"/>
            <a:ext cx="2878032" cy="992579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3000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sym typeface="+mn-ea"/>
              </a:rPr>
              <a:t>What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sym typeface="+mn-ea"/>
              </a:rPr>
              <a:t> </a:t>
            </a:r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does he do?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  <p:bldP spid="2253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5" name="Picture 4" descr="20090116094629948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55847" y="1286352"/>
            <a:ext cx="1664494" cy="153209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6" name="Text Box 5"/>
          <p:cNvSpPr txBox="1"/>
          <p:nvPr/>
        </p:nvSpPr>
        <p:spPr>
          <a:xfrm>
            <a:off x="3355182" y="1415415"/>
            <a:ext cx="4108609" cy="1012984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lIns="67628" tIns="35243" rIns="67628" bIns="35243">
            <a:spAutoFit/>
          </a:bodyPr>
          <a:lstStyle/>
          <a:p>
            <a:pPr>
              <a:lnSpc>
                <a:spcPts val="3675"/>
              </a:lnSpc>
            </a:pPr>
            <a:r>
              <a:rPr lang="zh-CN" altLang="en-US" sz="2700" dirty="0">
                <a:latin typeface="Times New Roman" panose="02020603050405020304" pitchFamily="18" charset="0"/>
              </a:rPr>
              <a:t>She goes to work at half past five every morning.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pic>
        <p:nvPicPr>
          <p:cNvPr id="23557" name="Picture 6" descr="b628eb67c078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687026" y="2510314"/>
            <a:ext cx="1898333" cy="231552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8" name="Text Box 7"/>
          <p:cNvSpPr txBox="1"/>
          <p:nvPr/>
        </p:nvSpPr>
        <p:spPr>
          <a:xfrm>
            <a:off x="1567577" y="4106228"/>
            <a:ext cx="3857625" cy="531971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lIns="67628" tIns="35243" rIns="67628" bIns="35243">
            <a:spAutoFit/>
          </a:bodyPr>
          <a:lstStyle/>
          <a:p>
            <a:r>
              <a:rPr lang="zh-CN" altLang="en-US" sz="3000" dirty="0">
                <a:latin typeface="Times New Roman" panose="02020603050405020304" pitchFamily="18" charset="0"/>
              </a:rPr>
              <a:t>She is a </a:t>
            </a:r>
            <a:r>
              <a:rPr lang="zh-CN" altLang="en-US" sz="3000" b="1" u="sng" dirty="0">
                <a:latin typeface="Times New Roman" panose="02020603050405020304" pitchFamily="18" charset="0"/>
              </a:rPr>
              <a:t>taxi</a:t>
            </a:r>
            <a:r>
              <a:rPr lang="zh-CN" altLang="en-US" sz="3000" dirty="0">
                <a:latin typeface="Times New Roman" panose="02020603050405020304" pitchFamily="18" charset="0"/>
              </a:rPr>
              <a:t> driver.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75447" y="679133"/>
            <a:ext cx="6750887" cy="530915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When does Fangfang's mother go to work?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45005" y="2908935"/>
            <a:ext cx="2878032" cy="992579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3000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sym typeface="+mn-ea"/>
              </a:rPr>
              <a:t>What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sym typeface="+mn-ea"/>
              </a:rPr>
              <a:t> </a:t>
            </a:r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does he do?</a:t>
            </a: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6" grpId="0" bldLvl="0" animBg="1"/>
      <p:bldP spid="2355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Rectangle 2"/>
          <p:cNvSpPr>
            <a:spLocks noGrp="1" noChangeArrowheads="1"/>
          </p:cNvSpPr>
          <p:nvPr/>
        </p:nvSpPr>
        <p:spPr>
          <a:xfrm>
            <a:off x="1772127" y="533400"/>
            <a:ext cx="5599621" cy="80010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  <a:ea typeface="方正舒体" panose="02010601030101010101" pitchFamily="2" charset="-122"/>
              </a:rPr>
              <a:t>Act it out.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（角色扮演）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2499" y="1333500"/>
            <a:ext cx="2034064" cy="202453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248853" y="1333500"/>
            <a:ext cx="1964531" cy="202453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1435894" y="3513773"/>
            <a:ext cx="1816418" cy="152828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3719989" y="3461386"/>
            <a:ext cx="1679258" cy="166925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5867400" y="3549968"/>
            <a:ext cx="1894523" cy="149209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协作交流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12290" name="Picture 2" descr="23367216aRT20_b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96215" y="1101328"/>
            <a:ext cx="1663303" cy="166092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Picture 3" descr="20877669-1_o副本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598194" y="1101567"/>
            <a:ext cx="2159794" cy="163115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2202180" y="3388996"/>
            <a:ext cx="5210175" cy="13149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请同学们帮助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Amy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和</a:t>
            </a:r>
            <a:r>
              <a:rPr lang="en-US" altLang="zh-CN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Sam</a:t>
            </a:r>
            <a:r>
              <a:rPr lang="zh-CN" altLang="en-US" sz="2700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完成介绍自己的家人的上班时间和职业。</a:t>
            </a:r>
            <a:endParaRPr lang="en-US" altLang="zh-CN" sz="2700" dirty="0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8" name="Picture 2" descr="20877669-1_o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83129" y="3651171"/>
            <a:ext cx="1727597" cy="130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9" name="AutoShape 3"/>
          <p:cNvSpPr/>
          <p:nvPr/>
        </p:nvSpPr>
        <p:spPr>
          <a:xfrm flipH="1">
            <a:off x="3002756" y="801053"/>
            <a:ext cx="4482465" cy="2484596"/>
          </a:xfrm>
          <a:prstGeom prst="wedgeEllipseCallout">
            <a:avLst>
              <a:gd name="adj1" fmla="val -33199"/>
              <a:gd name="adj2" fmla="val 53319"/>
            </a:avLst>
          </a:prstGeom>
          <a:solidFill>
            <a:schemeClr val="accent5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7628" tIns="35243" rIns="67628" bIns="35243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0" name="Rectangle 4"/>
          <p:cNvSpPr>
            <a:spLocks noGrp="1"/>
          </p:cNvSpPr>
          <p:nvPr/>
        </p:nvSpPr>
        <p:spPr>
          <a:xfrm>
            <a:off x="3363754" y="1201103"/>
            <a:ext cx="3996929" cy="1727597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hangingPunct="1">
              <a:buNone/>
            </a:pPr>
            <a: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  <a:t>My father goes to work </a:t>
            </a:r>
            <a:endParaRPr lang="zh-CN" altLang="en-US" sz="27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  <a:t>at </a:t>
            </a:r>
            <a:r>
              <a:rPr lang="zh-CN" altLang="en-US" sz="27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</a:t>
            </a:r>
            <a: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  <a:t>o'clock every </a:t>
            </a:r>
            <a:r>
              <a:rPr lang="zh-CN" altLang="en-US" sz="27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zh-CN" altLang="en-US" sz="2700" b="1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7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</a:t>
            </a:r>
            <a: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7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None/>
            </a:pPr>
            <a: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  <a:t>He's a </a:t>
            </a:r>
            <a:r>
              <a:rPr lang="zh-CN" altLang="en-US" sz="2700" u="sng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           </a:t>
            </a:r>
            <a: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7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4341" name="Picture 5" descr="48R58PIC9Fn_10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767715" y="980599"/>
            <a:ext cx="1635919" cy="163687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6" descr="17433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40582" y="2691528"/>
            <a:ext cx="1712119" cy="24300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7" name="Text Box 7"/>
          <p:cNvSpPr txBox="1"/>
          <p:nvPr/>
        </p:nvSpPr>
        <p:spPr>
          <a:xfrm>
            <a:off x="3991690" y="1637347"/>
            <a:ext cx="1159669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eight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8" name="Text Box 8"/>
          <p:cNvSpPr txBox="1"/>
          <p:nvPr/>
        </p:nvSpPr>
        <p:spPr>
          <a:xfrm>
            <a:off x="4474607" y="2029778"/>
            <a:ext cx="1538288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morning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609" name="Text Box 9"/>
          <p:cNvSpPr txBox="1"/>
          <p:nvPr/>
        </p:nvSpPr>
        <p:spPr>
          <a:xfrm>
            <a:off x="4386263" y="2513648"/>
            <a:ext cx="1715691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policeman</a:t>
            </a:r>
            <a:endParaRPr lang="zh-CN" altLang="en-US" sz="2700" b="1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346" name="Picture 10" descr="1c950a7b02087bf48af1c2aef1d3572c11dfcf5c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239317" y="635794"/>
            <a:ext cx="735806" cy="75485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6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70" decel="100000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770" decel="100000"/>
                                        <p:tgtEl>
                                          <p:spTgt spid="2560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2" dur="770" fill="hold"/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7" grpId="0" bldLvl="0"/>
      <p:bldP spid="25608" grpId="0" bldLvl="0"/>
      <p:bldP spid="25609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2" name="Picture 2" descr="u=1967305712,324717043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0335" y="1119664"/>
            <a:ext cx="1674019" cy="166330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3" name="Picture 3" descr="318758-14061G0110932-lp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3744516" y="3099911"/>
            <a:ext cx="1943100" cy="19478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4" name="Picture 4" descr="330854-1402061334124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11067" y="2853452"/>
            <a:ext cx="2770585" cy="219432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AutoShape 5"/>
          <p:cNvSpPr/>
          <p:nvPr/>
        </p:nvSpPr>
        <p:spPr>
          <a:xfrm flipH="1">
            <a:off x="2444591" y="454105"/>
            <a:ext cx="5319713" cy="2645569"/>
          </a:xfrm>
          <a:prstGeom prst="cloudCallout">
            <a:avLst>
              <a:gd name="adj1" fmla="val -18181"/>
              <a:gd name="adj2" fmla="val 55380"/>
            </a:avLst>
          </a:prstGeom>
          <a:solidFill>
            <a:schemeClr val="accent5"/>
          </a:solidFill>
          <a:ln w="9525" cap="flat" cmpd="sng">
            <a:solidFill>
              <a:srgbClr val="FFFF99"/>
            </a:solidFill>
            <a:prstDash val="solid"/>
            <a:headEnd type="none" w="med" len="med"/>
            <a:tailEnd type="none" w="med" len="med"/>
          </a:ln>
        </p:spPr>
        <p:txBody>
          <a:bodyPr wrap="none" lIns="67628" tIns="35243" rIns="67628" bIns="35243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5366" name="Picture 6" descr="20100810180010-201606938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911066" y="520065"/>
            <a:ext cx="683895" cy="67960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Picture 7" descr="23367216aRT20_b副本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071474" y="3517345"/>
            <a:ext cx="1458515" cy="14561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8" name="Rectangle 8"/>
          <p:cNvSpPr>
            <a:spLocks noGrp="1"/>
          </p:cNvSpPr>
          <p:nvPr/>
        </p:nvSpPr>
        <p:spPr>
          <a:xfrm>
            <a:off x="2714864" y="894874"/>
            <a:ext cx="5076825" cy="188833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>
              <a:spcBef>
                <a:spcPct val="20000"/>
              </a:spcBef>
            </a:pPr>
            <a:r>
              <a:rPr lang="zh-CN" altLang="en-US" sz="2700" dirty="0">
                <a:latin typeface="Times New Roman" panose="02020603050405020304" pitchFamily="18" charset="0"/>
              </a:rPr>
              <a:t>My uncle goes to work at</a:t>
            </a:r>
            <a:r>
              <a:rPr lang="en-US" altLang="zh-CN" sz="2700" dirty="0">
                <a:latin typeface="Times New Roman" panose="02020603050405020304" pitchFamily="18" charset="0"/>
              </a:rPr>
              <a:t>____</a:t>
            </a:r>
            <a:r>
              <a:rPr lang="zh-CN" altLang="en-US" sz="2700" dirty="0">
                <a:latin typeface="Times New Roman" panose="02020603050405020304" pitchFamily="18" charset="0"/>
              </a:rPr>
              <a:t> </a:t>
            </a:r>
            <a:r>
              <a:rPr lang="zh-CN" altLang="en-US" sz="2700" u="sng" dirty="0">
                <a:latin typeface="Times New Roman" panose="02020603050405020304" pitchFamily="18" charset="0"/>
              </a:rPr>
              <a:t>      </a:t>
            </a:r>
            <a:r>
              <a:rPr lang="zh-CN" altLang="en-US" sz="2700" dirty="0">
                <a:latin typeface="Times New Roman" panose="02020603050405020304" pitchFamily="18" charset="0"/>
              </a:rPr>
              <a:t>o</a:t>
            </a:r>
            <a:r>
              <a:rPr lang="en-US" altLang="zh-CN" sz="2700" dirty="0">
                <a:latin typeface="Times New Roman" panose="02020603050405020304" pitchFamily="18" charset="0"/>
              </a:rPr>
              <a:t>’</a:t>
            </a:r>
            <a:r>
              <a:rPr lang="zh-CN" altLang="en-US" sz="2700" dirty="0">
                <a:latin typeface="Times New Roman" panose="02020603050405020304" pitchFamily="18" charset="0"/>
              </a:rPr>
              <a:t>clock every </a:t>
            </a:r>
            <a:r>
              <a:rPr lang="zh-CN" altLang="en-US" sz="2700" u="sng" dirty="0">
                <a:latin typeface="Times New Roman" panose="02020603050405020304" pitchFamily="18" charset="0"/>
              </a:rPr>
              <a:t> </a:t>
            </a:r>
            <a:r>
              <a:rPr lang="zh-CN" altLang="en-US" sz="2700" b="1" u="sng" dirty="0">
                <a:latin typeface="Times New Roman" panose="02020603050405020304" pitchFamily="18" charset="0"/>
              </a:rPr>
              <a:t>               </a:t>
            </a:r>
            <a:r>
              <a:rPr lang="zh-CN" altLang="en-US" sz="2700" u="sng" dirty="0">
                <a:latin typeface="Times New Roman" panose="02020603050405020304" pitchFamily="18" charset="0"/>
              </a:rPr>
              <a:t> </a:t>
            </a:r>
            <a:r>
              <a:rPr lang="zh-CN" altLang="en-US" sz="2700" dirty="0">
                <a:latin typeface="Times New Roman" panose="02020603050405020304" pitchFamily="18" charset="0"/>
              </a:rPr>
              <a:t>.</a:t>
            </a:r>
            <a:endParaRPr lang="zh-CN" altLang="en-US" sz="2700" dirty="0">
              <a:latin typeface="Times New Roman" panose="02020603050405020304" pitchFamily="18" charset="0"/>
            </a:endParaRPr>
          </a:p>
          <a:p>
            <a:pPr marL="257175" indent="-257175">
              <a:spcBef>
                <a:spcPct val="20000"/>
              </a:spcBef>
            </a:pPr>
            <a:r>
              <a:rPr lang="zh-CN" altLang="en-US" sz="2700" dirty="0">
                <a:latin typeface="Times New Roman" panose="02020603050405020304" pitchFamily="18" charset="0"/>
              </a:rPr>
              <a:t>He's a </a:t>
            </a:r>
            <a:r>
              <a:rPr lang="zh-CN" altLang="en-US" sz="2700" u="sng" dirty="0">
                <a:latin typeface="Times New Roman" panose="02020603050405020304" pitchFamily="18" charset="0"/>
              </a:rPr>
              <a:t>            </a:t>
            </a:r>
            <a:r>
              <a:rPr lang="zh-CN" altLang="en-US" sz="2700" dirty="0">
                <a:latin typeface="Times New Roman" panose="02020603050405020304" pitchFamily="18" charset="0"/>
              </a:rPr>
              <a:t>in a </a:t>
            </a:r>
            <a:r>
              <a:rPr lang="zh-CN" altLang="en-US" sz="2700" u="sng" dirty="0">
                <a:latin typeface="Times New Roman" panose="02020603050405020304" pitchFamily="18" charset="0"/>
              </a:rPr>
              <a:t>              </a:t>
            </a:r>
            <a:r>
              <a:rPr lang="zh-CN" altLang="en-US" sz="2700" dirty="0">
                <a:latin typeface="Times New Roman" panose="02020603050405020304" pitchFamily="18" charset="0"/>
              </a:rPr>
              <a:t>.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  <p:sp>
        <p:nvSpPr>
          <p:cNvPr id="26633" name="Text Box 9"/>
          <p:cNvSpPr txBox="1"/>
          <p:nvPr/>
        </p:nvSpPr>
        <p:spPr>
          <a:xfrm>
            <a:off x="6295072" y="894874"/>
            <a:ext cx="729854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six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4" name="Text Box 10"/>
          <p:cNvSpPr txBox="1"/>
          <p:nvPr/>
        </p:nvSpPr>
        <p:spPr>
          <a:xfrm>
            <a:off x="5028248" y="1249919"/>
            <a:ext cx="1457325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evening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5" name="Text Box 11"/>
          <p:cNvSpPr txBox="1"/>
          <p:nvPr/>
        </p:nvSpPr>
        <p:spPr>
          <a:xfrm>
            <a:off x="3569376" y="1776889"/>
            <a:ext cx="1307306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l"/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worker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636" name="Text Box 12"/>
          <p:cNvSpPr txBox="1"/>
          <p:nvPr/>
        </p:nvSpPr>
        <p:spPr>
          <a:xfrm>
            <a:off x="5261372" y="1733789"/>
            <a:ext cx="1395413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factory</a:t>
            </a:r>
            <a:endParaRPr lang="zh-CN" altLang="en-US" sz="27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6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2000"/>
                                        <p:tgtEl>
                                          <p:spTgt spid="26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3" grpId="0" bldLvl="0"/>
      <p:bldP spid="26634" grpId="0" bldLvl="0"/>
      <p:bldP spid="26635" grpId="0" bldLvl="0"/>
      <p:bldP spid="26636" grpId="0" bldLvl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86" name="Picture 2" descr="20877669-1_o副本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782866" y="3760709"/>
            <a:ext cx="1727597" cy="130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AutoShape 3"/>
          <p:cNvSpPr/>
          <p:nvPr/>
        </p:nvSpPr>
        <p:spPr>
          <a:xfrm flipH="1">
            <a:off x="3514725" y="1287780"/>
            <a:ext cx="4104323" cy="1885950"/>
          </a:xfrm>
          <a:prstGeom prst="wedgeRoundRectCallout">
            <a:avLst>
              <a:gd name="adj1" fmla="val -26042"/>
              <a:gd name="adj2" fmla="val 60426"/>
              <a:gd name="adj3" fmla="val 16667"/>
            </a:avLst>
          </a:prstGeom>
          <a:solidFill>
            <a:schemeClr val="accent5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lIns="67628" tIns="35243" rIns="67628" bIns="35243" anchor="ctr"/>
          <a:lstStyle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Rectangle 4"/>
          <p:cNvSpPr>
            <a:spLocks noGrp="1"/>
          </p:cNvSpPr>
          <p:nvPr/>
        </p:nvSpPr>
        <p:spPr>
          <a:xfrm>
            <a:off x="3513773" y="1069181"/>
            <a:ext cx="3996690" cy="247840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hangingPunct="1">
              <a:buNone/>
            </a:pPr>
            <a:endParaRPr lang="zh-CN" altLang="en-US" dirty="0">
              <a:latin typeface="Comic Sans MS" panose="030F0702030302020204" pitchFamily="66" charset="0"/>
              <a:ea typeface="宋体" panose="02010600030101010101" pitchFamily="2" charset="-122"/>
            </a:endParaRPr>
          </a:p>
        </p:txBody>
      </p:sp>
      <p:pic>
        <p:nvPicPr>
          <p:cNvPr id="16389" name="Picture 5" descr="Redocn_2013010919272493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884872" y="1304449"/>
            <a:ext cx="2100263" cy="332089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0" name="Text Box 6"/>
          <p:cNvSpPr txBox="1"/>
          <p:nvPr/>
        </p:nvSpPr>
        <p:spPr>
          <a:xfrm>
            <a:off x="884635" y="4625103"/>
            <a:ext cx="2468165" cy="439579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lIns="67628" tIns="35243" rIns="67628" bIns="35243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My uncle...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16392" name="Text Box 8"/>
          <p:cNvSpPr txBox="1"/>
          <p:nvPr/>
        </p:nvSpPr>
        <p:spPr>
          <a:xfrm>
            <a:off x="1288732" y="641986"/>
            <a:ext cx="1081088" cy="488156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>
            <a:spAutoFit/>
          </a:bodyPr>
          <a:lstStyle/>
          <a:p>
            <a:r>
              <a:rPr lang="zh-CN" altLang="en-US" sz="2700" b="1" dirty="0"/>
              <a:t>07:00</a:t>
            </a:r>
            <a:endParaRPr lang="zh-CN" altLang="en-US" sz="2700" b="1" dirty="0"/>
          </a:p>
        </p:txBody>
      </p:sp>
      <p:sp>
        <p:nvSpPr>
          <p:cNvPr id="27657" name="Text Box 9"/>
          <p:cNvSpPr txBox="1"/>
          <p:nvPr/>
        </p:nvSpPr>
        <p:spPr>
          <a:xfrm>
            <a:off x="3569494" y="1442086"/>
            <a:ext cx="3995261" cy="1732121"/>
          </a:xfrm>
          <a:prstGeom prst="rect">
            <a:avLst/>
          </a:prstGeom>
          <a:noFill/>
          <a:ln w="9525">
            <a:noFill/>
          </a:ln>
        </p:spPr>
        <p:txBody>
          <a:bodyPr wrap="square" lIns="67628" tIns="35243" rIns="67628" bIns="35243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</a:rPr>
              <a:t>My uncle goes to work at seven o</a:t>
            </a:r>
            <a:r>
              <a:rPr lang="en-US" altLang="zh-CN" sz="2400" dirty="0">
                <a:latin typeface="Times New Roman" panose="02020603050405020304" pitchFamily="18" charset="0"/>
              </a:rPr>
              <a:t>’</a:t>
            </a:r>
            <a:r>
              <a:rPr lang="zh-CN" altLang="en-US" sz="2400" dirty="0">
                <a:latin typeface="Times New Roman" panose="02020603050405020304" pitchFamily="18" charset="0"/>
              </a:rPr>
              <a:t>clock every morning. He's a teacher.</a:t>
            </a: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16394" name="Picture 10" descr="1c950a7b02087bf48af1c2aef1d3572c11dfcf5c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4380" y="641986"/>
            <a:ext cx="534829" cy="5491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6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1" grpId="0" bldLvl="0" animBg="1"/>
      <p:bldP spid="27657" grpId="0" bldLvl="0"/>
      <p:bldP spid="27657" grpId="1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4" name="云形标注2 262"/>
          <p:cNvSpPr/>
          <p:nvPr/>
        </p:nvSpPr>
        <p:spPr>
          <a:xfrm>
            <a:off x="3706654" y="759143"/>
            <a:ext cx="4481513" cy="2970610"/>
          </a:xfrm>
          <a:custGeom>
            <a:avLst/>
            <a:gdLst>
              <a:gd name="txL" fmla="*/ 0 w 2590131"/>
              <a:gd name="txT" fmla="*/ 0 h 1711271"/>
              <a:gd name="txR" fmla="*/ 2590131 w 2590131"/>
              <a:gd name="txB" fmla="*/ 1711271 h 1711271"/>
            </a:gdLst>
            <a:ahLst/>
            <a:cxnLst>
              <a:cxn ang="0">
                <a:pos x="3017698" y="2"/>
              </a:cxn>
              <a:cxn ang="0">
                <a:pos x="4208670" y="542106"/>
              </a:cxn>
              <a:cxn ang="0">
                <a:pos x="4588759" y="2925462"/>
              </a:cxn>
              <a:cxn ang="0">
                <a:pos x="4571605" y="2929992"/>
              </a:cxn>
              <a:cxn ang="0">
                <a:pos x="4571427" y="2931926"/>
              </a:cxn>
              <a:cxn ang="0">
                <a:pos x="4413088" y="3462941"/>
              </a:cxn>
              <a:cxn ang="0">
                <a:pos x="3500717" y="3960813"/>
              </a:cxn>
              <a:cxn ang="0">
                <a:pos x="3914294" y="3156761"/>
              </a:cxn>
              <a:cxn ang="0">
                <a:pos x="3893446" y="3109040"/>
              </a:cxn>
              <a:cxn ang="0">
                <a:pos x="3866591" y="3116129"/>
              </a:cxn>
              <a:cxn ang="0">
                <a:pos x="1970694" y="3052398"/>
              </a:cxn>
              <a:cxn ang="0">
                <a:pos x="1766054" y="2914794"/>
              </a:cxn>
              <a:cxn ang="0">
                <a:pos x="1759368" y="2918435"/>
              </a:cxn>
              <a:cxn ang="0">
                <a:pos x="1292574" y="3012984"/>
              </a:cxn>
              <a:cxn ang="0">
                <a:pos x="1199229" y="3012984"/>
              </a:cxn>
              <a:cxn ang="0">
                <a:pos x="0" y="1809817"/>
              </a:cxn>
              <a:cxn ang="0">
                <a:pos x="0" y="1716165"/>
              </a:cxn>
              <a:cxn ang="0">
                <a:pos x="1199229" y="512998"/>
              </a:cxn>
              <a:cxn ang="0">
                <a:pos x="1292574" y="512998"/>
              </a:cxn>
              <a:cxn ang="0">
                <a:pos x="1534261" y="537442"/>
              </a:cxn>
              <a:cxn ang="0">
                <a:pos x="1755596" y="606374"/>
              </a:cxn>
              <a:cxn ang="0">
                <a:pos x="3017698" y="2"/>
              </a:cxn>
            </a:cxnLst>
            <a:rect l="txL" t="txT" r="txR" b="txB"/>
            <a:pathLst>
              <a:path w="2590131" h="1711271">
                <a:moveTo>
                  <a:pt x="1308079" y="1"/>
                </a:moveTo>
                <a:cubicBezTo>
                  <a:pt x="1566396" y="-107"/>
                  <a:pt x="1752248" y="158703"/>
                  <a:pt x="1824329" y="234217"/>
                </a:cubicBezTo>
                <a:cubicBezTo>
                  <a:pt x="2958405" y="74951"/>
                  <a:pt x="2675572" y="1414975"/>
                  <a:pt x="1989086" y="1263947"/>
                </a:cubicBezTo>
                <a:lnTo>
                  <a:pt x="1981650" y="1265904"/>
                </a:lnTo>
                <a:cubicBezTo>
                  <a:pt x="1981624" y="1266183"/>
                  <a:pt x="1981599" y="1266461"/>
                  <a:pt x="1981573" y="1266740"/>
                </a:cubicBezTo>
                <a:cubicBezTo>
                  <a:pt x="1969032" y="1345227"/>
                  <a:pt x="1945334" y="1429962"/>
                  <a:pt x="1912938" y="1496165"/>
                </a:cubicBezTo>
                <a:cubicBezTo>
                  <a:pt x="1870183" y="1579875"/>
                  <a:pt x="1838329" y="1707330"/>
                  <a:pt x="1517453" y="1711271"/>
                </a:cubicBezTo>
                <a:cubicBezTo>
                  <a:pt x="1626176" y="1677603"/>
                  <a:pt x="1749492" y="1546894"/>
                  <a:pt x="1696726" y="1363880"/>
                </a:cubicBezTo>
                <a:lnTo>
                  <a:pt x="1687689" y="1343262"/>
                </a:lnTo>
                <a:lnTo>
                  <a:pt x="1676048" y="1346325"/>
                </a:lnTo>
                <a:cubicBezTo>
                  <a:pt x="1501091" y="1409580"/>
                  <a:pt x="1382653" y="1608349"/>
                  <a:pt x="854235" y="1318790"/>
                </a:cubicBezTo>
                <a:lnTo>
                  <a:pt x="765530" y="1259338"/>
                </a:lnTo>
                <a:lnTo>
                  <a:pt x="762632" y="1260911"/>
                </a:lnTo>
                <a:cubicBezTo>
                  <a:pt x="700440" y="1287215"/>
                  <a:pt x="632064" y="1301761"/>
                  <a:pt x="560291" y="1301761"/>
                </a:cubicBezTo>
                <a:lnTo>
                  <a:pt x="519829" y="1301761"/>
                </a:lnTo>
                <a:cubicBezTo>
                  <a:pt x="232735" y="1301761"/>
                  <a:pt x="0" y="1069026"/>
                  <a:pt x="0" y="781932"/>
                </a:cubicBezTo>
                <a:lnTo>
                  <a:pt x="0" y="741470"/>
                </a:lnTo>
                <a:cubicBezTo>
                  <a:pt x="0" y="454376"/>
                  <a:pt x="232735" y="221641"/>
                  <a:pt x="519829" y="221641"/>
                </a:cubicBezTo>
                <a:lnTo>
                  <a:pt x="560291" y="221641"/>
                </a:lnTo>
                <a:cubicBezTo>
                  <a:pt x="596178" y="221641"/>
                  <a:pt x="631215" y="225278"/>
                  <a:pt x="665055" y="232202"/>
                </a:cubicBezTo>
                <a:lnTo>
                  <a:pt x="760997" y="261984"/>
                </a:lnTo>
                <a:cubicBezTo>
                  <a:pt x="873847" y="209808"/>
                  <a:pt x="1049762" y="109"/>
                  <a:pt x="1308079" y="1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8675" name="Rectangle 3"/>
          <p:cNvSpPr>
            <a:spLocks noGrp="1"/>
          </p:cNvSpPr>
          <p:nvPr/>
        </p:nvSpPr>
        <p:spPr>
          <a:xfrm>
            <a:off x="4093369" y="1191578"/>
            <a:ext cx="3997242" cy="174879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7628" tIns="35243" rIns="67628" bIns="35243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eaLnBrk="1" hangingPunct="1">
              <a:lnSpc>
                <a:spcPct val="150000"/>
              </a:lnSpc>
              <a:buNone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My father goes to work 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at half past eight every</a:t>
            </a:r>
            <a:endParaRPr lang="en-US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buNone/>
            </a:pPr>
            <a:r>
              <a:rPr lang="zh-CN" altLang="en-US" dirty="0">
                <a:latin typeface="Times New Roman" panose="02020603050405020304" pitchFamily="18" charset="0"/>
                <a:ea typeface="宋体" panose="02010600030101010101" pitchFamily="2" charset="-122"/>
              </a:rPr>
              <a:t>morning. He is a doctor.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7412" name="Picture 4" descr="28x58PICdKb_1024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452801" y="1191340"/>
            <a:ext cx="2245519" cy="31444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3" name="Text Box 5"/>
          <p:cNvSpPr txBox="1"/>
          <p:nvPr/>
        </p:nvSpPr>
        <p:spPr>
          <a:xfrm>
            <a:off x="1779033" y="4458415"/>
            <a:ext cx="2239565" cy="439579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 lIns="67628" tIns="35243" rIns="67628" bIns="35243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</a:rPr>
              <a:t>My father...</a:t>
            </a: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pic>
        <p:nvPicPr>
          <p:cNvPr id="17415" name="Picture 7" descr="1c950a7b02087bf48af1c2aef1d3572c11dfcf5c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09688" y="690562"/>
            <a:ext cx="546735" cy="56102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6" name="Picture 8" descr="23367216aRT20_b副本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691552" y="3608309"/>
            <a:ext cx="1458515" cy="14537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2" name="Text Box 8"/>
          <p:cNvSpPr txBox="1"/>
          <p:nvPr/>
        </p:nvSpPr>
        <p:spPr>
          <a:xfrm>
            <a:off x="1856422" y="759142"/>
            <a:ext cx="1081088" cy="4857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7628" tIns="35243" rIns="67628" bIns="35243">
            <a:spAutoFit/>
          </a:bodyPr>
          <a:lstStyle/>
          <a:p>
            <a:r>
              <a:rPr lang="zh-CN" altLang="en-US" sz="2700" b="1" dirty="0"/>
              <a:t>0</a:t>
            </a:r>
            <a:r>
              <a:rPr lang="en-US" altLang="zh-CN" sz="2700" b="1" dirty="0"/>
              <a:t>8</a:t>
            </a:r>
            <a:r>
              <a:rPr lang="zh-CN" altLang="en-US" sz="2700" b="1" dirty="0"/>
              <a:t>:</a:t>
            </a:r>
            <a:r>
              <a:rPr lang="en-US" altLang="zh-CN" sz="2700" b="1" dirty="0"/>
              <a:t>3</a:t>
            </a:r>
            <a:r>
              <a:rPr lang="zh-CN" altLang="en-US" sz="2700" b="1" dirty="0"/>
              <a:t>0</a:t>
            </a:r>
            <a:endParaRPr lang="zh-CN" altLang="en-US" sz="27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nimBg="1"/>
      <p:bldP spid="28675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698" name="云形标注1 268"/>
          <p:cNvSpPr/>
          <p:nvPr/>
        </p:nvSpPr>
        <p:spPr>
          <a:xfrm flipH="1">
            <a:off x="3417570" y="809864"/>
            <a:ext cx="4787504" cy="3314700"/>
          </a:xfrm>
          <a:custGeom>
            <a:avLst/>
            <a:gdLst>
              <a:gd name="txL" fmla="*/ 0 w 7221640"/>
              <a:gd name="txT" fmla="*/ 0 h 6408712"/>
              <a:gd name="txR" fmla="*/ 7221640 w 7221640"/>
              <a:gd name="txB" fmla="*/ 6408712 h 6408712"/>
            </a:gdLst>
            <a:ahLst/>
            <a:cxnLst>
              <a:cxn ang="0">
                <a:pos x="241867" y="4270625"/>
              </a:cxn>
              <a:cxn ang="0">
                <a:pos x="356436" y="4345112"/>
              </a:cxn>
              <a:cxn ang="0">
                <a:pos x="241867" y="4419600"/>
              </a:cxn>
              <a:cxn ang="0">
                <a:pos x="127298" y="4345112"/>
              </a:cxn>
              <a:cxn ang="0">
                <a:pos x="241867" y="4270625"/>
              </a:cxn>
              <a:cxn ang="0">
                <a:pos x="636492" y="3885327"/>
              </a:cxn>
              <a:cxn ang="0">
                <a:pos x="827439" y="4009473"/>
              </a:cxn>
              <a:cxn ang="0">
                <a:pos x="636492" y="4133619"/>
              </a:cxn>
              <a:cxn ang="0">
                <a:pos x="445544" y="4009473"/>
              </a:cxn>
              <a:cxn ang="0">
                <a:pos x="636492" y="3885327"/>
              </a:cxn>
              <a:cxn ang="0">
                <a:pos x="1145685" y="3277457"/>
              </a:cxn>
              <a:cxn ang="0">
                <a:pos x="1527581" y="3525749"/>
              </a:cxn>
              <a:cxn ang="0">
                <a:pos x="1145685" y="3774041"/>
              </a:cxn>
              <a:cxn ang="0">
                <a:pos x="763790" y="3525749"/>
              </a:cxn>
              <a:cxn ang="0">
                <a:pos x="1145685" y="3277457"/>
              </a:cxn>
              <a:cxn ang="0">
                <a:pos x="3506086" y="0"/>
              </a:cxn>
              <a:cxn ang="0">
                <a:pos x="5343158" y="1282316"/>
              </a:cxn>
              <a:cxn ang="0">
                <a:pos x="5318058" y="1484840"/>
              </a:cxn>
              <a:cxn ang="0">
                <a:pos x="6383338" y="2256930"/>
              </a:cxn>
              <a:cxn ang="0">
                <a:pos x="5546466" y="2991486"/>
              </a:cxn>
              <a:cxn ang="0">
                <a:pos x="5183483" y="3042022"/>
              </a:cxn>
              <a:cxn ang="0">
                <a:pos x="5108637" y="3042022"/>
              </a:cxn>
              <a:cxn ang="0">
                <a:pos x="1434677" y="3042022"/>
              </a:cxn>
              <a:cxn ang="0">
                <a:pos x="1274699" y="3042022"/>
              </a:cxn>
              <a:cxn ang="0">
                <a:pos x="0" y="2256930"/>
              </a:cxn>
              <a:cxn ang="0">
                <a:pos x="764044" y="1538381"/>
              </a:cxn>
              <a:cxn ang="0">
                <a:pos x="1188186" y="1124788"/>
              </a:cxn>
              <a:cxn ang="0">
                <a:pos x="1337658" y="1103319"/>
              </a:cxn>
              <a:cxn ang="0">
                <a:pos x="1678078" y="1157060"/>
              </a:cxn>
              <a:cxn ang="0">
                <a:pos x="3506086" y="0"/>
              </a:cxn>
            </a:cxnLst>
            <a:rect l="txL" t="txT" r="txR" b="txB"/>
            <a:pathLst>
              <a:path w="7221640" h="6408712">
                <a:moveTo>
                  <a:pt x="273631" y="6192688"/>
                </a:moveTo>
                <a:cubicBezTo>
                  <a:pt x="345215" y="6192688"/>
                  <a:pt x="403246" y="6241047"/>
                  <a:pt x="403246" y="6300700"/>
                </a:cubicBezTo>
                <a:cubicBezTo>
                  <a:pt x="403246" y="6360353"/>
                  <a:pt x="345215" y="6408712"/>
                  <a:pt x="273631" y="6408712"/>
                </a:cubicBezTo>
                <a:cubicBezTo>
                  <a:pt x="202047" y="6408712"/>
                  <a:pt x="144016" y="6360353"/>
                  <a:pt x="144016" y="6300700"/>
                </a:cubicBezTo>
                <a:cubicBezTo>
                  <a:pt x="144016" y="6241047"/>
                  <a:pt x="202047" y="6192688"/>
                  <a:pt x="273631" y="6192688"/>
                </a:cubicBezTo>
                <a:close/>
                <a:moveTo>
                  <a:pt x="720080" y="5633983"/>
                </a:moveTo>
                <a:cubicBezTo>
                  <a:pt x="839387" y="5633983"/>
                  <a:pt x="936104" y="5714581"/>
                  <a:pt x="936104" y="5814003"/>
                </a:cubicBezTo>
                <a:cubicBezTo>
                  <a:pt x="936104" y="5913425"/>
                  <a:pt x="839387" y="5994023"/>
                  <a:pt x="720080" y="5994023"/>
                </a:cubicBezTo>
                <a:cubicBezTo>
                  <a:pt x="600773" y="5994023"/>
                  <a:pt x="504056" y="5913425"/>
                  <a:pt x="504056" y="5814003"/>
                </a:cubicBezTo>
                <a:cubicBezTo>
                  <a:pt x="504056" y="5714581"/>
                  <a:pt x="600773" y="5633983"/>
                  <a:pt x="720080" y="5633983"/>
                </a:cubicBezTo>
                <a:close/>
                <a:moveTo>
                  <a:pt x="1296144" y="4752528"/>
                </a:moveTo>
                <a:cubicBezTo>
                  <a:pt x="1534759" y="4752528"/>
                  <a:pt x="1728193" y="4913723"/>
                  <a:pt x="1728193" y="5112568"/>
                </a:cubicBezTo>
                <a:cubicBezTo>
                  <a:pt x="1728193" y="5311413"/>
                  <a:pt x="1534759" y="5472608"/>
                  <a:pt x="1296144" y="5472608"/>
                </a:cubicBezTo>
                <a:cubicBezTo>
                  <a:pt x="1057530" y="5472608"/>
                  <a:pt x="864096" y="5311413"/>
                  <a:pt x="864096" y="5112568"/>
                </a:cubicBezTo>
                <a:cubicBezTo>
                  <a:pt x="864096" y="4913723"/>
                  <a:pt x="1057530" y="4752528"/>
                  <a:pt x="1296144" y="4752528"/>
                </a:cubicBezTo>
                <a:close/>
                <a:moveTo>
                  <a:pt x="3966529" y="0"/>
                </a:moveTo>
                <a:cubicBezTo>
                  <a:pt x="5114352" y="0"/>
                  <a:pt x="6044856" y="832504"/>
                  <a:pt x="6044856" y="1859443"/>
                </a:cubicBezTo>
                <a:cubicBezTo>
                  <a:pt x="6044856" y="1959497"/>
                  <a:pt x="6036024" y="2057708"/>
                  <a:pt x="6016461" y="2153116"/>
                </a:cubicBezTo>
                <a:cubicBezTo>
                  <a:pt x="6700482" y="2239030"/>
                  <a:pt x="7221640" y="2707824"/>
                  <a:pt x="7221640" y="3272698"/>
                </a:cubicBezTo>
                <a:cubicBezTo>
                  <a:pt x="7221640" y="3763638"/>
                  <a:pt x="6828000" y="4181987"/>
                  <a:pt x="6274866" y="4337852"/>
                </a:cubicBezTo>
                <a:cubicBezTo>
                  <a:pt x="6148538" y="4385349"/>
                  <a:pt x="6009751" y="4411133"/>
                  <a:pt x="5864215" y="4411133"/>
                </a:cubicBezTo>
                <a:lnTo>
                  <a:pt x="5779539" y="4411133"/>
                </a:lnTo>
                <a:lnTo>
                  <a:pt x="1623088" y="4411133"/>
                </a:lnTo>
                <a:lnTo>
                  <a:pt x="1442101" y="4411133"/>
                </a:lnTo>
                <a:cubicBezTo>
                  <a:pt x="645653" y="4411133"/>
                  <a:pt x="0" y="3901436"/>
                  <a:pt x="0" y="3272698"/>
                </a:cubicBezTo>
                <a:cubicBezTo>
                  <a:pt x="0" y="2806304"/>
                  <a:pt x="355272" y="2405416"/>
                  <a:pt x="864383" y="2230755"/>
                </a:cubicBezTo>
                <a:cubicBezTo>
                  <a:pt x="911564" y="1943620"/>
                  <a:pt x="1082327" y="1714243"/>
                  <a:pt x="1344226" y="1631017"/>
                </a:cubicBezTo>
                <a:cubicBezTo>
                  <a:pt x="1399423" y="1613479"/>
                  <a:pt x="1456059" y="1603265"/>
                  <a:pt x="1513328" y="1599886"/>
                </a:cubicBezTo>
                <a:cubicBezTo>
                  <a:pt x="1642027" y="1592274"/>
                  <a:pt x="1773951" y="1619161"/>
                  <a:pt x="1898454" y="1677813"/>
                </a:cubicBezTo>
                <a:cubicBezTo>
                  <a:pt x="2000054" y="736088"/>
                  <a:pt x="2887216" y="0"/>
                  <a:pt x="3966529" y="0"/>
                </a:cubicBezTo>
                <a:close/>
              </a:path>
            </a:pathLst>
          </a:custGeom>
          <a:solidFill>
            <a:schemeClr val="accent5"/>
          </a:solidFill>
          <a:ln w="9525" cap="flat" cmpd="sng">
            <a:solidFill>
              <a:schemeClr val="tx1"/>
            </a:solidFill>
            <a:prstDash val="solid"/>
            <a:bevel/>
            <a:headEnd type="none" w="med" len="med"/>
            <a:tailEnd type="none" w="med" len="med"/>
          </a:ln>
        </p:spPr>
        <p:txBody>
          <a:bodyPr lIns="405000" tIns="34290" rIns="405000" bIns="270000" anchor="ctr"/>
          <a:lstStyle/>
          <a:p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9699" name="Rectangle 3"/>
          <p:cNvSpPr>
            <a:spLocks noGrp="1"/>
          </p:cNvSpPr>
          <p:nvPr/>
        </p:nvSpPr>
        <p:spPr>
          <a:xfrm>
            <a:off x="3699749" y="1208723"/>
            <a:ext cx="4311253" cy="1997869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7628" tIns="35243" rIns="67628" bIns="35243" anchor="t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algn="ctr" eaLnBrk="1" hangingPunct="1">
              <a:buNone/>
            </a:pPr>
            <a: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  <a:t>My mother </a:t>
            </a:r>
            <a:endParaRPr lang="en-US" altLang="zh-CN" sz="27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 eaLnBrk="1" hangingPunct="1">
              <a:buNone/>
            </a:pPr>
            <a: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  <a:t>goes to work </a:t>
            </a:r>
            <a:endParaRPr lang="zh-CN" altLang="en-US" sz="27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 eaLnBrk="1" hangingPunct="1">
              <a:buNone/>
            </a:pPr>
            <a: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  <a:t>at ten o'clock every night.</a:t>
            </a:r>
            <a:endParaRPr lang="zh-CN" altLang="en-US" sz="27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ctr" eaLnBrk="1" hangingPunct="1">
              <a:buNone/>
            </a:pPr>
            <a:r>
              <a:rPr lang="zh-CN" altLang="en-US" sz="2700" dirty="0">
                <a:latin typeface="Times New Roman" panose="02020603050405020304" pitchFamily="18" charset="0"/>
                <a:ea typeface="宋体" panose="02010600030101010101" pitchFamily="2" charset="-122"/>
              </a:rPr>
              <a:t>She is a nurse.</a:t>
            </a:r>
            <a:endParaRPr lang="zh-CN" altLang="en-US" sz="27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8436" name="Picture 4" descr="88e58PICcWq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39930" y="1267301"/>
            <a:ext cx="2077640" cy="322064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8" name="Text Box 6"/>
          <p:cNvSpPr txBox="1"/>
          <p:nvPr/>
        </p:nvSpPr>
        <p:spPr>
          <a:xfrm>
            <a:off x="1224677" y="4487942"/>
            <a:ext cx="2475309" cy="485775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lIns="67628" tIns="35243" rIns="67628" bIns="35243">
            <a:spAutoFit/>
          </a:bodyPr>
          <a:lstStyle/>
          <a:p>
            <a:r>
              <a:rPr lang="zh-CN" altLang="en-US" sz="2700" b="1" dirty="0">
                <a:latin typeface="Times New Roman" panose="02020603050405020304" pitchFamily="18" charset="0"/>
              </a:rPr>
              <a:t>My mother...</a:t>
            </a:r>
            <a:endParaRPr lang="zh-CN" altLang="en-US" sz="2700" b="1" dirty="0">
              <a:latin typeface="Times New Roman" panose="02020603050405020304" pitchFamily="18" charset="0"/>
            </a:endParaRPr>
          </a:p>
        </p:txBody>
      </p:sp>
      <p:pic>
        <p:nvPicPr>
          <p:cNvPr id="18439" name="Picture 7" descr="20100810180010-201606938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772727" y="599123"/>
            <a:ext cx="644843" cy="64389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0" name="Picture 8" descr="20877669-1_o副本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5811917" y="3669745"/>
            <a:ext cx="1727597" cy="1304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2" name="Text Box 8"/>
          <p:cNvSpPr txBox="1"/>
          <p:nvPr/>
        </p:nvSpPr>
        <p:spPr>
          <a:xfrm>
            <a:off x="1593057" y="678180"/>
            <a:ext cx="1070134" cy="4857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7628" tIns="35243" rIns="67628" bIns="35243">
            <a:spAutoFit/>
          </a:bodyPr>
          <a:lstStyle/>
          <a:p>
            <a:r>
              <a:rPr lang="en-US" sz="2700" b="1" dirty="0"/>
              <a:t>22</a:t>
            </a:r>
            <a:r>
              <a:rPr lang="zh-CN" altLang="en-US" sz="2700" b="1" dirty="0"/>
              <a:t>:</a:t>
            </a:r>
            <a:r>
              <a:rPr lang="en-US" altLang="zh-CN" sz="2700" b="1" dirty="0"/>
              <a:t>0</a:t>
            </a:r>
            <a:r>
              <a:rPr lang="zh-CN" altLang="en-US" sz="2700" b="1" dirty="0"/>
              <a:t>0</a:t>
            </a:r>
            <a:endParaRPr lang="zh-CN" altLang="en-US" sz="2700" b="1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bldLvl="0" animBg="1"/>
      <p:bldP spid="29699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749743" y="1844993"/>
            <a:ext cx="5644515" cy="145351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00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小组合作：调查组内同学父母的工作及工作时间。然后小组汇报。</a:t>
            </a:r>
            <a:endParaRPr lang="zh-CN" altLang="en-US" sz="30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003233" y="763905"/>
            <a:ext cx="268462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</a:rPr>
              <a:t>Group work</a:t>
            </a:r>
            <a:endParaRPr lang="en-US" altLang="zh-CN" sz="36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9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创设情境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516631" y="688181"/>
            <a:ext cx="2111216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100">
                <a:solidFill>
                  <a:srgbClr val="FF0000"/>
                </a:solidFill>
                <a:latin typeface="Times New Roman" panose="02020603050405020304" pitchFamily="18" charset="0"/>
              </a:rPr>
              <a:t>Job song</a:t>
            </a:r>
            <a:endParaRPr lang="en-US" altLang="zh-CN" sz="410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245519" y="1595914"/>
            <a:ext cx="4974431" cy="3437096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1675447" y="1497806"/>
            <a:ext cx="6902768" cy="3567113"/>
            <a:chOff x="3518" y="3145"/>
            <a:chExt cx="14494" cy="7490"/>
          </a:xfrm>
        </p:grpSpPr>
        <p:pic>
          <p:nvPicPr>
            <p:cNvPr id="64513" name="Picture 2" descr="\\dz100\笔顺\图片3.png"/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3518" y="3145"/>
              <a:ext cx="11899" cy="48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4514" name="Picture 3"/>
            <p:cNvPicPr>
              <a:picLocks noChangeAspect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>
            <a:xfrm>
              <a:off x="12856" y="6255"/>
              <a:ext cx="5156" cy="4381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" name="文本框 1"/>
          <p:cNvSpPr txBox="1"/>
          <p:nvPr/>
        </p:nvSpPr>
        <p:spPr>
          <a:xfrm>
            <a:off x="1938814" y="1798796"/>
            <a:ext cx="5140166" cy="154590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Xiao Ming' s father goes to work at .... </a:t>
            </a:r>
            <a:endParaRPr lang="en-US" altLang="zh-CN" sz="2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He is a ... .</a:t>
            </a:r>
            <a:endParaRPr lang="en-US" altLang="zh-CN" sz="2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  <a:p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</a:rPr>
              <a:t>His mother </a:t>
            </a:r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goes to work at ....</a:t>
            </a:r>
            <a:endParaRPr lang="en-US" altLang="zh-CN" sz="2400" b="1" dirty="0">
              <a:solidFill>
                <a:schemeClr val="bg1"/>
              </a:solidFill>
              <a:latin typeface="Times New Roman" panose="02020603050405020304" pitchFamily="18" charset="0"/>
              <a:sym typeface="+mn-ea"/>
            </a:endParaRPr>
          </a:p>
          <a:p>
            <a:r>
              <a:rPr lang="en-US" altLang="zh-CN" sz="2400" b="1" dirty="0">
                <a:solidFill>
                  <a:schemeClr val="bg1"/>
                </a:solidFill>
                <a:latin typeface="Times New Roman" panose="02020603050405020304" pitchFamily="18" charset="0"/>
                <a:sym typeface="+mn-ea"/>
              </a:rPr>
              <a:t>She is a ... .</a:t>
            </a:r>
            <a:endParaRPr lang="en-US" altLang="zh-CN" sz="2400" b="1" dirty="0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07017" y="533400"/>
            <a:ext cx="3315653" cy="7610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b="1" dirty="0">
                <a:latin typeface="Times New Roman" panose="02020603050405020304" pitchFamily="18" charset="0"/>
              </a:rPr>
              <a:t>Do a report </a:t>
            </a:r>
            <a:endParaRPr lang="en-US" altLang="zh-CN" sz="4500" b="1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0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总结提高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2066926" y="1407129"/>
            <a:ext cx="5976461" cy="277377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描述某人的工作：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My father/mother goes to work at .... every ....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He/She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 is a/an.......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 </a:t>
            </a:r>
            <a:endParaRPr lang="en-US" altLang="zh-CN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2.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时间的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正确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表达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宋体" panose="02010600030101010101" pitchFamily="2" charset="-122"/>
              </a:rPr>
              <a:t>at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 +时间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349467" y="947262"/>
            <a:ext cx="2684621" cy="62245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3600" b="1" dirty="0">
                <a:solidFill>
                  <a:srgbClr val="FF0000"/>
                </a:solidFill>
                <a:latin typeface="Times New Roman" panose="02020603050405020304" pitchFamily="18" charset="0"/>
              </a:rPr>
              <a:t>Homework</a:t>
            </a:r>
            <a:endParaRPr lang="en-US" altLang="zh-CN" sz="3600" b="1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04850" y="2186941"/>
            <a:ext cx="7973854" cy="131574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</a:t>
            </a:r>
            <a:r>
              <a:rPr lang="en-US" altLang="zh-CN" sz="27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. </a:t>
            </a: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跟读模仿课文录音。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7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en-US" altLang="zh-CN" sz="27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. </a:t>
            </a:r>
            <a:r>
              <a:rPr lang="zh-CN" altLang="en-US" sz="27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用一般现在时描述家人或朋友的工作及工作时间。</a:t>
            </a:r>
            <a:endParaRPr lang="zh-CN" altLang="en-US" sz="2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8"/>
          <p:cNvSpPr>
            <a:spLocks noChangeArrowheads="1"/>
          </p:cNvSpPr>
          <p:nvPr/>
        </p:nvSpPr>
        <p:spPr bwMode="auto">
          <a:xfrm>
            <a:off x="1984773" y="1779985"/>
            <a:ext cx="5828110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defRPr/>
            </a:pPr>
            <a:r>
              <a:rPr lang="zh-CN" altLang="en-US" sz="4100" b="1" spc="45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谢谢观看！</a:t>
            </a:r>
            <a:endParaRPr lang="zh-CN" altLang="en-US" sz="4100" b="1" spc="45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588224" y="210741"/>
            <a:ext cx="2906886" cy="2539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外语教学与研究出版社 五年级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6152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8" name="矩形 8"/>
          <p:cNvSpPr/>
          <p:nvPr/>
        </p:nvSpPr>
        <p:spPr>
          <a:xfrm>
            <a:off x="2382" y="688182"/>
            <a:ext cx="1254919" cy="4131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启发思考</a:t>
            </a:r>
            <a:endParaRPr lang="zh-CN" altLang="en-US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0244" name="Rectangle 4"/>
          <p:cNvSpPr>
            <a:spLocks noGrp="1"/>
          </p:cNvSpPr>
          <p:nvPr/>
        </p:nvSpPr>
        <p:spPr>
          <a:xfrm>
            <a:off x="2088356" y="641033"/>
            <a:ext cx="4125516" cy="6096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l" eaLnBrk="1" hangingPunct="1"/>
            <a:r>
              <a:rPr lang="zh-CN" altLang="en-US" sz="27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en-US" altLang="zh-CN" sz="27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-</a:t>
            </a:r>
            <a:r>
              <a:rPr lang="zh-CN" altLang="en-US" sz="2700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What does he/she do?</a:t>
            </a:r>
            <a:endParaRPr lang="zh-CN" altLang="en-US" sz="2700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7" name="Text Box 18"/>
          <p:cNvSpPr txBox="1"/>
          <p:nvPr/>
        </p:nvSpPr>
        <p:spPr>
          <a:xfrm>
            <a:off x="1956435" y="3661887"/>
            <a:ext cx="1550194" cy="531971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 lIns="67628" tIns="35243" rIns="67628" bIns="35243">
            <a:spAutoFit/>
          </a:bodyPr>
          <a:lstStyle/>
          <a:p>
            <a:r>
              <a:rPr lang="zh-CN" altLang="en-US" sz="3000" dirty="0">
                <a:latin typeface="Times New Roman" panose="02020603050405020304" pitchFamily="18" charset="0"/>
              </a:rPr>
              <a:t>teacher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10263" name="Text Box 24"/>
          <p:cNvSpPr txBox="1"/>
          <p:nvPr/>
        </p:nvSpPr>
        <p:spPr>
          <a:xfrm>
            <a:off x="2218849" y="1250395"/>
            <a:ext cx="2786063" cy="48387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700" dirty="0">
                <a:latin typeface="Times New Roman" panose="02020603050405020304" pitchFamily="18" charset="0"/>
              </a:rPr>
              <a:t>--He/She is a …</a:t>
            </a:r>
            <a:endParaRPr lang="en-US" altLang="zh-CN" sz="2700" dirty="0">
              <a:latin typeface="Times New Roman" panose="02020603050405020304" pitchFamily="18" charset="0"/>
            </a:endParaRPr>
          </a:p>
        </p:txBody>
      </p:sp>
      <p:pic>
        <p:nvPicPr>
          <p:cNvPr id="24" name="Picture 9" descr="J0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09474" y="1821418"/>
            <a:ext cx="1446609" cy="1500188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5" name="Text Box 10"/>
          <p:cNvSpPr txBox="1"/>
          <p:nvPr/>
        </p:nvSpPr>
        <p:spPr>
          <a:xfrm>
            <a:off x="5256134" y="3663792"/>
            <a:ext cx="1553765" cy="530066"/>
          </a:xfrm>
          <a:prstGeom prst="rect">
            <a:avLst/>
          </a:prstGeom>
          <a:solidFill>
            <a:srgbClr val="FFFF66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68580" tIns="34290" rIns="68580" bIns="34290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000" dirty="0">
                <a:latin typeface="Times New Roman" panose="02020603050405020304" pitchFamily="18" charset="0"/>
                <a:sym typeface="Cambria" panose="02040503050406030204" pitchFamily="18" charset="0"/>
              </a:rPr>
              <a:t>driver</a:t>
            </a:r>
            <a:endParaRPr lang="zh-CN" altLang="en-US" sz="3000" dirty="0">
              <a:latin typeface="Times New Roman" panose="02020603050405020304" pitchFamily="18" charset="0"/>
              <a:sym typeface="Cambria" panose="020405030504060302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693069" y="1910239"/>
            <a:ext cx="2076450" cy="1411605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57" grpId="0" bldLvl="0" animBg="1"/>
      <p:bldP spid="10263" grpId="0"/>
      <p:bldP spid="2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26357" y="1404937"/>
            <a:ext cx="1769269" cy="1643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Text Box 20"/>
          <p:cNvSpPr txBox="1">
            <a:spLocks noChangeArrowheads="1"/>
          </p:cNvSpPr>
          <p:nvPr/>
        </p:nvSpPr>
        <p:spPr bwMode="auto">
          <a:xfrm>
            <a:off x="1433751" y="3333274"/>
            <a:ext cx="1553766" cy="530066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Cambria" panose="02040503050406030204" pitchFamily="18" charset="0"/>
              </a:rPr>
              <a:t> </a:t>
            </a:r>
            <a:r>
              <a:rPr lang="en-US" altLang="zh-CN" sz="3000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  <a:sym typeface="Cambria" panose="02040503050406030204" pitchFamily="18" charset="0"/>
              </a:rPr>
              <a:t>farmer</a:t>
            </a:r>
            <a:endParaRPr lang="en-US" altLang="zh-CN" sz="3000" dirty="0">
              <a:latin typeface="Times New Roman" panose="02020603050405020304" pitchFamily="18" charset="0"/>
              <a:ea typeface="+mn-ea"/>
              <a:cs typeface="Arial" panose="020B0604020202020204" pitchFamily="34" charset="0"/>
              <a:sym typeface="Cambria" panose="02040503050406030204" pitchFamily="18" charset="0"/>
            </a:endParaRPr>
          </a:p>
        </p:txBody>
      </p:sp>
      <p:pic>
        <p:nvPicPr>
          <p:cNvPr id="10256" name="Picture 17" descr="28x58PICdKb_1024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687854" y="1404937"/>
            <a:ext cx="1641158" cy="170211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0" name="Text Box 21"/>
          <p:cNvSpPr txBox="1"/>
          <p:nvPr/>
        </p:nvSpPr>
        <p:spPr>
          <a:xfrm>
            <a:off x="5778818" y="3333037"/>
            <a:ext cx="1550194" cy="531971"/>
          </a:xfrm>
          <a:prstGeom prst="rect">
            <a:avLst/>
          </a:prstGeom>
          <a:solidFill>
            <a:srgbClr val="CCFFCC"/>
          </a:solidFill>
          <a:ln w="9525">
            <a:noFill/>
          </a:ln>
        </p:spPr>
        <p:txBody>
          <a:bodyPr lIns="67628" tIns="35243" rIns="67628" bIns="35243">
            <a:spAutoFit/>
          </a:bodyPr>
          <a:lstStyle/>
          <a:p>
            <a:pPr algn="ctr"/>
            <a:r>
              <a:rPr lang="en-US" altLang="zh-CN" sz="3000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doctor</a:t>
            </a:r>
            <a:endParaRPr lang="en-US" altLang="zh-CN" sz="3000" dirty="0"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63" name="Text Box 24"/>
          <p:cNvSpPr txBox="1"/>
          <p:nvPr/>
        </p:nvSpPr>
        <p:spPr>
          <a:xfrm>
            <a:off x="3095625" y="4095512"/>
            <a:ext cx="2786063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dirty="0">
                <a:latin typeface="Times New Roman" panose="02020603050405020304" pitchFamily="18" charset="0"/>
              </a:rPr>
              <a:t>He/She is a …</a:t>
            </a:r>
            <a:endParaRPr lang="en-US" altLang="zh-CN" sz="33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10260" grpId="0" bldLvl="0" animBg="1"/>
      <p:bldP spid="102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8" name="Text Box 19"/>
          <p:cNvSpPr txBox="1"/>
          <p:nvPr/>
        </p:nvSpPr>
        <p:spPr>
          <a:xfrm>
            <a:off x="1675448" y="3337561"/>
            <a:ext cx="1828800" cy="531971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 wrap="square" lIns="67628" tIns="35243" rIns="67628" bIns="35243">
            <a:spAutoFit/>
          </a:bodyPr>
          <a:lstStyle/>
          <a:p>
            <a:pPr algn="ctr"/>
            <a:r>
              <a:rPr lang="en-US" altLang="zh-CN" sz="3000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policeman</a:t>
            </a:r>
            <a:endParaRPr lang="en-US" altLang="zh-CN" sz="3000" dirty="0"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0246" name="Picture 7" descr="318758-14061G0110932-lp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314474" y="1131570"/>
            <a:ext cx="2041208" cy="20412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59" name="Text Box 20"/>
          <p:cNvSpPr txBox="1"/>
          <p:nvPr/>
        </p:nvSpPr>
        <p:spPr>
          <a:xfrm>
            <a:off x="5687854" y="3337323"/>
            <a:ext cx="1393031" cy="531971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lIns="67628" tIns="35243" rIns="67628" bIns="35243">
            <a:spAutoFit/>
          </a:bodyPr>
          <a:lstStyle/>
          <a:p>
            <a:pPr algn="ctr"/>
            <a:r>
              <a:rPr lang="en-US" altLang="zh-CN" sz="3000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worker</a:t>
            </a:r>
            <a:endParaRPr lang="zh-CN" altLang="en-US" sz="3000" dirty="0">
              <a:latin typeface="Comic Sans MS" panose="030F0702030302020204" pitchFamily="66" charset="0"/>
            </a:endParaRPr>
          </a:p>
        </p:txBody>
      </p:sp>
      <p:sp>
        <p:nvSpPr>
          <p:cNvPr id="10263" name="Text Box 24"/>
          <p:cNvSpPr txBox="1"/>
          <p:nvPr/>
        </p:nvSpPr>
        <p:spPr>
          <a:xfrm>
            <a:off x="3347085" y="4061222"/>
            <a:ext cx="2786063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dirty="0">
                <a:latin typeface="Times New Roman" panose="02020603050405020304" pitchFamily="18" charset="0"/>
              </a:rPr>
              <a:t>He/She is a …</a:t>
            </a:r>
            <a:endParaRPr lang="en-US" altLang="zh-CN" sz="3300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391127" y="1131570"/>
            <a:ext cx="2694146" cy="2020729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8" grpId="0" bldLvl="0" animBg="1"/>
      <p:bldP spid="10259" grpId="0" bldLvl="0" animBg="1"/>
      <p:bldP spid="1026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4" name="Picture 15" descr="t01fdb9cd46db5e7c8c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059305" y="1367790"/>
            <a:ext cx="1722120" cy="174212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61" name="Text Box 22"/>
          <p:cNvSpPr txBox="1"/>
          <p:nvPr/>
        </p:nvSpPr>
        <p:spPr>
          <a:xfrm>
            <a:off x="2273618" y="3349467"/>
            <a:ext cx="1293019" cy="531971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lIns="67628" tIns="35243" rIns="67628" bIns="35243">
            <a:spAutoFit/>
          </a:bodyPr>
          <a:lstStyle/>
          <a:p>
            <a:r>
              <a:rPr lang="en-US" altLang="zh-CN" sz="3000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nurse</a:t>
            </a:r>
            <a:endParaRPr lang="en-US" altLang="zh-CN" sz="3000" dirty="0">
              <a:latin typeface="Times New Roman" panose="02020603050405020304" pitchFamily="18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0262" name="Text Box 23"/>
          <p:cNvSpPr txBox="1"/>
          <p:nvPr/>
        </p:nvSpPr>
        <p:spPr>
          <a:xfrm>
            <a:off x="6201728" y="3349467"/>
            <a:ext cx="1393031" cy="531971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 lIns="67628" tIns="35243" rIns="67628" bIns="35243">
            <a:spAutoFit/>
          </a:bodyPr>
          <a:lstStyle/>
          <a:p>
            <a:pPr algn="ctr"/>
            <a:r>
              <a:rPr lang="en-US" altLang="zh-CN" sz="3000" dirty="0">
                <a:latin typeface="Times New Roman" panose="02020603050405020304" pitchFamily="18" charset="0"/>
                <a:ea typeface="+mn-ea"/>
                <a:cs typeface="Arial" panose="020B0604020202020204" pitchFamily="34" charset="0"/>
              </a:rPr>
              <a:t>dancer</a:t>
            </a:r>
            <a:endParaRPr lang="zh-CN" altLang="en-US" sz="3000" dirty="0">
              <a:latin typeface="Comic Sans MS" panose="030F0702030302020204" pitchFamily="66" charset="0"/>
            </a:endParaRPr>
          </a:p>
        </p:txBody>
      </p:sp>
      <p:sp>
        <p:nvSpPr>
          <p:cNvPr id="10263" name="Text Box 24"/>
          <p:cNvSpPr txBox="1"/>
          <p:nvPr/>
        </p:nvSpPr>
        <p:spPr>
          <a:xfrm>
            <a:off x="3415665" y="4095512"/>
            <a:ext cx="2786063" cy="57626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300" dirty="0">
                <a:latin typeface="Times New Roman" panose="02020603050405020304" pitchFamily="18" charset="0"/>
              </a:rPr>
              <a:t>He/She is a …</a:t>
            </a:r>
            <a:endParaRPr lang="en-US" altLang="zh-CN" sz="3300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478780" y="1445419"/>
            <a:ext cx="2115979" cy="1587341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1" grpId="0" bldLvl="0" animBg="1"/>
      <p:bldP spid="1026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2" name="矩形 11"/>
          <p:cNvSpPr/>
          <p:nvPr/>
        </p:nvSpPr>
        <p:spPr>
          <a:xfrm>
            <a:off x="40481" y="745332"/>
            <a:ext cx="1547813" cy="336947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algn="ctr"/>
            <a:r>
              <a:rPr lang="zh-CN" altLang="en-US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自主或小组探究</a:t>
            </a:r>
            <a:endParaRPr lang="en-US" altLang="zh-CN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8" name="Text Box 5"/>
          <p:cNvSpPr txBox="1"/>
          <p:nvPr/>
        </p:nvSpPr>
        <p:spPr>
          <a:xfrm>
            <a:off x="4355307" y="1664018"/>
            <a:ext cx="4542235" cy="2458641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15000"/>
              </a:lnSpc>
            </a:pPr>
            <a:r>
              <a:rPr lang="en-US" altLang="zh-CN" sz="2700" b="1" dirty="0">
                <a:latin typeface="Times New Roman" panose="02020603050405020304" pitchFamily="18" charset="0"/>
              </a:rPr>
              <a:t>Daming and Fangfang are talking about their parents. When do their parents go to work? What do their parents do? Let’s see.</a:t>
            </a:r>
            <a:endParaRPr lang="en-US" altLang="zh-CN" sz="2700" b="1" dirty="0">
              <a:latin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330994" y="1357789"/>
            <a:ext cx="3854291" cy="307086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6" name="Picture 5" descr="48R58PIC9Fn_102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993934" y="1438514"/>
            <a:ext cx="1531144" cy="153233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7" name="Text Box 6"/>
          <p:cNvSpPr txBox="1"/>
          <p:nvPr/>
        </p:nvSpPr>
        <p:spPr>
          <a:xfrm>
            <a:off x="3055144" y="1611630"/>
            <a:ext cx="4044315" cy="119968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lIns="67628" tIns="35243" rIns="67628" bIns="35243">
            <a:spAutoFit/>
          </a:bodyPr>
          <a:lstStyle/>
          <a:p>
            <a:pPr>
              <a:lnSpc>
                <a:spcPts val="4350"/>
              </a:lnSpc>
            </a:pPr>
            <a:r>
              <a:rPr lang="zh-CN" altLang="en-US" sz="3000" dirty="0">
                <a:latin typeface="Times New Roman" panose="02020603050405020304" pitchFamily="18" charset="0"/>
              </a:rPr>
              <a:t>He goes to work at eight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>
              <a:lnSpc>
                <a:spcPts val="4350"/>
              </a:lnSpc>
            </a:pPr>
            <a:r>
              <a:rPr lang="zh-CN" altLang="en-US" sz="3000" dirty="0">
                <a:latin typeface="Times New Roman" panose="02020603050405020304" pitchFamily="18" charset="0"/>
              </a:rPr>
              <a:t>o'clock every morning.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pic>
        <p:nvPicPr>
          <p:cNvPr id="13318" name="Picture 7" descr="1743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6895624" y="2970848"/>
            <a:ext cx="1609249" cy="2015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9" name="Text Box 8"/>
          <p:cNvSpPr txBox="1"/>
          <p:nvPr/>
        </p:nvSpPr>
        <p:spPr>
          <a:xfrm>
            <a:off x="1504474" y="3992880"/>
            <a:ext cx="3044190" cy="993458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 wrap="square" lIns="67628" tIns="35243" rIns="67628" bIns="35243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3000" dirty="0">
                <a:latin typeface="Times New Roman" panose="02020603050405020304" pitchFamily="18" charset="0"/>
              </a:rPr>
              <a:t>He is a policeman.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35894" y="735807"/>
            <a:ext cx="6430804" cy="530066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3000" u="sng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When</a:t>
            </a:r>
            <a:r>
              <a:rPr lang="zh-CN" altLang="en-US" sz="3000" dirty="0">
                <a:solidFill>
                  <a:srgbClr val="003366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does Daming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’</a:t>
            </a:r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s father go to work </a:t>
            </a:r>
            <a:r>
              <a:rPr lang="en-US" altLang="zh-CN" sz="3000" dirty="0">
                <a:latin typeface="Times New Roman" panose="02020603050405020304" pitchFamily="18" charset="0"/>
                <a:sym typeface="+mn-ea"/>
              </a:rPr>
              <a:t>?</a:t>
            </a:r>
            <a:endParaRPr lang="en-US" altLang="zh-CN" sz="3000" dirty="0"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04474" y="2947511"/>
            <a:ext cx="2768918" cy="89916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eaLnBrk="1" hangingPunct="1">
              <a:lnSpc>
                <a:spcPct val="200000"/>
              </a:lnSpc>
              <a:buNone/>
            </a:pPr>
            <a:r>
              <a:rPr lang="zh-CN" altLang="en-US" sz="2700" u="sng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What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 </a:t>
            </a:r>
            <a:r>
              <a:rPr lang="zh-CN" altLang="en-US" sz="2700" dirty="0">
                <a:solidFill>
                  <a:srgbClr val="422C16"/>
                </a:solidFill>
                <a:latin typeface="Times New Roman" panose="02020603050405020304" pitchFamily="18" charset="0"/>
                <a:sym typeface="+mn-ea"/>
              </a:rPr>
              <a:t>does he do?</a:t>
            </a:r>
            <a:endParaRPr lang="zh-CN" altLang="en-US" sz="2700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 bldLvl="0" animBg="1"/>
      <p:bldP spid="1331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8" name="矩形 8"/>
          <p:cNvSpPr>
            <a:spLocks noChangeArrowheads="1"/>
          </p:cNvSpPr>
          <p:nvPr/>
        </p:nvSpPr>
        <p:spPr bwMode="auto">
          <a:xfrm>
            <a:off x="5687616" y="210741"/>
            <a:ext cx="2807494" cy="2536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>
              <a:defRPr/>
            </a:pP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外语教学与研究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出版社 </a:t>
            </a:r>
            <a:r>
              <a:rPr lang="zh-CN" altLang="en-US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五</a:t>
            </a:r>
            <a:r>
              <a:rPr lang="zh-CN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年级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|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</a:t>
            </a:r>
            <a:r>
              <a:rPr lang="zh-CN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册</a:t>
            </a:r>
            <a:r>
              <a:rPr lang="en-US" altLang="zh-CN" sz="1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endParaRPr lang="zh-CN" altLang="en-US" sz="1200" b="1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8199" name="图片 2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8504635" y="189310"/>
            <a:ext cx="392906" cy="2726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4" descr="u=1967305712,324717043&amp;fm=21&amp;gp=0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306354" y="1511618"/>
            <a:ext cx="1244441" cy="129206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AutoShape 5"/>
          <p:cNvSpPr/>
          <p:nvPr/>
        </p:nvSpPr>
        <p:spPr>
          <a:xfrm>
            <a:off x="2792730" y="1603058"/>
            <a:ext cx="3775234" cy="110871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noFill/>
          </a:ln>
        </p:spPr>
        <p:txBody>
          <a:bodyPr wrap="none" lIns="67628" tIns="35243" rIns="67628" bIns="35243" anchor="ctr"/>
          <a:lstStyle/>
          <a:p>
            <a:pPr>
              <a:lnSpc>
                <a:spcPts val="3600"/>
              </a:lnSpc>
            </a:pPr>
            <a:r>
              <a:rPr lang="zh-CN" altLang="en-US" sz="3000" dirty="0">
                <a:latin typeface="Times New Roman" panose="02020603050405020304" pitchFamily="18" charset="0"/>
              </a:rPr>
              <a:t>He goes to work at six </a:t>
            </a:r>
            <a:endParaRPr lang="en-US" altLang="zh-CN" sz="3000" dirty="0">
              <a:latin typeface="Times New Roman" panose="02020603050405020304" pitchFamily="18" charset="0"/>
            </a:endParaRPr>
          </a:p>
          <a:p>
            <a:pPr>
              <a:lnSpc>
                <a:spcPts val="3600"/>
              </a:lnSpc>
            </a:pPr>
            <a:r>
              <a:rPr lang="zh-CN" altLang="en-US" sz="3000" dirty="0">
                <a:latin typeface="Times New Roman" panose="02020603050405020304" pitchFamily="18" charset="0"/>
              </a:rPr>
              <a:t>o'clock every </a:t>
            </a:r>
            <a:r>
              <a:rPr lang="zh-CN" altLang="en-US" sz="3000" dirty="0">
                <a:latin typeface="Times New Roman" panose="02020603050405020304" pitchFamily="18" charset="0"/>
                <a:hlinkClick r:id="" action="ppaction://hlinkshowjump?jump=nextslide"/>
              </a:rPr>
              <a:t>evening</a:t>
            </a:r>
            <a:r>
              <a:rPr lang="zh-CN" altLang="en-US" sz="3000" dirty="0">
                <a:latin typeface="Times New Roman" panose="02020603050405020304" pitchFamily="18" charset="0"/>
              </a:rPr>
              <a:t>.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14342" name="AutoShape 7"/>
          <p:cNvSpPr/>
          <p:nvPr/>
        </p:nvSpPr>
        <p:spPr>
          <a:xfrm>
            <a:off x="1133476" y="4035743"/>
            <a:ext cx="4233386" cy="839629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noFill/>
          </a:ln>
        </p:spPr>
        <p:txBody>
          <a:bodyPr wrap="none" lIns="67628" tIns="35243" rIns="67628" bIns="35243" anchor="ctr"/>
          <a:lstStyle/>
          <a:p>
            <a:pPr>
              <a:lnSpc>
                <a:spcPct val="200000"/>
              </a:lnSpc>
            </a:pPr>
            <a:r>
              <a:rPr lang="zh-CN" altLang="en-US" sz="3000" dirty="0">
                <a:latin typeface="Times New Roman" panose="02020603050405020304" pitchFamily="18" charset="0"/>
              </a:rPr>
              <a:t>He is a worker in a </a:t>
            </a:r>
            <a:r>
              <a:rPr lang="zh-CN" altLang="en-US" sz="3000" dirty="0">
                <a:latin typeface="Times New Roman" panose="02020603050405020304" pitchFamily="18" charset="0"/>
                <a:hlinkClick r:id="" action="ppaction://noaction"/>
              </a:rPr>
              <a:t>factory</a:t>
            </a:r>
            <a:r>
              <a:rPr lang="zh-CN" altLang="en-US" sz="3000" dirty="0">
                <a:latin typeface="Times New Roman" panose="02020603050405020304" pitchFamily="18" charset="0"/>
              </a:rPr>
              <a:t>.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pic>
        <p:nvPicPr>
          <p:cNvPr id="8" name="图片 1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6488430" y="2924978"/>
            <a:ext cx="2096929" cy="19251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435894" y="722948"/>
            <a:ext cx="6488906" cy="530066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pPr algn="l" eaLnBrk="1" hangingPunct="1">
              <a:lnSpc>
                <a:spcPct val="100000"/>
              </a:lnSpc>
            </a:pPr>
            <a:r>
              <a:rPr lang="zh-CN" altLang="en-US" sz="3000" dirty="0">
                <a:latin typeface="Times New Roman" panose="02020603050405020304" pitchFamily="18" charset="0"/>
                <a:sym typeface="+mn-ea"/>
              </a:rPr>
              <a:t>When does Fangfang's father go to work?</a:t>
            </a:r>
            <a:endParaRPr lang="zh-CN" altLang="en-US" sz="3000" dirty="0">
              <a:latin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435894" y="2942272"/>
            <a:ext cx="2878032" cy="992579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pPr algn="l">
              <a:lnSpc>
                <a:spcPct val="200000"/>
              </a:lnSpc>
            </a:pPr>
            <a:r>
              <a:rPr lang="zh-CN" altLang="en-US" sz="3000" u="sng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sym typeface="+mn-ea"/>
              </a:rPr>
              <a:t>What</a:t>
            </a:r>
            <a:r>
              <a:rPr lang="zh-CN" altLang="en-US" sz="2700" dirty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sym typeface="+mn-ea"/>
              </a:rPr>
              <a:t> </a:t>
            </a:r>
            <a:r>
              <a:rPr lang="zh-CN" altLang="en-US" sz="3000" dirty="0">
                <a:solidFill>
                  <a:srgbClr val="422C16"/>
                </a:solidFill>
                <a:latin typeface="Times New Roman" panose="02020603050405020304" pitchFamily="18" charset="0"/>
                <a:ea typeface="+mn-ea"/>
                <a:sym typeface="+mn-ea"/>
              </a:rPr>
              <a:t>does he do?</a:t>
            </a:r>
            <a:endParaRPr lang="zh-CN" altLang="en-US" sz="3000" dirty="0">
              <a:solidFill>
                <a:srgbClr val="422C16"/>
              </a:solidFill>
              <a:latin typeface="Times New Roman" panose="02020603050405020304" pitchFamily="18" charset="0"/>
              <a:ea typeface="+mn-ea"/>
              <a:sym typeface="+mn-ea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 bldLvl="0" animBg="1"/>
      <p:bldP spid="14342" grpId="0" bldLvl="0" animBg="1"/>
    </p:bldLst>
  </p:timing>
</p:sld>
</file>

<file path=ppt/tags/tag1.xml><?xml version="1.0" encoding="utf-8"?>
<p:tagLst xmlns:p="http://schemas.openxmlformats.org/presentationml/2006/main">
  <p:tag name="KSO_WPP_MARK_KEY" val="1ad9ebd2-641b-4cca-9819-cce0b3915f8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2194</Words>
  <Application>WPS 演示</Application>
  <PresentationFormat>全屏显示(16:9)</PresentationFormat>
  <Paragraphs>194</Paragraphs>
  <Slides>23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7" baseType="lpstr">
      <vt:lpstr>Arial</vt:lpstr>
      <vt:lpstr>宋体</vt:lpstr>
      <vt:lpstr>Wingdings</vt:lpstr>
      <vt:lpstr>Calibri Light</vt:lpstr>
      <vt:lpstr>Calibri</vt:lpstr>
      <vt:lpstr>Calibri</vt:lpstr>
      <vt:lpstr>微软雅黑</vt:lpstr>
      <vt:lpstr>Times New Roman</vt:lpstr>
      <vt:lpstr>Cambria</vt:lpstr>
      <vt:lpstr>Comic Sans MS</vt:lpstr>
      <vt:lpstr>Arial Unicode MS</vt:lpstr>
      <vt:lpstr>方正舒体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409</cp:revision>
  <dcterms:created xsi:type="dcterms:W3CDTF">2013-07-01T03:05:00Z</dcterms:created>
  <dcterms:modified xsi:type="dcterms:W3CDTF">2023-02-17T02:38:17Z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C0087387AD6240269A2A9D9F699C7686</vt:lpwstr>
  </property>
</Properties>
</file>