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11" r:id="rId5"/>
    <p:sldId id="312" r:id="rId6"/>
    <p:sldId id="313" r:id="rId7"/>
    <p:sldId id="314" r:id="rId8"/>
    <p:sldId id="315" r:id="rId9"/>
    <p:sldId id="316" r:id="rId10"/>
    <p:sldId id="258" r:id="rId11"/>
    <p:sldId id="260" r:id="rId12"/>
    <p:sldId id="259" r:id="rId13"/>
    <p:sldId id="261" r:id="rId14"/>
    <p:sldId id="262" r:id="rId15"/>
    <p:sldId id="328" r:id="rId16"/>
    <p:sldId id="329" r:id="rId17"/>
    <p:sldId id="263" r:id="rId18"/>
    <p:sldId id="270" r:id="rId19"/>
    <p:sldId id="278" r:id="rId20"/>
    <p:sldId id="272" r:id="rId21"/>
    <p:sldId id="279" r:id="rId22"/>
    <p:sldId id="273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2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2750"/>
    <a:srgbClr val="7FED0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82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7938"/>
            <a:ext cx="9161463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Placeholder 2"/>
          <p:cNvSpPr>
            <a:spLocks noGrp="1" noChangeArrowheads="1"/>
          </p:cNvSpPr>
          <p:nvPr>
            <p:ph type="subTitle" idx="1"/>
          </p:nvPr>
        </p:nvSpPr>
        <p:spPr>
          <a:xfrm>
            <a:off x="687388" y="1917700"/>
            <a:ext cx="7759700" cy="623888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15367" name="Title Placeholder 1"/>
          <p:cNvSpPr>
            <a:spLocks noGrp="1" noChangeArrowheads="1"/>
          </p:cNvSpPr>
          <p:nvPr>
            <p:ph type="ctrTitle"/>
          </p:nvPr>
        </p:nvSpPr>
        <p:spPr>
          <a:xfrm>
            <a:off x="693738" y="974725"/>
            <a:ext cx="7729537" cy="854075"/>
          </a:xfrm>
        </p:spPr>
        <p:txBody>
          <a:bodyPr/>
          <a:lstStyle>
            <a:lvl1pPr algn="ctr">
              <a:defRPr sz="3200" b="1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DFD19F-1001-42E3-8E67-F1D63CCC9E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72BB1-8782-4946-B130-264E26664C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1077913"/>
            <a:ext cx="2001837" cy="5278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1077913"/>
            <a:ext cx="5854700" cy="5278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7BAEE-71B7-4FA2-A3E8-2891A8D53D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B459B-E479-43BA-B9B5-4C447DA6DB4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F9208-CA65-4EA2-85C4-B21EAE26D6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881188"/>
            <a:ext cx="3927475" cy="4475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6613" y="1881188"/>
            <a:ext cx="3929062" cy="4475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D8CF1-987B-4838-9338-13D8B62B15C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7013B-33BB-441C-8C87-F35551ABF0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56A3-D4FD-422E-8A11-63DE9D3F31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DBA2E-8AA1-465D-8FFE-17A4C57D2A8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202B4C-51C9-4DC8-A93A-84E83FAB6F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6AE74-7A39-4B11-954B-2671043622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881188"/>
            <a:ext cx="8008937" cy="447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1434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A6A6A6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A6A6A6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A6A6A6"/>
                </a:solidFill>
              </a:defRPr>
            </a:lvl1pPr>
          </a:lstStyle>
          <a:p>
            <a:fld id="{08CC277A-2E3E-4EAC-8795-BA88D05EE8A8}" type="slidenum">
              <a:rPr lang="zh-CN" altLang="en-US"/>
            </a:fld>
            <a:endParaRPr lang="en-US" altLang="zh-CN"/>
          </a:p>
        </p:txBody>
      </p:sp>
      <p:sp>
        <p:nvSpPr>
          <p:cNvPr id="819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1077913"/>
            <a:ext cx="80089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"/>
        <a:defRPr sz="2000">
          <a:solidFill>
            <a:srgbClr val="9CB032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31840" y="1124744"/>
            <a:ext cx="3168650" cy="506412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Module 9</a:t>
            </a:r>
            <a:endParaRPr lang="zh-CN" alt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/>
        </p:nvSpPr>
        <p:spPr bwMode="auto">
          <a:xfrm>
            <a:off x="3638" y="2204864"/>
            <a:ext cx="9144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7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彩云" pitchFamily="2" charset="-122"/>
                <a:cs typeface="Times New Roman" panose="02020603050405020304" pitchFamily="18" charset="0"/>
              </a:rPr>
              <a:t>Unit 1 We laughed a lot.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华文彩云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utoUpdateAnimBg="0"/>
      <p:bldP spid="19459" grpId="0" autoUpdateAnimBg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365129"/>
            <a:ext cx="3744913" cy="793750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Times New Roman" panose="02020603050405020304" pitchFamily="18" charset="0"/>
              </a:rPr>
              <a:t>skirt   裙子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7544" y="2996952"/>
            <a:ext cx="4068763" cy="235426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Most girls like skirts.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大部分女生都喜欢裙子。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3800" y="1341438"/>
            <a:ext cx="383381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utoUpdateAnimBg="0"/>
      <p:bldP spid="28675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 descr="weave"/>
          <p:cNvSpPr>
            <a:spLocks noChangeArrowheads="1" noChangeShapeType="1"/>
          </p:cNvSpPr>
          <p:nvPr/>
        </p:nvSpPr>
        <p:spPr bwMode="auto">
          <a:xfrm>
            <a:off x="539750" y="2422525"/>
            <a:ext cx="4249738" cy="2208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letter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9699" name="WordArt 3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2206625"/>
            <a:ext cx="38100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9975" y="1054100"/>
            <a:ext cx="8074025" cy="793750"/>
          </a:xfrm>
        </p:spPr>
        <p:txBody>
          <a:bodyPr/>
          <a:lstStyle/>
          <a:p>
            <a:pPr eaLnBrk="1" hangingPunct="1"/>
            <a:r>
              <a:rPr lang="zh-CN" altLang="en-US" sz="5400" smtClean="0">
                <a:latin typeface="Times New Roman" panose="02020603050405020304" pitchFamily="18" charset="0"/>
              </a:rPr>
              <a:t>letter  信封</a:t>
            </a:r>
            <a:endParaRPr lang="zh-CN" altLang="en-US" sz="5400" smtClean="0">
              <a:latin typeface="Times New Roman" panose="02020603050405020304" pitchFamily="18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420938"/>
            <a:ext cx="4068763" cy="2282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I got a letter from my friend.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我收到了我朋友的一封信。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5725" indent="-85725" eaLnBrk="1" hangingPunct="1">
              <a:buFont typeface="Wingdings" panose="05000000000000000000" pitchFamily="2" charset="2"/>
              <a:buNone/>
              <a:defRPr/>
            </a:pP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5025" y="1414463"/>
            <a:ext cx="429895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utoUpdateAnimBg="0"/>
      <p:bldP spid="30723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31747" name="WordArt 3" descr="weave"/>
          <p:cNvSpPr>
            <a:spLocks noChangeArrowheads="1" noChangeShapeType="1"/>
          </p:cNvSpPr>
          <p:nvPr/>
        </p:nvSpPr>
        <p:spPr bwMode="auto">
          <a:xfrm>
            <a:off x="323850" y="2492375"/>
            <a:ext cx="360045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theatre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8763" y="1773238"/>
            <a:ext cx="465931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1052736"/>
            <a:ext cx="8291513" cy="795337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Constantia" panose="02030602050306030303" pitchFamily="18" charset="0"/>
              </a:rPr>
              <a:t>theatre   电影院，戏院</a:t>
            </a:r>
            <a:endParaRPr lang="zh-CN" altLang="en-US" sz="5400" dirty="0" smtClean="0">
              <a:latin typeface="Constantia" panose="02030602050306030303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2670175"/>
            <a:ext cx="4068763" cy="2209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Last week, we went to children theatre.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上个星期我们去了儿童剧院。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2363" y="2204864"/>
            <a:ext cx="35369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1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33795" name="WordArt 3" descr="weave"/>
          <p:cNvSpPr>
            <a:spLocks noChangeArrowheads="1" noChangeShapeType="1"/>
          </p:cNvSpPr>
          <p:nvPr/>
        </p:nvSpPr>
        <p:spPr bwMode="auto">
          <a:xfrm>
            <a:off x="107950" y="2492375"/>
            <a:ext cx="5329238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restaurant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988" y="2709863"/>
            <a:ext cx="3095625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124744"/>
            <a:ext cx="8291513" cy="795337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Constantia" panose="02030602050306030303" pitchFamily="18" charset="0"/>
              </a:rPr>
              <a:t>restaurant   餐馆</a:t>
            </a:r>
            <a:endParaRPr lang="zh-CN" altLang="en-US" sz="5400" dirty="0" smtClean="0">
              <a:latin typeface="Constantia" panose="02030602050306030303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2636912"/>
            <a:ext cx="4068763" cy="2209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I'm hungry so i will go  to a restaurant.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我饿了所以要去餐馆了。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zh-CN" altLang="en-US" sz="28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9992" y="2132856"/>
            <a:ext cx="42497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utoUpdateAnimBg="0"/>
      <p:bldP spid="34819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268760"/>
            <a:ext cx="6826250" cy="649288"/>
          </a:xfrm>
        </p:spPr>
        <p:txBody>
          <a:bodyPr/>
          <a:lstStyle/>
          <a:p>
            <a:pPr eaLnBrk="1" hangingPunct="1"/>
            <a:r>
              <a:rPr lang="zh-CN" altLang="en-US" sz="4800" dirty="0" smtClean="0">
                <a:latin typeface="Comic Sans MS" panose="030F0702030302020204" pitchFamily="66" charset="0"/>
              </a:rPr>
              <a:t>Let's Read !</a:t>
            </a:r>
            <a:endParaRPr lang="zh-CN" altLang="en-US" sz="4800" dirty="0" smtClean="0">
              <a:latin typeface="Comic Sans MS" panose="030F0702030302020204" pitchFamily="66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628650" y="2136775"/>
            <a:ext cx="7886700" cy="4313238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ea typeface="华文彩云" pitchFamily="2" charset="-122"/>
              </a:rPr>
              <a:t>与你的小伙伴一起大声朗读以上单词</a:t>
            </a:r>
            <a:endParaRPr lang="zh-CN" altLang="en-US" sz="3200" dirty="0" smtClean="0">
              <a:solidFill>
                <a:srgbClr val="000000"/>
              </a:solidFill>
              <a:ea typeface="华文彩云" pitchFamily="2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ea typeface="华文彩云" pitchFamily="2" charset="-122"/>
              </a:rPr>
              <a:t>互相纠正不良发音习惯</a:t>
            </a:r>
            <a:endParaRPr lang="zh-CN" altLang="en-US" sz="3200" dirty="0" smtClean="0">
              <a:solidFill>
                <a:srgbClr val="000000"/>
              </a:solidFill>
              <a:ea typeface="华文彩云" pitchFamily="2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ea typeface="华文彩云" pitchFamily="2" charset="-122"/>
              </a:rPr>
              <a:t>看谁在短时间里记得最快最准确</a:t>
            </a:r>
            <a:endParaRPr lang="zh-CN" altLang="en-US" sz="3200" dirty="0" smtClean="0">
              <a:solidFill>
                <a:srgbClr val="000000"/>
              </a:solidFill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utoUpdateAnimBg="0"/>
      <p:bldP spid="35843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/>
          </p:cNvSpPr>
          <p:nvPr/>
        </p:nvSpPr>
        <p:spPr bwMode="auto">
          <a:xfrm>
            <a:off x="107950" y="117475"/>
            <a:ext cx="3311525" cy="1295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7FED09"/>
                  </a:solidFill>
                  <a:round/>
                </a:ln>
                <a:solidFill>
                  <a:schemeClr val="accent1"/>
                </a:solidFill>
                <a:effectLst>
                  <a:outerShdw dist="38100" algn="ctr" rotWithShape="0">
                    <a:srgbClr val="B2B2B2">
                      <a:alpha val="75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Check Now!</a:t>
            </a:r>
            <a:endParaRPr lang="zh-CN" altLang="en-US" sz="3600" b="1" kern="10">
              <a:ln w="9525">
                <a:solidFill>
                  <a:srgbClr val="7FED09"/>
                </a:solidFill>
                <a:round/>
              </a:ln>
              <a:solidFill>
                <a:schemeClr val="accent1"/>
              </a:solidFill>
              <a:effectLst>
                <a:outerShdw dist="38100" algn="ctr" rotWithShape="0">
                  <a:srgbClr val="B2B2B2">
                    <a:alpha val="75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6867" name="笔 300"/>
          <p:cNvSpPr/>
          <p:nvPr/>
        </p:nvSpPr>
        <p:spPr bwMode="auto">
          <a:xfrm rot="14040000" flipV="1">
            <a:off x="4968081" y="2169319"/>
            <a:ext cx="1800225" cy="2592388"/>
          </a:xfrm>
          <a:custGeom>
            <a:avLst/>
            <a:gdLst>
              <a:gd name="T0" fmla="*/ 37691 w 621055"/>
              <a:gd name="T1" fmla="*/ 2018524 h 978642"/>
              <a:gd name="T2" fmla="*/ 524979 w 621055"/>
              <a:gd name="T3" fmla="*/ 2275625 h 978642"/>
              <a:gd name="T4" fmla="*/ 0 w 621055"/>
              <a:gd name="T5" fmla="*/ 2592388 h 978642"/>
              <a:gd name="T6" fmla="*/ 37691 w 621055"/>
              <a:gd name="T7" fmla="*/ 2018524 h 978642"/>
              <a:gd name="T8" fmla="*/ 1456928 w 621055"/>
              <a:gd name="T9" fmla="*/ 495086 h 978642"/>
              <a:gd name="T10" fmla="*/ 507526 w 621055"/>
              <a:gd name="T11" fmla="*/ 1997849 h 978642"/>
              <a:gd name="T12" fmla="*/ 568429 w 621055"/>
              <a:gd name="T13" fmla="*/ 2029984 h 978642"/>
              <a:gd name="T14" fmla="*/ 1517832 w 621055"/>
              <a:gd name="T15" fmla="*/ 527221 h 978642"/>
              <a:gd name="T16" fmla="*/ 1456928 w 621055"/>
              <a:gd name="T17" fmla="*/ 495086 h 978642"/>
              <a:gd name="T18" fmla="*/ 1327541 w 621055"/>
              <a:gd name="T19" fmla="*/ 426820 h 978642"/>
              <a:gd name="T20" fmla="*/ 378138 w 621055"/>
              <a:gd name="T21" fmla="*/ 1929583 h 978642"/>
              <a:gd name="T22" fmla="*/ 439042 w 621055"/>
              <a:gd name="T23" fmla="*/ 1961717 h 978642"/>
              <a:gd name="T24" fmla="*/ 1388445 w 621055"/>
              <a:gd name="T25" fmla="*/ 458954 h 978642"/>
              <a:gd name="T26" fmla="*/ 1327541 w 621055"/>
              <a:gd name="T27" fmla="*/ 426820 h 978642"/>
              <a:gd name="T28" fmla="*/ 1198154 w 621055"/>
              <a:gd name="T29" fmla="*/ 358553 h 978642"/>
              <a:gd name="T30" fmla="*/ 248751 w 621055"/>
              <a:gd name="T31" fmla="*/ 1861316 h 978642"/>
              <a:gd name="T32" fmla="*/ 309655 w 621055"/>
              <a:gd name="T33" fmla="*/ 1893451 h 978642"/>
              <a:gd name="T34" fmla="*/ 1259057 w 621055"/>
              <a:gd name="T35" fmla="*/ 390688 h 978642"/>
              <a:gd name="T36" fmla="*/ 1198154 w 621055"/>
              <a:gd name="T37" fmla="*/ 358553 h 978642"/>
              <a:gd name="T38" fmla="*/ 1210804 w 621055"/>
              <a:gd name="T39" fmla="*/ 161664 h 978642"/>
              <a:gd name="T40" fmla="*/ 1698091 w 621055"/>
              <a:gd name="T41" fmla="*/ 418764 h 978642"/>
              <a:gd name="T42" fmla="*/ 555777 w 621055"/>
              <a:gd name="T43" fmla="*/ 2226876 h 978642"/>
              <a:gd name="T44" fmla="*/ 68489 w 621055"/>
              <a:gd name="T45" fmla="*/ 1969775 h 978642"/>
              <a:gd name="T46" fmla="*/ 1210804 w 621055"/>
              <a:gd name="T47" fmla="*/ 161664 h 978642"/>
              <a:gd name="T48" fmla="*/ 1312938 w 621055"/>
              <a:gd name="T49" fmla="*/ 0 h 978642"/>
              <a:gd name="T50" fmla="*/ 1800225 w 621055"/>
              <a:gd name="T51" fmla="*/ 257101 h 978642"/>
              <a:gd name="T52" fmla="*/ 1729898 w 621055"/>
              <a:gd name="T53" fmla="*/ 368415 h 978642"/>
              <a:gd name="T54" fmla="*/ 1242613 w 621055"/>
              <a:gd name="T55" fmla="*/ 111315 h 978642"/>
              <a:gd name="T56" fmla="*/ 1312938 w 621055"/>
              <a:gd name="T57" fmla="*/ 0 h 97864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21055"/>
              <a:gd name="T88" fmla="*/ 0 h 978642"/>
              <a:gd name="T89" fmla="*/ 621055 w 621055"/>
              <a:gd name="T90" fmla="*/ 978642 h 978642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28675" y="1341438"/>
            <a:ext cx="36703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8B8E2E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 sz="1600">
                <a:solidFill>
                  <a:srgbClr val="7F7F7F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the_tre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co_t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sk_rt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 we_r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 lau_h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 let_er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 rest_urant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6" grpId="1" animBg="1"/>
      <p:bldP spid="36867" grpId="0" animBg="1"/>
      <p:bldP spid="36867" grpId="1" animBg="1"/>
      <p:bldP spid="36868" grpId="0" bldLvl="0" autoUpdateAnimBg="0"/>
      <p:bldP spid="36868" grpId="1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/>
          </p:cNvSpPr>
          <p:nvPr/>
        </p:nvSpPr>
        <p:spPr bwMode="auto">
          <a:xfrm>
            <a:off x="468313" y="188913"/>
            <a:ext cx="3095625" cy="1655762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Answers: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7891" name="勾2 250"/>
          <p:cNvSpPr/>
          <p:nvPr/>
        </p:nvSpPr>
        <p:spPr bwMode="auto">
          <a:xfrm>
            <a:off x="5003800" y="2492375"/>
            <a:ext cx="2663825" cy="1946275"/>
          </a:xfrm>
          <a:custGeom>
            <a:avLst/>
            <a:gdLst>
              <a:gd name="T0" fmla="*/ 162572 w 1360"/>
              <a:gd name="T1" fmla="*/ 1823202 h 1360"/>
              <a:gd name="T2" fmla="*/ 2309301 w 1360"/>
              <a:gd name="T3" fmla="*/ 274768 h 1360"/>
              <a:gd name="T4" fmla="*/ 1941067 w 1360"/>
              <a:gd name="T5" fmla="*/ 553830 h 1360"/>
              <a:gd name="T6" fmla="*/ 1610047 w 1360"/>
              <a:gd name="T7" fmla="*/ 864375 h 1360"/>
              <a:gd name="T8" fmla="*/ 1463145 w 1360"/>
              <a:gd name="T9" fmla="*/ 1023225 h 1360"/>
              <a:gd name="T10" fmla="*/ 1339747 w 1360"/>
              <a:gd name="T11" fmla="*/ 1180645 h 1360"/>
              <a:gd name="T12" fmla="*/ 1237895 w 1360"/>
              <a:gd name="T13" fmla="*/ 1333771 h 1360"/>
              <a:gd name="T14" fmla="*/ 1155630 w 1360"/>
              <a:gd name="T15" fmla="*/ 1485466 h 1360"/>
              <a:gd name="T16" fmla="*/ 993058 w 1360"/>
              <a:gd name="T17" fmla="*/ 1567038 h 1360"/>
              <a:gd name="T18" fmla="*/ 906876 w 1360"/>
              <a:gd name="T19" fmla="*/ 1587073 h 1360"/>
              <a:gd name="T20" fmla="*/ 873578 w 1360"/>
              <a:gd name="T21" fmla="*/ 1515519 h 1360"/>
              <a:gd name="T22" fmla="*/ 812858 w 1360"/>
              <a:gd name="T23" fmla="*/ 1399601 h 1360"/>
              <a:gd name="T24" fmla="*/ 752139 w 1360"/>
              <a:gd name="T25" fmla="*/ 1292269 h 1360"/>
              <a:gd name="T26" fmla="*/ 695337 w 1360"/>
              <a:gd name="T27" fmla="*/ 1204973 h 1360"/>
              <a:gd name="T28" fmla="*/ 646369 w 1360"/>
              <a:gd name="T29" fmla="*/ 1130557 h 1360"/>
              <a:gd name="T30" fmla="*/ 601319 w 1360"/>
              <a:gd name="T31" fmla="*/ 1079038 h 1360"/>
              <a:gd name="T32" fmla="*/ 511219 w 1360"/>
              <a:gd name="T33" fmla="*/ 1007484 h 1360"/>
              <a:gd name="T34" fmla="*/ 413285 w 1360"/>
              <a:gd name="T35" fmla="*/ 980293 h 1360"/>
              <a:gd name="T36" fmla="*/ 481839 w 1360"/>
              <a:gd name="T37" fmla="*/ 938791 h 1360"/>
              <a:gd name="T38" fmla="*/ 542558 w 1360"/>
              <a:gd name="T39" fmla="*/ 911601 h 1360"/>
              <a:gd name="T40" fmla="*/ 597402 w 1360"/>
              <a:gd name="T41" fmla="*/ 891566 h 1360"/>
              <a:gd name="T42" fmla="*/ 650287 w 1360"/>
              <a:gd name="T43" fmla="*/ 887272 h 1360"/>
              <a:gd name="T44" fmla="*/ 722758 w 1360"/>
              <a:gd name="T45" fmla="*/ 905877 h 1360"/>
              <a:gd name="T46" fmla="*/ 797189 w 1360"/>
              <a:gd name="T47" fmla="*/ 957396 h 1360"/>
              <a:gd name="T48" fmla="*/ 873578 w 1360"/>
              <a:gd name="T49" fmla="*/ 1043261 h 1360"/>
              <a:gd name="T50" fmla="*/ 955843 w 1360"/>
              <a:gd name="T51" fmla="*/ 1163472 h 1360"/>
              <a:gd name="T52" fmla="*/ 1128208 w 1360"/>
              <a:gd name="T53" fmla="*/ 1120539 h 1360"/>
              <a:gd name="T54" fmla="*/ 1384797 w 1360"/>
              <a:gd name="T55" fmla="*/ 845771 h 1360"/>
              <a:gd name="T56" fmla="*/ 1674684 w 1360"/>
              <a:gd name="T57" fmla="*/ 586745 h 1360"/>
              <a:gd name="T58" fmla="*/ 1997869 w 1360"/>
              <a:gd name="T59" fmla="*/ 346322 h 1360"/>
              <a:gd name="T60" fmla="*/ 162572 w 1360"/>
              <a:gd name="T61" fmla="*/ 230405 h 1360"/>
              <a:gd name="T62" fmla="*/ 2618775 w 1360"/>
              <a:gd name="T63" fmla="*/ 0 h 1360"/>
              <a:gd name="T64" fmla="*/ 2577642 w 1360"/>
              <a:gd name="T65" fmla="*/ 113056 h 1360"/>
              <a:gd name="T66" fmla="*/ 2475790 w 1360"/>
              <a:gd name="T67" fmla="*/ 1946275 h 1360"/>
              <a:gd name="T68" fmla="*/ 0 w 1360"/>
              <a:gd name="T69" fmla="*/ 110194 h 1360"/>
              <a:gd name="T70" fmla="*/ 2509088 w 1360"/>
              <a:gd name="T71" fmla="*/ 50088 h 1360"/>
              <a:gd name="T72" fmla="*/ 2618775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360"/>
              <a:gd name="T112" fmla="*/ 0 h 1360"/>
              <a:gd name="T113" fmla="*/ 1360 w 1360"/>
              <a:gd name="T114" fmla="*/ 1360 h 13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28675" y="1773238"/>
            <a:ext cx="367030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8B8E2E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 sz="1600">
                <a:solidFill>
                  <a:srgbClr val="7F7F7F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the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tre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co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sk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 we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 lau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 let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 rest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urant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78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bldLvl="0" autoUpdateAnimBg="0"/>
      <p:bldP spid="37892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 descr="water"/>
          <p:cNvSpPr>
            <a:spLocks noChangeArrowheads="1" noChangeShapeType="1"/>
          </p:cNvSpPr>
          <p:nvPr/>
        </p:nvSpPr>
        <p:spPr bwMode="auto">
          <a:xfrm>
            <a:off x="1116013" y="1412875"/>
            <a:ext cx="59769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Let's Learn the Words!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0483" name="虚箭头 74"/>
          <p:cNvSpPr/>
          <p:nvPr/>
        </p:nvSpPr>
        <p:spPr bwMode="auto">
          <a:xfrm>
            <a:off x="3995738" y="4292600"/>
            <a:ext cx="2952750" cy="1512888"/>
          </a:xfrm>
          <a:custGeom>
            <a:avLst/>
            <a:gdLst>
              <a:gd name="T0" fmla="*/ 1847595 w 494328"/>
              <a:gd name="T1" fmla="*/ 1512888 h 324036"/>
              <a:gd name="T2" fmla="*/ 1934016 w 494328"/>
              <a:gd name="T3" fmla="*/ 1137066 h 324036"/>
              <a:gd name="T4" fmla="*/ 1934016 w 494328"/>
              <a:gd name="T5" fmla="*/ 1285476 h 324036"/>
              <a:gd name="T6" fmla="*/ 1847595 w 494328"/>
              <a:gd name="T7" fmla="*/ 1137066 h 324036"/>
              <a:gd name="T8" fmla="*/ 1657729 w 494328"/>
              <a:gd name="T9" fmla="*/ 1137066 h 324036"/>
              <a:gd name="T10" fmla="*/ 2400176 w 494328"/>
              <a:gd name="T11" fmla="*/ 1058064 h 324036"/>
              <a:gd name="T12" fmla="*/ 1934016 w 494328"/>
              <a:gd name="T13" fmla="*/ 909654 h 324036"/>
              <a:gd name="T14" fmla="*/ 1934016 w 494328"/>
              <a:gd name="T15" fmla="*/ 1058064 h 324036"/>
              <a:gd name="T16" fmla="*/ 1847595 w 494328"/>
              <a:gd name="T17" fmla="*/ 909654 h 324036"/>
              <a:gd name="T18" fmla="*/ 1657729 w 494328"/>
              <a:gd name="T19" fmla="*/ 909654 h 324036"/>
              <a:gd name="T20" fmla="*/ 1571308 w 494328"/>
              <a:gd name="T21" fmla="*/ 1058064 h 324036"/>
              <a:gd name="T22" fmla="*/ 1105149 w 494328"/>
              <a:gd name="T23" fmla="*/ 909654 h 324036"/>
              <a:gd name="T24" fmla="*/ 1105149 w 494328"/>
              <a:gd name="T25" fmla="*/ 1058064 h 324036"/>
              <a:gd name="T26" fmla="*/ 1018734 w 494328"/>
              <a:gd name="T27" fmla="*/ 909654 h 324036"/>
              <a:gd name="T28" fmla="*/ 828862 w 494328"/>
              <a:gd name="T29" fmla="*/ 909654 h 324036"/>
              <a:gd name="T30" fmla="*/ 742440 w 494328"/>
              <a:gd name="T31" fmla="*/ 1058064 h 324036"/>
              <a:gd name="T32" fmla="*/ 276287 w 494328"/>
              <a:gd name="T33" fmla="*/ 909654 h 324036"/>
              <a:gd name="T34" fmla="*/ 276287 w 494328"/>
              <a:gd name="T35" fmla="*/ 1058064 h 324036"/>
              <a:gd name="T36" fmla="*/ 189872 w 494328"/>
              <a:gd name="T37" fmla="*/ 909654 h 324036"/>
              <a:gd name="T38" fmla="*/ 0 w 494328"/>
              <a:gd name="T39" fmla="*/ 909654 h 324036"/>
              <a:gd name="T40" fmla="*/ 2676463 w 494328"/>
              <a:gd name="T41" fmla="*/ 944357 h 324036"/>
              <a:gd name="T42" fmla="*/ 2762884 w 494328"/>
              <a:gd name="T43" fmla="*/ 682241 h 324036"/>
              <a:gd name="T44" fmla="*/ 2762884 w 494328"/>
              <a:gd name="T45" fmla="*/ 830647 h 324036"/>
              <a:gd name="T46" fmla="*/ 2400176 w 494328"/>
              <a:gd name="T47" fmla="*/ 682241 h 324036"/>
              <a:gd name="T48" fmla="*/ 2210304 w 494328"/>
              <a:gd name="T49" fmla="*/ 682241 h 324036"/>
              <a:gd name="T50" fmla="*/ 2123882 w 494328"/>
              <a:gd name="T51" fmla="*/ 830647 h 324036"/>
              <a:gd name="T52" fmla="*/ 1657729 w 494328"/>
              <a:gd name="T53" fmla="*/ 682241 h 324036"/>
              <a:gd name="T54" fmla="*/ 1657729 w 494328"/>
              <a:gd name="T55" fmla="*/ 830647 h 324036"/>
              <a:gd name="T56" fmla="*/ 1571308 w 494328"/>
              <a:gd name="T57" fmla="*/ 682241 h 324036"/>
              <a:gd name="T58" fmla="*/ 1381442 w 494328"/>
              <a:gd name="T59" fmla="*/ 682241 h 324036"/>
              <a:gd name="T60" fmla="*/ 1295021 w 494328"/>
              <a:gd name="T61" fmla="*/ 830647 h 324036"/>
              <a:gd name="T62" fmla="*/ 828862 w 494328"/>
              <a:gd name="T63" fmla="*/ 682241 h 324036"/>
              <a:gd name="T64" fmla="*/ 828862 w 494328"/>
              <a:gd name="T65" fmla="*/ 830647 h 324036"/>
              <a:gd name="T66" fmla="*/ 742440 w 494328"/>
              <a:gd name="T67" fmla="*/ 682241 h 324036"/>
              <a:gd name="T68" fmla="*/ 552574 w 494328"/>
              <a:gd name="T69" fmla="*/ 682241 h 324036"/>
              <a:gd name="T70" fmla="*/ 466153 w 494328"/>
              <a:gd name="T71" fmla="*/ 830647 h 324036"/>
              <a:gd name="T72" fmla="*/ 0 w 494328"/>
              <a:gd name="T73" fmla="*/ 682241 h 324036"/>
              <a:gd name="T74" fmla="*/ 0 w 494328"/>
              <a:gd name="T75" fmla="*/ 830647 h 324036"/>
              <a:gd name="T76" fmla="*/ 2676463 w 494328"/>
              <a:gd name="T77" fmla="*/ 568535 h 324036"/>
              <a:gd name="T78" fmla="*/ 2486591 w 494328"/>
              <a:gd name="T79" fmla="*/ 568535 h 324036"/>
              <a:gd name="T80" fmla="*/ 2400176 w 494328"/>
              <a:gd name="T81" fmla="*/ 603234 h 324036"/>
              <a:gd name="T82" fmla="*/ 1934016 w 494328"/>
              <a:gd name="T83" fmla="*/ 454829 h 324036"/>
              <a:gd name="T84" fmla="*/ 1934016 w 494328"/>
              <a:gd name="T85" fmla="*/ 603234 h 324036"/>
              <a:gd name="T86" fmla="*/ 1847595 w 494328"/>
              <a:gd name="T87" fmla="*/ 454829 h 324036"/>
              <a:gd name="T88" fmla="*/ 1657729 w 494328"/>
              <a:gd name="T89" fmla="*/ 454829 h 324036"/>
              <a:gd name="T90" fmla="*/ 1571308 w 494328"/>
              <a:gd name="T91" fmla="*/ 603234 h 324036"/>
              <a:gd name="T92" fmla="*/ 1105149 w 494328"/>
              <a:gd name="T93" fmla="*/ 454829 h 324036"/>
              <a:gd name="T94" fmla="*/ 1105149 w 494328"/>
              <a:gd name="T95" fmla="*/ 603234 h 324036"/>
              <a:gd name="T96" fmla="*/ 1018734 w 494328"/>
              <a:gd name="T97" fmla="*/ 454829 h 324036"/>
              <a:gd name="T98" fmla="*/ 828862 w 494328"/>
              <a:gd name="T99" fmla="*/ 454829 h 324036"/>
              <a:gd name="T100" fmla="*/ 742440 w 494328"/>
              <a:gd name="T101" fmla="*/ 603234 h 324036"/>
              <a:gd name="T102" fmla="*/ 276287 w 494328"/>
              <a:gd name="T103" fmla="*/ 454829 h 324036"/>
              <a:gd name="T104" fmla="*/ 276287 w 494328"/>
              <a:gd name="T105" fmla="*/ 603234 h 324036"/>
              <a:gd name="T106" fmla="*/ 189872 w 494328"/>
              <a:gd name="T107" fmla="*/ 454829 h 324036"/>
              <a:gd name="T108" fmla="*/ 0 w 494328"/>
              <a:gd name="T109" fmla="*/ 454829 h 324036"/>
              <a:gd name="T110" fmla="*/ 2123882 w 494328"/>
              <a:gd name="T111" fmla="*/ 375822 h 324036"/>
              <a:gd name="T112" fmla="*/ 1657729 w 494328"/>
              <a:gd name="T113" fmla="*/ 227412 h 324036"/>
              <a:gd name="T114" fmla="*/ 1657729 w 494328"/>
              <a:gd name="T115" fmla="*/ 375822 h 324036"/>
              <a:gd name="T116" fmla="*/ 1847595 w 494328"/>
              <a:gd name="T117" fmla="*/ 0 h 324036"/>
              <a:gd name="T118" fmla="*/ 1657729 w 494328"/>
              <a:gd name="T119" fmla="*/ 0 h 324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94328"/>
              <a:gd name="T181" fmla="*/ 0 h 324036"/>
              <a:gd name="T182" fmla="*/ 494328 w 494328"/>
              <a:gd name="T183" fmla="*/ 324036 h 324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lnTo>
                  <a:pt x="277525" y="292250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lnTo>
                  <a:pt x="323779" y="243541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lnTo>
                  <a:pt x="277525" y="243541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lnTo>
                  <a:pt x="370033" y="194833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lnTo>
                  <a:pt x="323779" y="194833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lnTo>
                  <a:pt x="277525" y="194833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lnTo>
                  <a:pt x="231271" y="194833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lnTo>
                  <a:pt x="185016" y="194833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lnTo>
                  <a:pt x="138762" y="194833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lnTo>
                  <a:pt x="92508" y="194833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lnTo>
                  <a:pt x="46254" y="194833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lnTo>
                  <a:pt x="0" y="194833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lnTo>
                  <a:pt x="416287" y="170479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lnTo>
                  <a:pt x="462542" y="146125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lnTo>
                  <a:pt x="370033" y="146125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lnTo>
                  <a:pt x="323779" y="146125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lnTo>
                  <a:pt x="277525" y="146125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lnTo>
                  <a:pt x="231271" y="146125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lnTo>
                  <a:pt x="185016" y="146125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lnTo>
                  <a:pt x="138762" y="146125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lnTo>
                  <a:pt x="92508" y="146125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lnTo>
                  <a:pt x="46254" y="146125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lnTo>
                  <a:pt x="0" y="146125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lnTo>
                  <a:pt x="416287" y="121771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lnTo>
                  <a:pt x="370033" y="97417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lnTo>
                  <a:pt x="323779" y="97417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lnTo>
                  <a:pt x="277525" y="97417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lnTo>
                  <a:pt x="231271" y="97417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lnTo>
                  <a:pt x="185016" y="97417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lnTo>
                  <a:pt x="138762" y="97417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lnTo>
                  <a:pt x="92508" y="97417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lnTo>
                  <a:pt x="46254" y="97417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lnTo>
                  <a:pt x="0" y="97417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lnTo>
                  <a:pt x="323779" y="48708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lnTo>
                  <a:pt x="277525" y="48708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lnTo>
                  <a:pt x="277525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/>
          <p:cNvSpPr>
            <a:spLocks noChangeArrowheads="1" noChangeShapeType="1"/>
          </p:cNvSpPr>
          <p:nvPr/>
        </p:nvSpPr>
        <p:spPr bwMode="auto">
          <a:xfrm>
            <a:off x="755576" y="1196975"/>
            <a:ext cx="28082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52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b="1" kern="10" dirty="0">
                <a:ln w="9525">
                  <a:round/>
                </a:ln>
                <a:gradFill rotWithShape="1">
                  <a:gsLst>
                    <a:gs pos="0">
                      <a:srgbClr val="56FF9A"/>
                    </a:gs>
                    <a:gs pos="35001">
                      <a:srgbClr val="FAC907"/>
                    </a:gs>
                    <a:gs pos="60001">
                      <a:srgbClr val="FF2828"/>
                    </a:gs>
                    <a:gs pos="100000">
                      <a:srgbClr val="C05EE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 panose="02020603050405020304"/>
                <a:cs typeface="Times New Roman" panose="02020603050405020304"/>
              </a:rPr>
              <a:t>Homework!</a:t>
            </a:r>
            <a:endParaRPr lang="zh-CN" altLang="en-US" sz="3600" b="1" kern="10" dirty="0">
              <a:ln w="9525">
                <a:round/>
              </a:ln>
              <a:gradFill rotWithShape="1">
                <a:gsLst>
                  <a:gs pos="0">
                    <a:srgbClr val="56FF9A"/>
                  </a:gs>
                  <a:gs pos="35001">
                    <a:srgbClr val="FAC907"/>
                  </a:gs>
                  <a:gs pos="60001">
                    <a:srgbClr val="FF2828"/>
                  </a:gs>
                  <a:gs pos="100000">
                    <a:srgbClr val="C05EE0"/>
                  </a:gs>
                </a:gsLst>
                <a:path path="rect">
                  <a:fillToRect l="50000" t="50000" r="50000" b="50000"/>
                </a:path>
              </a:gra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38915" name="Picture 3" descr="sy_201008311954536670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2060575"/>
            <a:ext cx="4176713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12775" y="2925763"/>
            <a:ext cx="3455988" cy="1074737"/>
          </a:xfrm>
          <a:prstGeom prst="rect">
            <a:avLst/>
          </a:prstGeom>
          <a:noFill/>
          <a:ln w="9525" cmpd="sng">
            <a:solidFill>
              <a:srgbClr val="669900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C0E0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课下认真朗读本单元单词及对话！</a:t>
            </a:r>
            <a:endParaRPr lang="zh-CN" altLang="en-US" sz="3200" b="1" dirty="0">
              <a:solidFill>
                <a:srgbClr val="0C0E07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7" name="分段箭头1 148"/>
          <p:cNvSpPr/>
          <p:nvPr/>
        </p:nvSpPr>
        <p:spPr bwMode="auto">
          <a:xfrm>
            <a:off x="4787900" y="404813"/>
            <a:ext cx="3743325" cy="576262"/>
          </a:xfrm>
          <a:custGeom>
            <a:avLst/>
            <a:gdLst>
              <a:gd name="T0" fmla="*/ 2182223 w 1437086"/>
              <a:gd name="T1" fmla="*/ 0 h 619125"/>
              <a:gd name="T2" fmla="*/ 2940858 w 1437086"/>
              <a:gd name="T3" fmla="*/ 2 h 619125"/>
              <a:gd name="T4" fmla="*/ 3743325 w 1437086"/>
              <a:gd name="T5" fmla="*/ 293037 h 619125"/>
              <a:gd name="T6" fmla="*/ 2933307 w 1437086"/>
              <a:gd name="T7" fmla="*/ 576262 h 619125"/>
              <a:gd name="T8" fmla="*/ 2178698 w 1437086"/>
              <a:gd name="T9" fmla="*/ 576262 h 619125"/>
              <a:gd name="T10" fmla="*/ 2986661 w 1437086"/>
              <a:gd name="T11" fmla="*/ 293754 h 619125"/>
              <a:gd name="T12" fmla="*/ 2182223 w 1437086"/>
              <a:gd name="T13" fmla="*/ 0 h 619125"/>
              <a:gd name="T14" fmla="*/ 1240514 w 1437086"/>
              <a:gd name="T15" fmla="*/ 0 h 619125"/>
              <a:gd name="T16" fmla="*/ 1999136 w 1437086"/>
              <a:gd name="T17" fmla="*/ 0 h 619125"/>
              <a:gd name="T18" fmla="*/ 2801606 w 1437086"/>
              <a:gd name="T19" fmla="*/ 293037 h 619125"/>
              <a:gd name="T20" fmla="*/ 1991593 w 1437086"/>
              <a:gd name="T21" fmla="*/ 576262 h 619125"/>
              <a:gd name="T22" fmla="*/ 1236984 w 1437086"/>
              <a:gd name="T23" fmla="*/ 576262 h 619125"/>
              <a:gd name="T24" fmla="*/ 2044944 w 1437086"/>
              <a:gd name="T25" fmla="*/ 293752 h 619125"/>
              <a:gd name="T26" fmla="*/ 1240514 w 1437086"/>
              <a:gd name="T27" fmla="*/ 0 h 619125"/>
              <a:gd name="T28" fmla="*/ 0 w 1437086"/>
              <a:gd name="T29" fmla="*/ 0 h 619125"/>
              <a:gd name="T30" fmla="*/ 1057414 w 1437086"/>
              <a:gd name="T31" fmla="*/ 0 h 619125"/>
              <a:gd name="T32" fmla="*/ 1859894 w 1437086"/>
              <a:gd name="T33" fmla="*/ 293036 h 619125"/>
              <a:gd name="T34" fmla="*/ 1049876 w 1437086"/>
              <a:gd name="T35" fmla="*/ 576262 h 619125"/>
              <a:gd name="T36" fmla="*/ 0 w 1437086"/>
              <a:gd name="T37" fmla="*/ 576262 h 619125"/>
              <a:gd name="T38" fmla="*/ 0 w 1437086"/>
              <a:gd name="T39" fmla="*/ 0 h 6191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37086"/>
              <a:gd name="T61" fmla="*/ 0 h 619125"/>
              <a:gd name="T62" fmla="*/ 1437086 w 1437086"/>
              <a:gd name="T63" fmla="*/ 619125 h 61912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37086" h="619125">
                <a:moveTo>
                  <a:pt x="837769" y="0"/>
                </a:moveTo>
                <a:lnTo>
                  <a:pt x="1129014" y="2"/>
                </a:lnTo>
                <a:lnTo>
                  <a:pt x="1437086" y="314833"/>
                </a:lnTo>
                <a:lnTo>
                  <a:pt x="1126115" y="619125"/>
                </a:lnTo>
                <a:lnTo>
                  <a:pt x="836416" y="619125"/>
                </a:lnTo>
                <a:lnTo>
                  <a:pt x="1146598" y="315604"/>
                </a:lnTo>
                <a:lnTo>
                  <a:pt x="837769" y="0"/>
                </a:lnTo>
                <a:close/>
                <a:moveTo>
                  <a:pt x="476241" y="0"/>
                </a:moveTo>
                <a:lnTo>
                  <a:pt x="767481" y="0"/>
                </a:lnTo>
                <a:lnTo>
                  <a:pt x="1075554" y="314833"/>
                </a:lnTo>
                <a:lnTo>
                  <a:pt x="764585" y="619125"/>
                </a:lnTo>
                <a:lnTo>
                  <a:pt x="474886" y="619125"/>
                </a:lnTo>
                <a:lnTo>
                  <a:pt x="785067" y="315602"/>
                </a:lnTo>
                <a:lnTo>
                  <a:pt x="476241" y="0"/>
                </a:lnTo>
                <a:close/>
                <a:moveTo>
                  <a:pt x="0" y="0"/>
                </a:moveTo>
                <a:lnTo>
                  <a:pt x="405948" y="0"/>
                </a:lnTo>
                <a:lnTo>
                  <a:pt x="714025" y="314832"/>
                </a:lnTo>
                <a:lnTo>
                  <a:pt x="403054" y="619125"/>
                </a:lnTo>
                <a:lnTo>
                  <a:pt x="0" y="6191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6" grpId="0" bldLvl="0" animBg="1" autoUpdateAnimBg="0"/>
      <p:bldP spid="389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/>
          <p:cNvSpPr>
            <a:spLocks noChangeArrowheads="1" noChangeShapeType="1"/>
          </p:cNvSpPr>
          <p:nvPr/>
        </p:nvSpPr>
        <p:spPr bwMode="auto">
          <a:xfrm>
            <a:off x="1260475" y="1773238"/>
            <a:ext cx="5759450" cy="331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>
                  <a:noFill/>
                  <a:rou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Papyrus"/>
              </a:rPr>
              <a:t>Thank you !</a:t>
            </a:r>
            <a:endParaRPr lang="zh-CN" altLang="en-US" sz="3600" b="1">
              <a:ln w="9525">
                <a:noFill/>
                <a:rou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Papyr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99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1507" name="WordArt 3" descr="weave"/>
          <p:cNvSpPr>
            <a:spLocks noChangeArrowheads="1" noChangeShapeType="1"/>
          </p:cNvSpPr>
          <p:nvPr/>
        </p:nvSpPr>
        <p:spPr bwMode="auto">
          <a:xfrm>
            <a:off x="396875" y="2422525"/>
            <a:ext cx="3600450" cy="2208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laugh</a:t>
            </a:r>
            <a:endParaRPr lang="zh-CN" altLang="en-US" sz="3600" b="1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270000"/>
            <a:ext cx="3630613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099639"/>
            <a:ext cx="8291513" cy="793750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Times New Roman" panose="02020603050405020304" pitchFamily="18" charset="0"/>
              </a:rPr>
              <a:t>laugh   大笑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7" y="2456656"/>
            <a:ext cx="4392935" cy="20161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We laughed a lot.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我们经常笑。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0032" y="1988840"/>
            <a:ext cx="3843536" cy="272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utoUpdateAnimBg="0"/>
      <p:bldP spid="22531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 descr="weave"/>
          <p:cNvSpPr>
            <a:spLocks noChangeArrowheads="1" noChangeShapeType="1"/>
          </p:cNvSpPr>
          <p:nvPr/>
        </p:nvSpPr>
        <p:spPr bwMode="auto">
          <a:xfrm>
            <a:off x="539750" y="2420938"/>
            <a:ext cx="3025775" cy="2208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wear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3555" name="WordArt 3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5025" y="1701800"/>
            <a:ext cx="4449763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6875" y="1268760"/>
            <a:ext cx="4392613" cy="795337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Times New Roman" panose="02020603050405020304" pitchFamily="18" charset="0"/>
              </a:rPr>
              <a:t>wear   穿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2564904"/>
            <a:ext cx="4070350" cy="2066925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She likes wearing in red.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她喜欢穿红色衣服。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9488" y="1774825"/>
            <a:ext cx="3960812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utoUpdateAnimBg="0"/>
      <p:bldP spid="24579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611188" y="6207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5603" name="WordArt 3" descr="weave"/>
          <p:cNvSpPr>
            <a:spLocks noChangeArrowheads="1" noChangeShapeType="1"/>
          </p:cNvSpPr>
          <p:nvPr/>
        </p:nvSpPr>
        <p:spPr bwMode="auto">
          <a:xfrm>
            <a:off x="395288" y="2278063"/>
            <a:ext cx="3455987" cy="2208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coat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844675"/>
            <a:ext cx="4352925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1231106"/>
            <a:ext cx="8291513" cy="795338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coat  外套</a:t>
            </a:r>
            <a:endParaRPr lang="zh-CN" altLang="en-US" sz="5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2492896"/>
            <a:ext cx="4394200" cy="2447925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The dog wears a coat.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这条狗穿了一件外套。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0032" y="1988840"/>
            <a:ext cx="3857625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utoUpdateAnimBg="0"/>
      <p:bldP spid="26627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7651" name="WordArt 3" descr="weave"/>
          <p:cNvSpPr>
            <a:spLocks noChangeArrowheads="1" noChangeShapeType="1"/>
          </p:cNvSpPr>
          <p:nvPr/>
        </p:nvSpPr>
        <p:spPr bwMode="auto">
          <a:xfrm>
            <a:off x="323850" y="2422525"/>
            <a:ext cx="3600450" cy="2208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skirt</a:t>
            </a:r>
            <a:endParaRPr lang="zh-CN" altLang="en-US" sz="3600" b="1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925" y="1773238"/>
            <a:ext cx="3970338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tags/tag1.xml><?xml version="1.0" encoding="utf-8"?>
<p:tagLst xmlns:p="http://schemas.openxmlformats.org/presentationml/2006/main">
  <p:tag name="KSO_WPP_MARK_KEY" val="2b2ed036-1d69-47ff-a265-734989bd779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000120150303A02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76AA30"/>
      </a:accent1>
      <a:accent2>
        <a:srgbClr val="BED15D"/>
      </a:accent2>
      <a:accent3>
        <a:srgbClr val="FFFFFF"/>
      </a:accent3>
      <a:accent4>
        <a:srgbClr val="505050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A000120150303A02PWBG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03A02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505050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</Words>
  <Application>WPS 演示</Application>
  <PresentationFormat>全屏显示(4:3)</PresentationFormat>
  <Paragraphs>112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Tempus Sans ITC</vt:lpstr>
      <vt:lpstr>Segoe Print</vt:lpstr>
      <vt:lpstr>幼圆</vt:lpstr>
      <vt:lpstr>Wingdings 2</vt:lpstr>
      <vt:lpstr>Wingdings</vt:lpstr>
      <vt:lpstr>Calibri</vt:lpstr>
      <vt:lpstr>Calibri</vt:lpstr>
      <vt:lpstr>Times New Roman</vt:lpstr>
      <vt:lpstr>华文彩云</vt:lpstr>
      <vt:lpstr>微软雅黑</vt:lpstr>
      <vt:lpstr>Papyrus</vt:lpstr>
      <vt:lpstr>Times New Roman</vt:lpstr>
      <vt:lpstr>Arial Unicode MS</vt:lpstr>
      <vt:lpstr>Constantia</vt:lpstr>
      <vt:lpstr>Comic Sans MS</vt:lpstr>
      <vt:lpstr>Arial</vt:lpstr>
      <vt:lpstr>第一PPT模板网-WWW.1PPT.COM</vt:lpstr>
      <vt:lpstr>Module 9</vt:lpstr>
      <vt:lpstr>PowerPoint 演示文稿</vt:lpstr>
      <vt:lpstr>PowerPoint 演示文稿</vt:lpstr>
      <vt:lpstr>laugh   大笑</vt:lpstr>
      <vt:lpstr>PowerPoint 演示文稿</vt:lpstr>
      <vt:lpstr>wear   穿</vt:lpstr>
      <vt:lpstr>PowerPoint 演示文稿</vt:lpstr>
      <vt:lpstr>coat  外套</vt:lpstr>
      <vt:lpstr>PowerPoint 演示文稿</vt:lpstr>
      <vt:lpstr>skirt   裙子</vt:lpstr>
      <vt:lpstr>PowerPoint 演示文稿</vt:lpstr>
      <vt:lpstr>letter  信封</vt:lpstr>
      <vt:lpstr>PowerPoint 演示文稿</vt:lpstr>
      <vt:lpstr>theatre   电影院，戏院</vt:lpstr>
      <vt:lpstr>PowerPoint 演示文稿</vt:lpstr>
      <vt:lpstr>restaurant   餐馆</vt:lpstr>
      <vt:lpstr>Let's Read !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9</dc:title>
  <dc:creator>第一PPT模板网-WWW.1PPT.COM</dc:creator>
  <cp:lastModifiedBy>小树</cp:lastModifiedBy>
  <cp:revision>4</cp:revision>
  <dcterms:created xsi:type="dcterms:W3CDTF">2015-04-03T09:12:00Z</dcterms:created>
  <dcterms:modified xsi:type="dcterms:W3CDTF">2023-02-17T02:42:34Z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157B5FC584DF4CAEB6CCFAF458257AF7</vt:lpwstr>
  </property>
</Properties>
</file>