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8" r:id="rId3"/>
    <p:sldId id="334" r:id="rId5"/>
    <p:sldId id="360" r:id="rId6"/>
    <p:sldId id="365" r:id="rId7"/>
    <p:sldId id="364" r:id="rId8"/>
    <p:sldId id="359" r:id="rId9"/>
    <p:sldId id="361" r:id="rId10"/>
    <p:sldId id="363" r:id="rId11"/>
    <p:sldId id="358" r:id="rId12"/>
    <p:sldId id="357" r:id="rId13"/>
    <p:sldId id="342" r:id="rId14"/>
    <p:sldId id="362" r:id="rId15"/>
    <p:sldId id="366" r:id="rId16"/>
    <p:sldId id="367" r:id="rId17"/>
    <p:sldId id="336" r:id="rId18"/>
    <p:sldId id="335" r:id="rId19"/>
    <p:sldId id="35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07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206411" y="1281656"/>
            <a:ext cx="5906691" cy="1245156"/>
            <a:chOff x="-767848" y="1827388"/>
            <a:chExt cx="7875497" cy="1657918"/>
          </a:xfrm>
        </p:grpSpPr>
        <p:sp>
          <p:nvSpPr>
            <p:cNvPr id="2" name="矩形 24"/>
            <p:cNvSpPr/>
            <p:nvPr/>
          </p:nvSpPr>
          <p:spPr>
            <a:xfrm>
              <a:off x="1921332" y="1827388"/>
              <a:ext cx="2574197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10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767848" y="2624720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SzPct val="100000"/>
              </a:pPr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300" b="1" dirty="0">
                  <a:latin typeface="Times New Roman" panose="02020603050405020304" pitchFamily="18" charset="0"/>
                  <a:sym typeface="+mn-ea"/>
                </a:rPr>
                <a:t>What did you put in your bag?</a:t>
              </a:r>
              <a:endPara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2" y="1146277"/>
            <a:ext cx="3040695" cy="399722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58" name="图片 121857" descr="2531170_180500042000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816418" y="814864"/>
            <a:ext cx="5511165" cy="402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56071" y="3185160"/>
            <a:ext cx="377475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read in roles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2875" y="756761"/>
            <a:ext cx="242125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【定锚】交流评价，巩固练习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9926" y="756761"/>
            <a:ext cx="4141470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Plan your trip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2564130" y="1678782"/>
            <a:ext cx="1257300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4146233" y="1621155"/>
            <a:ext cx="3314700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latin typeface="Times New Roman" panose="02020603050405020304" pitchFamily="18" charset="0"/>
              </a:rPr>
              <a:t>will you go ?</a:t>
            </a:r>
            <a:endParaRPr lang="en-US" altLang="zh-CN" sz="2700" b="1" i="1" dirty="0">
              <a:latin typeface="Times New Roman" panose="02020603050405020304" pitchFamily="18" charset="0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564130" y="2205038"/>
            <a:ext cx="1314450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When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2564130" y="2731294"/>
            <a:ext cx="1085850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How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2478405" y="3359944"/>
            <a:ext cx="1485900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What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2564130" y="3977164"/>
            <a:ext cx="1085850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Who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3917633" y="3977164"/>
            <a:ext cx="3771900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latin typeface="Times New Roman" panose="02020603050405020304" pitchFamily="18" charset="0"/>
              </a:rPr>
              <a:t>will you go with you?</a:t>
            </a:r>
            <a:endParaRPr lang="en-US" altLang="zh-CN" sz="2700" b="1" i="1">
              <a:latin typeface="Times New Roman" panose="02020603050405020304" pitchFamily="18" charset="0"/>
            </a:endParaRPr>
          </a:p>
        </p:txBody>
      </p:sp>
      <p:sp>
        <p:nvSpPr>
          <p:cNvPr id="38925" name="文本框 38924"/>
          <p:cNvSpPr txBox="1"/>
          <p:nvPr/>
        </p:nvSpPr>
        <p:spPr>
          <a:xfrm>
            <a:off x="4031933" y="3359944"/>
            <a:ext cx="235029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latin typeface="Times New Roman" panose="02020603050405020304" pitchFamily="18" charset="0"/>
              </a:rPr>
              <a:t>will you take?</a:t>
            </a:r>
            <a:endParaRPr lang="en-US" altLang="zh-CN" sz="2700" b="1" i="1">
              <a:latin typeface="Times New Roman" panose="02020603050405020304" pitchFamily="18" charset="0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4031933" y="2833687"/>
            <a:ext cx="3086100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>
                <a:latin typeface="Times New Roman" panose="02020603050405020304" pitchFamily="18" charset="0"/>
              </a:rPr>
              <a:t>will you go there?</a:t>
            </a:r>
            <a:endParaRPr lang="en-US" altLang="zh-CN" sz="2700" b="1" i="1">
              <a:latin typeface="Times New Roman" panose="02020603050405020304" pitchFamily="18" charset="0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4031933" y="2205037"/>
            <a:ext cx="2514600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>
                <a:latin typeface="Times New Roman" panose="02020603050405020304" pitchFamily="18" charset="0"/>
              </a:rPr>
              <a:t>will you go there?</a:t>
            </a:r>
            <a:endParaRPr lang="en-US" altLang="zh-CN" sz="27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20" grpId="0"/>
      <p:bldP spid="38921" grpId="0"/>
      <p:bldP spid="38922" grpId="0"/>
      <p:bldP spid="38923" grpId="0"/>
      <p:bldP spid="38924" grpId="0"/>
      <p:bldP spid="38925" grpId="0"/>
      <p:bldP spid="38926" grpId="0"/>
      <p:bldP spid="3892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13974" y="1156883"/>
            <a:ext cx="1500664" cy="1379220"/>
          </a:xfrm>
          <a:prstGeom prst="rect">
            <a:avLst/>
          </a:prstGeom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32771" descr="服装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"/>
          <a:stretch>
            <a:fillRect/>
          </a:stretch>
        </p:blipFill>
        <p:spPr>
          <a:xfrm>
            <a:off x="928831" y="723900"/>
            <a:ext cx="1979771" cy="17135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护照">
            <a:hlinkClick r:id="" action="ppaction://noaction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02534" y="3261010"/>
            <a:ext cx="1213229" cy="1624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 descr="机票">
            <a:hlinkClick r:id="" action="ppaction://noaction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449751" y="3556698"/>
            <a:ext cx="2499376" cy="1425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32774" descr="帽子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EDE7EB"/>
              </a:clrFrom>
              <a:clrTo>
                <a:srgbClr val="EDE7E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18822" y="520547"/>
            <a:ext cx="1479014" cy="9419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32776" descr="鞋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094" y="2130743"/>
            <a:ext cx="2122646" cy="14606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图片 32778" descr="钱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88726" y="801717"/>
            <a:ext cx="1499378" cy="15547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086578" y="2684113"/>
            <a:ext cx="1126601" cy="11266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928831" y="2881384"/>
            <a:ext cx="2044937" cy="204493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04888" y="1410177"/>
            <a:ext cx="7802404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Summer holiday is coming, this is my trip plan.</a:t>
            </a:r>
            <a:endParaRPr lang="en-US" altLang="zh-CN" sz="27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 I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m going to go to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Vietnam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 this summer holiday.</a:t>
            </a:r>
            <a:endParaRPr lang="en-US" altLang="zh-CN" sz="27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ll put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my swimsuit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my sandals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umbrella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cell phone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passport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money,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hat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 and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sunglasses 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in my bag.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ll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take plane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ll leave at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7 o’clock in the morning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ll go with </a:t>
            </a:r>
            <a:r>
              <a:rPr lang="en-US" altLang="zh-CN" sz="2700" u="sng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my daughter and husband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ll have a nice trip.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1804" y="637699"/>
            <a:ext cx="380809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My travel plan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78680" y="1175862"/>
            <a:ext cx="4219099" cy="32846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964" y="1771651"/>
            <a:ext cx="4587716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Talk about your travel plan with your partner.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240631" y="1279683"/>
            <a:ext cx="6902768" cy="3567113"/>
            <a:chOff x="3518" y="3145"/>
            <a:chExt cx="14494" cy="7490"/>
          </a:xfrm>
        </p:grpSpPr>
        <p:pic>
          <p:nvPicPr>
            <p:cNvPr id="64513" name="Picture 2" descr="\\dz100\笔顺\图片3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518" y="3145"/>
              <a:ext cx="11899" cy="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4514" name="Picture 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2856" y="6255"/>
              <a:ext cx="5156" cy="43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1435894" y="1676876"/>
            <a:ext cx="5075873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chemeClr val="bg1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Summer holiday is coming.</a:t>
            </a:r>
            <a:endParaRPr lang="en-US" altLang="zh-CN" sz="3300">
              <a:solidFill>
                <a:schemeClr val="bg1"/>
              </a:solidFill>
              <a:latin typeface="Times New Roman" panose="02020603050405020304" pitchFamily="18" charset="0"/>
              <a:cs typeface="宋体" panose="02010600030101010101" pitchFamily="2" charset="-122"/>
              <a:sym typeface="+mn-ea"/>
            </a:endParaRPr>
          </a:p>
          <a:p>
            <a:r>
              <a:rPr lang="en-US" altLang="zh-CN" sz="3300">
                <a:solidFill>
                  <a:schemeClr val="bg1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 I</a:t>
            </a:r>
            <a:r>
              <a:rPr lang="en-US" altLang="zh-CN" sz="33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3300">
                <a:solidFill>
                  <a:schemeClr val="bg1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m going to go to....</a:t>
            </a:r>
            <a:endParaRPr lang="en-US" altLang="zh-CN" sz="3300">
              <a:solidFill>
                <a:schemeClr val="bg1"/>
              </a:solidFill>
              <a:latin typeface="Times New Roman" panose="02020603050405020304" pitchFamily="18" charset="0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1309" y="533400"/>
            <a:ext cx="3441859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</a:rPr>
              <a:t>Do a report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1446" y="756761"/>
            <a:ext cx="239887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【思锚】课后反思，改进不足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7305" y="1269683"/>
            <a:ext cx="7055168" cy="33923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What</a:t>
            </a:r>
            <a:r>
              <a:rPr lang="en-US" altLang="zh-CN" sz="3600" dirty="0">
                <a:latin typeface="Times New Roman" panose="02020603050405020304" pitchFamily="18" charset="0"/>
              </a:rPr>
              <a:t> did you put in your bag?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Where</a:t>
            </a:r>
            <a:r>
              <a:rPr lang="en-US" altLang="zh-CN" sz="3600" dirty="0">
                <a:latin typeface="Times New Roman" panose="02020603050405020304" pitchFamily="18" charset="0"/>
              </a:rPr>
              <a:t> will you go tomorrow?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When</a:t>
            </a:r>
            <a:r>
              <a:rPr lang="en-US" altLang="zh-CN" sz="3600" dirty="0">
                <a:latin typeface="Times New Roman" panose="02020603050405020304" pitchFamily="18" charset="0"/>
              </a:rPr>
              <a:t> will leave tomorrow?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Who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 is going to the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airport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 with you?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76814" y="2222183"/>
            <a:ext cx="7473315" cy="1107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marL="257175" indent="-257175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Listen and imitate the text for 5 times.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Writing a composition to talk about  your trip 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8047" y="974408"/>
            <a:ext cx="297084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5726" y="756761"/>
            <a:ext cx="238744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【抛锚】设置情境，引出问题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5725" y="1524000"/>
            <a:ext cx="4655820" cy="26550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69656" y="1524000"/>
            <a:ext cx="4028123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Where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 are you going </a:t>
            </a:r>
            <a:endParaRPr lang="en-US" altLang="zh-CN" sz="3000" dirty="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this weekend? </a:t>
            </a:r>
            <a:endParaRPr lang="en-US" altLang="zh-CN" sz="3000" dirty="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What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 are you going to do</a:t>
            </a:r>
            <a:endParaRPr lang="en-US" altLang="zh-CN" sz="3000" dirty="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this weekend? 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" y="2027873"/>
            <a:ext cx="2646998" cy="2326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154" y="2027873"/>
            <a:ext cx="2626043" cy="23260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48816" y="958215"/>
            <a:ext cx="546211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Is Sam ready for his weekend? 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209" y="1767364"/>
            <a:ext cx="4497705" cy="25965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75448" y="1099662"/>
            <a:ext cx="634365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Is </a:t>
            </a:r>
            <a:r>
              <a:rPr lang="en-US" altLang="zh-CN" sz="30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Daming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ready for his trip to America? 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346" y="756761"/>
            <a:ext cx="237648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【探锚】探究问题，分工合作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35894" y="1687830"/>
            <a:ext cx="6080760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0033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What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did you put in your bag?</a:t>
            </a:r>
            <a:endParaRPr lang="en-US" altLang="zh-CN" sz="30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10033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Where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will you go tomorrow?</a:t>
            </a:r>
            <a:endParaRPr lang="en-US" altLang="zh-CN" sz="30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10033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When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will you leave tomorrow?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0033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Who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is going to the </a:t>
            </a: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airport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with you?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710" y="902971"/>
            <a:ext cx="868251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Underline the sentences with “What, where, when, who”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81476" y="1308735"/>
            <a:ext cx="8516303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宋体" panose="02010600030101010101" pitchFamily="2" charset="-122"/>
              </a:rPr>
              <a:t>My clothes, my shoes, some presents, my ticket and my passport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I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ll go to the airport.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At 7 o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clock in the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 Mum.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51172" y="1005364"/>
            <a:ext cx="590883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latin typeface="Times New Roman" panose="02020603050405020304" pitchFamily="18" charset="0"/>
              </a:rPr>
              <a:t>What did he put in his bag?</a:t>
            </a:r>
            <a:endParaRPr lang="en-US" altLang="zh-CN" sz="41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51648" y="1878807"/>
            <a:ext cx="5798344" cy="292750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5894" y="1953578"/>
            <a:ext cx="6428423" cy="26141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7138" y="902018"/>
            <a:ext cx="176641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ticket</a:t>
            </a:r>
            <a:endParaRPr lang="en-US" altLang="zh-CN" sz="5000" b="1">
              <a:solidFill>
                <a:srgbClr val="FF0000"/>
              </a:solidFill>
              <a:latin typeface="Times New Roman" panose="02020603050405020304" pitchFamily="18" charset="0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6867" descr="护照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5865" y="831532"/>
            <a:ext cx="3003709" cy="40205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15402" y="2225993"/>
            <a:ext cx="2123123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passport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ec584d8-09fc-44d4-a7ba-b980a25bbd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1751</Words>
  <Application>WPS 演示</Application>
  <PresentationFormat>全屏显示(16:9)</PresentationFormat>
  <Paragraphs>124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2023-02-17T02:43:20Z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6A7846BF97AA4A1682FDD1E322FFA01B</vt:lpwstr>
  </property>
</Properties>
</file>