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88" r:id="rId3"/>
    <p:sldId id="358" r:id="rId5"/>
    <p:sldId id="357" r:id="rId6"/>
    <p:sldId id="330" r:id="rId7"/>
    <p:sldId id="367" r:id="rId8"/>
    <p:sldId id="400" r:id="rId9"/>
    <p:sldId id="361" r:id="rId10"/>
    <p:sldId id="385" r:id="rId11"/>
    <p:sldId id="360" r:id="rId12"/>
    <p:sldId id="359" r:id="rId13"/>
    <p:sldId id="342" r:id="rId14"/>
    <p:sldId id="335" r:id="rId15"/>
    <p:sldId id="364" r:id="rId16"/>
    <p:sldId id="355" r:id="rId17"/>
    <p:sldId id="362" r:id="rId18"/>
    <p:sldId id="366" r:id="rId19"/>
    <p:sldId id="336" r:id="rId20"/>
    <p:sldId id="365" r:id="rId21"/>
    <p:sldId id="363" r:id="rId22"/>
    <p:sldId id="382" r:id="rId23"/>
    <p:sldId id="268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137723" y="1320357"/>
            <a:ext cx="5906691" cy="1255442"/>
            <a:chOff x="-1036709" y="1813693"/>
            <a:chExt cx="7875497" cy="1671614"/>
          </a:xfrm>
        </p:grpSpPr>
        <p:sp>
          <p:nvSpPr>
            <p:cNvPr id="2" name="矩形 24"/>
            <p:cNvSpPr/>
            <p:nvPr/>
          </p:nvSpPr>
          <p:spPr>
            <a:xfrm>
              <a:off x="1703861" y="1813693"/>
              <a:ext cx="2497138" cy="5557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16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10 Unit 2</a:t>
              </a:r>
              <a:endParaRPr lang="zh-CN" altLang="en-US" sz="16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787549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I played on the beach.</a:t>
              </a:r>
              <a:endPara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3102" y="1146277"/>
            <a:ext cx="3040695" cy="399722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10244"/>
          <p:cNvSpPr txBox="1"/>
          <p:nvPr/>
        </p:nvSpPr>
        <p:spPr>
          <a:xfrm>
            <a:off x="1169194" y="1361123"/>
            <a:ext cx="7225189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3600" b="1" dirty="0" err="1">
                <a:latin typeface="Times New Roman" panose="02020603050405020304" pitchFamily="18" charset="0"/>
              </a:rPr>
              <a:t>Last summer,Wang Fei</a:t>
            </a:r>
            <a:r>
              <a:rPr lang="en-US" altLang="zh-CN" sz="3600" b="1">
                <a:latin typeface="Times New Roman" panose="02020603050405020304" pitchFamily="18" charset="0"/>
              </a:rPr>
              <a:t> went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to _________.He went there in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______.He _______ the mountain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 dirty="0" err="1">
                <a:latin typeface="Times New Roman" panose="02020603050405020304" pitchFamily="18" charset="0"/>
              </a:rPr>
              <a:t>and _____ a picnic.He</a:t>
            </a:r>
            <a:r>
              <a:rPr lang="en-US" altLang="zh-CN" sz="3600" b="1">
                <a:latin typeface="Times New Roman" panose="02020603050405020304" pitchFamily="18" charset="0"/>
              </a:rPr>
              <a:t> ____  his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 classmates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 there.They</a:t>
            </a:r>
            <a:r>
              <a:rPr lang="en-US" altLang="zh-CN" sz="3600" b="1">
                <a:latin typeface="Times New Roman" panose="02020603050405020304" pitchFamily="18" charset="0"/>
              </a:rPr>
              <a:t> had a 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really good time together.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1600200" y="1900238"/>
            <a:ext cx="2234804" cy="6179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600" b="1">
                <a:solidFill>
                  <a:srgbClr val="990033"/>
                </a:solidFill>
                <a:latin typeface="Times New Roman" panose="02020603050405020304" pitchFamily="18" charset="0"/>
              </a:rPr>
              <a:t>Mount Tai</a:t>
            </a:r>
            <a:endParaRPr lang="en-US" altLang="zh-CN" sz="3600" b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1164432" y="2452688"/>
            <a:ext cx="1535906" cy="6179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990033"/>
                </a:solidFill>
                <a:latin typeface="Times New Roman" panose="02020603050405020304" pitchFamily="18" charset="0"/>
              </a:rPr>
              <a:t>August</a:t>
            </a:r>
            <a:endParaRPr lang="en-US" altLang="zh-CN" sz="3600" b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3386138" y="2461022"/>
            <a:ext cx="1688306" cy="61793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990033"/>
                </a:solidFill>
                <a:latin typeface="Times New Roman" panose="02020603050405020304" pitchFamily="18" charset="0"/>
              </a:rPr>
              <a:t>climbed</a:t>
            </a:r>
            <a:endParaRPr lang="en-US" altLang="zh-CN" sz="3600" b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9" name="文本框 10248"/>
          <p:cNvSpPr txBox="1"/>
          <p:nvPr/>
        </p:nvSpPr>
        <p:spPr>
          <a:xfrm>
            <a:off x="2224088" y="2996804"/>
            <a:ext cx="876300" cy="617934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990033"/>
                </a:solidFill>
                <a:latin typeface="Times New Roman" panose="02020603050405020304" pitchFamily="18" charset="0"/>
              </a:rPr>
              <a:t>had</a:t>
            </a:r>
            <a:endParaRPr lang="en-US" altLang="zh-CN" sz="3600" b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5614988" y="2986088"/>
            <a:ext cx="873919" cy="6179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990033"/>
                </a:solidFill>
                <a:latin typeface="Times New Roman" panose="02020603050405020304" pitchFamily="18" charset="0"/>
              </a:rPr>
              <a:t>met</a:t>
            </a:r>
            <a:endParaRPr lang="en-US" altLang="zh-CN" sz="3600" b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1" name="文本框 10250"/>
          <p:cNvSpPr txBox="1"/>
          <p:nvPr/>
        </p:nvSpPr>
        <p:spPr>
          <a:xfrm>
            <a:off x="2878931" y="626983"/>
            <a:ext cx="3386138" cy="4810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2700" b="1">
                <a:solidFill>
                  <a:srgbClr val="990033"/>
                </a:solidFill>
                <a:latin typeface="Times New Roman" panose="02020603050405020304" pitchFamily="18" charset="0"/>
              </a:rPr>
              <a:t>Complete the passage.</a:t>
            </a:r>
            <a:endParaRPr lang="en-US" altLang="zh-CN" sz="2700" b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  <p:bldP spid="10248" grpId="0"/>
      <p:bldP spid="10249" grpId="0"/>
      <p:bldP spid="102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1"/>
            <a:ext cx="2430304" cy="3371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【定锚】交流评价，巩固练习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259605" y="915617"/>
            <a:ext cx="3006566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Brain Storm.</a:t>
            </a:r>
            <a:endParaRPr lang="en-US" altLang="zh-CN" sz="33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3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一分钟说句子</a:t>
            </a:r>
            <a:r>
              <a:rPr lang="en-US" altLang="zh-CN" sz="33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en-US" altLang="zh-CN" sz="33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402" y="3005614"/>
            <a:ext cx="8252936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Last summer(winter</a:t>
            </a:r>
            <a:r>
              <a:rPr lang="en-US" altLang="zh-CN" sz="41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en-US" altLang="zh-CN" sz="4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Sunday…) I …</a:t>
            </a:r>
            <a:endParaRPr lang="zh-CN" altLang="en-US" sz="41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Picture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58428" y="856298"/>
            <a:ext cx="4057650" cy="2314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Picture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40731" y="3493294"/>
            <a:ext cx="5068491" cy="13073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5"/>
          <p:cNvSpPr txBox="1"/>
          <p:nvPr/>
        </p:nvSpPr>
        <p:spPr>
          <a:xfrm>
            <a:off x="2508648" y="3604022"/>
            <a:ext cx="4092178" cy="1085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went to the Great Wall last summer.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96716" y="1028700"/>
            <a:ext cx="4550569" cy="2314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22873" y="3493294"/>
            <a:ext cx="5068490" cy="13073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5"/>
          <p:cNvSpPr txBox="1"/>
          <p:nvPr/>
        </p:nvSpPr>
        <p:spPr>
          <a:xfrm>
            <a:off x="2420541" y="3604022"/>
            <a:ext cx="4302919" cy="1085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visited the Big Ben last month.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22873" y="3493294"/>
            <a:ext cx="5068490" cy="13073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5"/>
          <p:cNvSpPr txBox="1"/>
          <p:nvPr/>
        </p:nvSpPr>
        <p:spPr>
          <a:xfrm>
            <a:off x="2237423" y="3569494"/>
            <a:ext cx="4754404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/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made a kite yesterday.</a:t>
            </a:r>
            <a:endParaRPr lang="en-US" altLang="zh-CN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27898" y="1028700"/>
            <a:ext cx="4688681" cy="231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6247" y="1264186"/>
            <a:ext cx="4119086" cy="32999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</a:rPr>
              <a:t>Last summer, I went to Qingdao </a:t>
            </a:r>
            <a:r>
              <a:rPr lang="en-US" altLang="zh-CN" sz="3000" dirty="0" err="1">
                <a:latin typeface="Times New Roman" panose="02020603050405020304" pitchFamily="18" charset="0"/>
              </a:rPr>
              <a:t>Lake.I</a:t>
            </a:r>
            <a:r>
              <a:rPr lang="en-US" altLang="zh-CN" sz="3000" dirty="0">
                <a:latin typeface="Times New Roman" panose="02020603050405020304" pitchFamily="18" charset="0"/>
              </a:rPr>
              <a:t> went there in May. I visited many lakes. And I took boats. I met my friends. We took photos together. We had a really goo time.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 descr="青岛湖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58827" y="1264186"/>
            <a:ext cx="1738507" cy="2318591"/>
          </a:xfrm>
          <a:prstGeom prst="rect">
            <a:avLst/>
          </a:prstGeom>
        </p:spPr>
      </p:pic>
      <p:pic>
        <p:nvPicPr>
          <p:cNvPr id="4" name="图片 3" descr="青岛湖3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35093" y="3007605"/>
            <a:ext cx="1870138" cy="187779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9088" y="571976"/>
            <a:ext cx="4393406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Where did I go last summer?</a:t>
            </a:r>
            <a:endParaRPr lang="zh-CN" altLang="en-US" sz="27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1435894" y="755332"/>
            <a:ext cx="6935629" cy="41309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Please write a letter to your friend to tell him/her about your travelling. 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r>
              <a:rPr lang="en-US" altLang="zh-CN" sz="2400" b="1" dirty="0"/>
              <a:t>(</a:t>
            </a:r>
            <a:r>
              <a:rPr lang="zh-CN" altLang="en-US" sz="2400" b="1" dirty="0"/>
              <a:t>给你的朋友写一封信，告诉他</a:t>
            </a:r>
            <a:r>
              <a:rPr lang="en-US" altLang="zh-CN" sz="2400" b="1" dirty="0"/>
              <a:t>/</a:t>
            </a:r>
            <a:r>
              <a:rPr lang="zh-CN" altLang="en-US" sz="2400" b="1" dirty="0"/>
              <a:t>她你的旅行。</a:t>
            </a:r>
            <a:r>
              <a:rPr lang="en-US" altLang="zh-CN" sz="2400" b="1" dirty="0"/>
              <a:t>)</a:t>
            </a:r>
            <a:endParaRPr lang="en-US" altLang="zh-CN" sz="2400" b="1" dirty="0"/>
          </a:p>
          <a:p>
            <a:r>
              <a:rPr lang="en-US" altLang="zh-CN" sz="2400" dirty="0">
                <a:latin typeface="Times New Roman" panose="02020603050405020304" pitchFamily="18" charset="0"/>
              </a:rPr>
              <a:t>Dear________ , </a:t>
            </a:r>
            <a:r>
              <a:rPr lang="en-US" altLang="zh-CN" sz="2400" u="sng" dirty="0">
                <a:latin typeface="Times New Roman" panose="02020603050405020304" pitchFamily="18" charset="0"/>
              </a:rPr>
              <a:t>           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Last summer I went to________. I went there in ________.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I</a:t>
            </a:r>
            <a:r>
              <a:rPr lang="en-US" altLang="zh-CN" sz="2400" u="sng" dirty="0">
                <a:latin typeface="Times New Roman" panose="02020603050405020304" pitchFamily="18" charset="0"/>
              </a:rPr>
              <a:t>                    </a:t>
            </a:r>
            <a:r>
              <a:rPr lang="en-US" altLang="zh-CN" sz="2400" dirty="0">
                <a:latin typeface="Times New Roman" panose="02020603050405020304" pitchFamily="18" charset="0"/>
              </a:rPr>
              <a:t>and ____________.</a:t>
            </a:r>
            <a:r>
              <a:rPr lang="en-US" altLang="zh-CN" sz="2400" u="sng" dirty="0">
                <a:latin typeface="Times New Roman" panose="02020603050405020304" pitchFamily="18" charset="0"/>
              </a:rPr>
              <a:t>                        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I had a really good time.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See you later!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From,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______.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1" y="688181"/>
            <a:ext cx="2665095" cy="41338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【思锚】课后反思，改进不足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6597" y="1387150"/>
            <a:ext cx="6428899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did she\he\you go last …?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she\he\you go there? 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she\he\you do there? 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she\he\you meet there? </a:t>
            </a:r>
            <a:endParaRPr lang="zh-CN" altLang="en-US" sz="27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矩形 19458"/>
          <p:cNvSpPr/>
          <p:nvPr/>
        </p:nvSpPr>
        <p:spPr>
          <a:xfrm>
            <a:off x="1021556" y="1132121"/>
            <a:ext cx="1157288" cy="362942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5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昨天</a:t>
            </a:r>
            <a:endParaRPr lang="zh-CN" altLang="en-US" sz="45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45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今天</a:t>
            </a:r>
            <a:endParaRPr lang="zh-CN" altLang="en-US" sz="45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45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明天</a:t>
            </a:r>
            <a:endParaRPr lang="zh-CN" altLang="en-US" sz="45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2697003" y="1431131"/>
            <a:ext cx="4938713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</a:rPr>
              <a:t>I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ate</a:t>
            </a:r>
            <a:r>
              <a:rPr lang="en-US" altLang="zh-CN" sz="3300" b="1" dirty="0">
                <a:latin typeface="Times New Roman" panose="02020603050405020304" pitchFamily="18" charset="0"/>
              </a:rPr>
              <a:t> an apple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yesterday</a:t>
            </a:r>
            <a:r>
              <a:rPr lang="en-US" altLang="zh-CN" sz="3300" b="1" dirty="0">
                <a:latin typeface="Times New Roman" panose="02020603050405020304" pitchFamily="18" charset="0"/>
              </a:rPr>
              <a:t> .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2588657" y="2889647"/>
            <a:ext cx="3780234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/>
              <a:t> </a:t>
            </a:r>
            <a:r>
              <a:rPr lang="en-US" altLang="zh-CN" sz="3300" b="1" dirty="0">
                <a:latin typeface="Times New Roman" panose="02020603050405020304" pitchFamily="18" charset="0"/>
              </a:rPr>
              <a:t>I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eat</a:t>
            </a:r>
            <a:r>
              <a:rPr lang="en-US" altLang="zh-CN" sz="3300" b="1" dirty="0">
                <a:latin typeface="Times New Roman" panose="02020603050405020304" pitchFamily="18" charset="0"/>
              </a:rPr>
              <a:t> a pear today .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2535079" y="4185285"/>
            <a:ext cx="5969794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/>
              <a:t> </a:t>
            </a:r>
            <a:r>
              <a:rPr lang="en-US" altLang="zh-CN" sz="3300" b="1" dirty="0">
                <a:latin typeface="Times New Roman" panose="02020603050405020304" pitchFamily="18" charset="0"/>
              </a:rPr>
              <a:t>I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will </a:t>
            </a:r>
            <a:r>
              <a:rPr lang="en-US" altLang="zh-CN" sz="3300" b="1" dirty="0">
                <a:latin typeface="Times New Roman" panose="02020603050405020304" pitchFamily="18" charset="0"/>
              </a:rPr>
              <a:t>eat a banana tomorrow.</a:t>
            </a:r>
            <a:endParaRPr lang="en-US" altLang="zh-CN" sz="2400" b="1" i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矩形 18435"/>
          <p:cNvSpPr/>
          <p:nvPr/>
        </p:nvSpPr>
        <p:spPr>
          <a:xfrm>
            <a:off x="953452" y="819150"/>
            <a:ext cx="1157288" cy="3857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5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过去</a:t>
            </a:r>
            <a:endParaRPr lang="zh-CN" altLang="en-US" sz="45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45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现在</a:t>
            </a:r>
            <a:endParaRPr lang="zh-CN" altLang="en-US" sz="45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 algn="ctr"/>
            <a:r>
              <a:rPr lang="zh-CN" altLang="en-US" sz="45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将来</a:t>
            </a:r>
            <a:endParaRPr lang="zh-CN" altLang="en-US" sz="45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2627472" y="1023223"/>
            <a:ext cx="495347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He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played </a:t>
            </a:r>
            <a:r>
              <a:rPr lang="en-US" altLang="zh-CN" sz="3000" b="1" dirty="0">
                <a:latin typeface="Times New Roman" panose="02020603050405020304" pitchFamily="18" charset="0"/>
              </a:rPr>
              <a:t>football yesterday .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2627471" y="2505075"/>
            <a:ext cx="451389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He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listening</a:t>
            </a:r>
            <a:r>
              <a:rPr lang="en-US" altLang="zh-CN" sz="3000" b="1" dirty="0">
                <a:latin typeface="Times New Roman" panose="02020603050405020304" pitchFamily="18" charset="0"/>
              </a:rPr>
              <a:t> now .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2627471" y="3789998"/>
            <a:ext cx="550068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He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will run </a:t>
            </a:r>
            <a:r>
              <a:rPr lang="en-US" altLang="zh-CN" sz="3000" b="1" dirty="0">
                <a:latin typeface="Times New Roman" panose="02020603050405020304" pitchFamily="18" charset="0"/>
              </a:rPr>
              <a:t>on Children’s Day .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文本框 11269"/>
          <p:cNvSpPr txBox="1"/>
          <p:nvPr/>
        </p:nvSpPr>
        <p:spPr>
          <a:xfrm>
            <a:off x="4420053" y="1336534"/>
            <a:ext cx="4174808" cy="353091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 smtClean="0">
                <a:ea typeface="楷体_GB2312" pitchFamily="49" charset="-122"/>
              </a:rPr>
              <a:t>       </a:t>
            </a:r>
            <a:r>
              <a:rPr lang="zh-CN" altLang="en-US" sz="3000" b="1" dirty="0" smtClean="0">
                <a:ea typeface="楷体_GB2312" pitchFamily="49" charset="-122"/>
              </a:rPr>
              <a:t>把你们准备好的旅游照片拿</a:t>
            </a:r>
            <a:r>
              <a:rPr lang="zh-CN" altLang="en-US" sz="3000" b="1" dirty="0">
                <a:ea typeface="楷体_GB2312" pitchFamily="49" charset="-122"/>
              </a:rPr>
              <a:t>出来跟大家分享一下，并介绍一下你或者家人、朋友的旅游见闻吧！</a:t>
            </a:r>
            <a:endParaRPr lang="zh-CN" altLang="en-US" sz="3000" b="1" dirty="0">
              <a:ea typeface="楷体_GB2312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0" y="848678"/>
            <a:ext cx="2422208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【抛锚】设置情境，引出问题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1268" descr="thumb"/>
          <p:cNvPicPr>
            <a:picLocks noChangeAspect="1"/>
          </p:cNvPicPr>
          <p:nvPr/>
        </p:nvPicPr>
        <p:blipFill>
          <a:blip r:embed="rId2" cstate="email"/>
          <a:srcRect r="-820"/>
          <a:stretch>
            <a:fillRect/>
          </a:stretch>
        </p:blipFill>
        <p:spPr>
          <a:xfrm>
            <a:off x="1501695" y="1440181"/>
            <a:ext cx="2283380" cy="332362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472339" y="1043464"/>
            <a:ext cx="221551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27297" y="1981200"/>
            <a:ext cx="7124224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1. Read the text twice.</a:t>
            </a:r>
            <a:endParaRPr lang="en-US" altLang="zh-CN" sz="33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宋体" panose="02010600030101010101" pitchFamily="2" charset="-122"/>
              </a:rPr>
              <a:t>2. Write a passage about your last travel.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82712" y="3254738"/>
            <a:ext cx="4926806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 we will go to the beach together. Are you happy?</a:t>
            </a:r>
            <a:endParaRPr lang="zh-CN" altLang="en-US" sz="30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23720" y="976433"/>
            <a:ext cx="3204388" cy="200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509518" y="1718631"/>
            <a:ext cx="3572426" cy="2262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39554" y="775811"/>
            <a:ext cx="2501741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【抛锚】设置情境，引出问题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9" name="图片 2457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89196" y="1236345"/>
            <a:ext cx="1908810" cy="1642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2457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89197" y="3138964"/>
            <a:ext cx="1908334" cy="1746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 Box 5"/>
          <p:cNvSpPr txBox="1"/>
          <p:nvPr/>
        </p:nvSpPr>
        <p:spPr>
          <a:xfrm>
            <a:off x="3498057" y="1941195"/>
            <a:ext cx="5400199" cy="19783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15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Hannah and Wang Fei went to different places last summer.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15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Where did they go and what did they do?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文本框 26631"/>
          <p:cNvSpPr txBox="1"/>
          <p:nvPr/>
        </p:nvSpPr>
        <p:spPr>
          <a:xfrm>
            <a:off x="1808560" y="1977629"/>
            <a:ext cx="4158853" cy="3462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r"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26640" name="文本框 26639"/>
          <p:cNvSpPr txBox="1"/>
          <p:nvPr/>
        </p:nvSpPr>
        <p:spPr>
          <a:xfrm>
            <a:off x="841058" y="1702594"/>
            <a:ext cx="7663815" cy="25612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ea typeface="汉仪旗黑-55S" pitchFamily="18" charset="-122"/>
              </a:rPr>
              <a:t>1.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汉仪旗黑-55S" pitchFamily="18" charset="-122"/>
              </a:rPr>
              <a:t>Where</a:t>
            </a:r>
            <a:r>
              <a:rPr lang="en-US" altLang="zh-CN" sz="2700" dirty="0">
                <a:solidFill>
                  <a:srgbClr val="0000FF"/>
                </a:solidFill>
                <a:latin typeface="Times New Roman" panose="02020603050405020304" pitchFamily="18" charset="0"/>
                <a:ea typeface="汉仪旗黑-55S" pitchFamily="18" charset="-122"/>
              </a:rPr>
              <a:t> </a:t>
            </a:r>
            <a:r>
              <a:rPr lang="en-US" altLang="zh-CN" sz="2700" dirty="0">
                <a:latin typeface="Times New Roman" panose="02020603050405020304" pitchFamily="18" charset="0"/>
                <a:ea typeface="汉仪旗黑-55S" pitchFamily="18" charset="-122"/>
              </a:rPr>
              <a:t>did Hannah/ Wang Fei golast summer?</a:t>
            </a:r>
            <a:endParaRPr lang="en-US" altLang="zh-CN" sz="2700" dirty="0">
              <a:latin typeface="Times New Roman" panose="02020603050405020304" pitchFamily="18" charset="0"/>
              <a:ea typeface="汉仪旗黑-55S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ea typeface="汉仪旗黑-55S" pitchFamily="18" charset="-122"/>
              </a:rPr>
              <a:t>2.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汉仪旗黑-55S" pitchFamily="18" charset="-122"/>
              </a:rPr>
              <a:t>When</a:t>
            </a:r>
            <a:r>
              <a:rPr lang="en-US" altLang="zh-CN" sz="2700" dirty="0">
                <a:latin typeface="Times New Roman" panose="02020603050405020304" pitchFamily="18" charset="0"/>
                <a:ea typeface="汉仪旗黑-55S" pitchFamily="18" charset="-122"/>
              </a:rPr>
              <a:t> did Hannah/ Wang Fei go there?</a:t>
            </a:r>
            <a:endParaRPr lang="en-US" altLang="zh-CN" sz="2700" dirty="0">
              <a:latin typeface="Times New Roman" panose="02020603050405020304" pitchFamily="18" charset="0"/>
              <a:ea typeface="汉仪旗黑-55S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ea typeface="汉仪旗黑-55S" pitchFamily="18" charset="-122"/>
              </a:rPr>
              <a:t>3.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汉仪旗黑-55S" pitchFamily="18" charset="-122"/>
              </a:rPr>
              <a:t>What</a:t>
            </a:r>
            <a:r>
              <a:rPr lang="en-US" altLang="zh-CN" sz="2700" dirty="0">
                <a:latin typeface="Times New Roman" panose="02020603050405020304" pitchFamily="18" charset="0"/>
                <a:ea typeface="汉仪旗黑-55S" pitchFamily="18" charset="-122"/>
              </a:rPr>
              <a:t> did Hannah / Wang Fei do there? </a:t>
            </a:r>
            <a:endParaRPr lang="en-US" altLang="zh-CN" sz="2700" dirty="0">
              <a:latin typeface="Times New Roman" panose="02020603050405020304" pitchFamily="18" charset="0"/>
              <a:ea typeface="汉仪旗黑-55S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ea typeface="汉仪旗黑-55S" pitchFamily="18" charset="-122"/>
              </a:rPr>
              <a:t>4.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汉仪旗黑-55S" pitchFamily="18" charset="-122"/>
              </a:rPr>
              <a:t>Who</a:t>
            </a:r>
            <a:r>
              <a:rPr lang="en-US" altLang="zh-CN" sz="2700" dirty="0">
                <a:latin typeface="Times New Roman" panose="02020603050405020304" pitchFamily="18" charset="0"/>
                <a:ea typeface="汉仪旗黑-55S" pitchFamily="18" charset="-122"/>
              </a:rPr>
              <a:t> did Hannah / Wang Fei  meet there?</a:t>
            </a:r>
            <a:endParaRPr lang="en-US" altLang="zh-CN" sz="2700" dirty="0">
              <a:latin typeface="Times New Roman" panose="02020603050405020304" pitchFamily="18" charset="0"/>
              <a:ea typeface="汉仪旗黑-55S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8396" y="741998"/>
            <a:ext cx="4327208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</a:rPr>
              <a:t>Listen then answer</a:t>
            </a:r>
            <a:endParaRPr lang="en-US" altLang="zh-CN" sz="4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1" name="文本框 119809"/>
          <p:cNvSpPr txBox="1"/>
          <p:nvPr/>
        </p:nvSpPr>
        <p:spPr>
          <a:xfrm>
            <a:off x="2351962" y="1174195"/>
            <a:ext cx="2764631" cy="760809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>
                <a:latin typeface="Times New Roman" panose="02020603050405020304" pitchFamily="18" charset="0"/>
              </a:rPr>
              <a:t>Let's read</a:t>
            </a:r>
            <a:endParaRPr lang="en-US" altLang="zh-CN" sz="4500" b="1">
              <a:latin typeface="Times New Roman" panose="02020603050405020304" pitchFamily="18" charset="0"/>
            </a:endParaRPr>
          </a:p>
        </p:txBody>
      </p:sp>
      <p:pic>
        <p:nvPicPr>
          <p:cNvPr id="20482" name="图片 119810" descr="u=387400930,1876933589&amp;fm=9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2684" y="1792605"/>
            <a:ext cx="1495425" cy="8346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文本框 1"/>
          <p:cNvSpPr txBox="1"/>
          <p:nvPr/>
        </p:nvSpPr>
        <p:spPr>
          <a:xfrm>
            <a:off x="1907629" y="2575798"/>
            <a:ext cx="4832747" cy="14525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</a:rPr>
              <a:t>Tip:Pay attention to the pronunciation and intonation.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993" y="858988"/>
            <a:ext cx="3180874" cy="40052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0159" y="858988"/>
            <a:ext cx="3131820" cy="4005263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751410" y="858989"/>
            <a:ext cx="504825" cy="355759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5" name="椭圆 4"/>
          <p:cNvSpPr/>
          <p:nvPr/>
        </p:nvSpPr>
        <p:spPr>
          <a:xfrm>
            <a:off x="2435531" y="1114735"/>
            <a:ext cx="504825" cy="355759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6" name="椭圆 5"/>
          <p:cNvSpPr/>
          <p:nvPr/>
        </p:nvSpPr>
        <p:spPr>
          <a:xfrm>
            <a:off x="1414452" y="1355718"/>
            <a:ext cx="665321" cy="355759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7" name="椭圆 6"/>
          <p:cNvSpPr/>
          <p:nvPr/>
        </p:nvSpPr>
        <p:spPr>
          <a:xfrm>
            <a:off x="2355046" y="1622894"/>
            <a:ext cx="585311" cy="355759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8" name="椭圆 7"/>
          <p:cNvSpPr/>
          <p:nvPr/>
        </p:nvSpPr>
        <p:spPr>
          <a:xfrm>
            <a:off x="3344692" y="1470493"/>
            <a:ext cx="406718" cy="240983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9" name="椭圆 8"/>
          <p:cNvSpPr/>
          <p:nvPr/>
        </p:nvSpPr>
        <p:spPr>
          <a:xfrm>
            <a:off x="5261599" y="1114735"/>
            <a:ext cx="493871" cy="35575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10" name="椭圆 9"/>
          <p:cNvSpPr/>
          <p:nvPr/>
        </p:nvSpPr>
        <p:spPr>
          <a:xfrm>
            <a:off x="7031821" y="1114735"/>
            <a:ext cx="493871" cy="35575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11" name="椭圆 10"/>
          <p:cNvSpPr/>
          <p:nvPr/>
        </p:nvSpPr>
        <p:spPr>
          <a:xfrm>
            <a:off x="6094560" y="1355718"/>
            <a:ext cx="780574" cy="35575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12" name="椭圆 11"/>
          <p:cNvSpPr/>
          <p:nvPr/>
        </p:nvSpPr>
        <p:spPr>
          <a:xfrm>
            <a:off x="5670222" y="1622894"/>
            <a:ext cx="424339" cy="28717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13" name="椭圆 12"/>
          <p:cNvSpPr/>
          <p:nvPr/>
        </p:nvSpPr>
        <p:spPr>
          <a:xfrm>
            <a:off x="6955144" y="1622894"/>
            <a:ext cx="391001" cy="35575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14" name="椭圆 13"/>
          <p:cNvSpPr/>
          <p:nvPr/>
        </p:nvSpPr>
        <p:spPr>
          <a:xfrm flipV="1">
            <a:off x="7138501" y="1910072"/>
            <a:ext cx="493871" cy="27527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793207" y="824865"/>
            <a:ext cx="3328511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500">
                <a:latin typeface="Times New Roman" panose="02020603050405020304" pitchFamily="18" charset="0"/>
                <a:cs typeface="宋体" panose="02010600030101010101" pitchFamily="2" charset="-122"/>
              </a:rPr>
              <a:t>Read and act</a:t>
            </a:r>
            <a:endParaRPr lang="zh-CN" altLang="en-US" sz="4500">
              <a:latin typeface="Times New Roman" panose="02020603050405020304" pitchFamily="18" charset="0"/>
            </a:endParaRPr>
          </a:p>
        </p:txBody>
      </p:sp>
      <p:pic>
        <p:nvPicPr>
          <p:cNvPr id="9223" name="图片 92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75448" y="2063591"/>
            <a:ext cx="2463165" cy="20507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2457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84483" y="2063591"/>
            <a:ext cx="2247424" cy="205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9220"/>
          <p:cNvSpPr txBox="1"/>
          <p:nvPr/>
        </p:nvSpPr>
        <p:spPr>
          <a:xfrm>
            <a:off x="1624489" y="1083945"/>
            <a:ext cx="5895499" cy="43157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I’m </a:t>
            </a:r>
            <a:r>
              <a:rPr lang="en-US" altLang="zh-CN" sz="2700" b="1" dirty="0" err="1">
                <a:latin typeface="Times New Roman" panose="02020603050405020304" pitchFamily="18" charset="0"/>
              </a:rPr>
              <a:t>Hannah.Last</a:t>
            </a:r>
            <a:r>
              <a:rPr lang="en-US" altLang="zh-CN" sz="2700" b="1" dirty="0">
                <a:latin typeface="Times New Roman" panose="02020603050405020304" pitchFamily="18" charset="0"/>
              </a:rPr>
              <a:t> </a:t>
            </a:r>
            <a:r>
              <a:rPr lang="en-US" altLang="zh-CN" sz="2700" b="1" dirty="0" err="1">
                <a:latin typeface="Times New Roman" panose="02020603050405020304" pitchFamily="18" charset="0"/>
              </a:rPr>
              <a:t>summer,I</a:t>
            </a:r>
            <a:r>
              <a:rPr lang="en-US" altLang="zh-CN" sz="2700" b="1" dirty="0">
                <a:latin typeface="Times New Roman" panose="02020603050405020304" pitchFamily="18" charset="0"/>
              </a:rPr>
              <a:t> went to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 err="1">
                <a:latin typeface="Times New Roman" panose="02020603050405020304" pitchFamily="18" charset="0"/>
              </a:rPr>
              <a:t>Brighton.I</a:t>
            </a:r>
            <a:r>
              <a:rPr lang="en-US" altLang="zh-CN" sz="2700" b="1" dirty="0">
                <a:latin typeface="Times New Roman" panose="02020603050405020304" pitchFamily="18" charset="0"/>
              </a:rPr>
              <a:t> went  there in                .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I played                .I ate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I made a new          there.  Her 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</a:rPr>
              <a:t>name  is </a:t>
            </a:r>
            <a:r>
              <a:rPr lang="en-US" altLang="zh-CN" sz="2700" b="1" dirty="0" err="1">
                <a:latin typeface="Times New Roman" panose="02020603050405020304" pitchFamily="18" charset="0"/>
              </a:rPr>
              <a:t>Daisy.I</a:t>
            </a:r>
            <a:r>
              <a:rPr lang="en-US" altLang="zh-CN" sz="2700" b="1" dirty="0">
                <a:latin typeface="Times New Roman" panose="02020603050405020304" pitchFamily="18" charset="0"/>
              </a:rPr>
              <a:t> often  write to her.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r>
              <a:rPr lang="en-US" altLang="zh-CN" sz="3300" b="1" dirty="0">
                <a:latin typeface="Times New Roman" panose="02020603050405020304" pitchFamily="18" charset="0"/>
              </a:rPr>
              <a:t> 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pic>
        <p:nvPicPr>
          <p:cNvPr id="9222" name="图片 9221" descr="jul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7617" y="1641872"/>
            <a:ext cx="812006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92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87529" y="2468404"/>
            <a:ext cx="1062990" cy="8848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9223" descr="friend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47136" y="3419952"/>
            <a:ext cx="631031" cy="7465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9224" descr="炸鱼和炸薯条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81362" y="2613423"/>
            <a:ext cx="1243013" cy="9298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6" name="文本框 9225"/>
          <p:cNvSpPr txBox="1"/>
          <p:nvPr/>
        </p:nvSpPr>
        <p:spPr>
          <a:xfrm>
            <a:off x="3398758" y="602932"/>
            <a:ext cx="2185988" cy="4810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ctr"/>
            <a:r>
              <a:rPr lang="en-US" altLang="zh-CN" sz="2700" b="1">
                <a:solidFill>
                  <a:srgbClr val="990033"/>
                </a:solidFill>
                <a:latin typeface="Times New Roman" panose="02020603050405020304" pitchFamily="18" charset="0"/>
              </a:rPr>
              <a:t>Look and say.</a:t>
            </a:r>
            <a:endParaRPr lang="en-US" altLang="zh-CN" sz="2700" b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84fde95f-2ace-45fa-a16b-fc1a823eebf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2485</Words>
  <Application>WPS 演示</Application>
  <PresentationFormat>全屏显示(16:9)</PresentationFormat>
  <Paragraphs>161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楷体_GB2312</vt:lpstr>
      <vt:lpstr>新宋体</vt:lpstr>
      <vt:lpstr>汉仪旗黑-55S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411</cp:revision>
  <dcterms:created xsi:type="dcterms:W3CDTF">2013-07-01T03:05:00Z</dcterms:created>
  <dcterms:modified xsi:type="dcterms:W3CDTF">2023-02-17T02:44:16Z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E0F2832F249E4CA5B98420EEB87AF556</vt:lpwstr>
  </property>
</Properties>
</file>