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3"/>
    <p:sldId id="388" r:id="rId4"/>
    <p:sldId id="389" r:id="rId5"/>
    <p:sldId id="387" r:id="rId6"/>
    <p:sldId id="390" r:id="rId7"/>
    <p:sldId id="391" r:id="rId8"/>
    <p:sldId id="331" r:id="rId9"/>
    <p:sldId id="405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00" r:id="rId18"/>
    <p:sldId id="381" r:id="rId19"/>
    <p:sldId id="401" r:id="rId20"/>
    <p:sldId id="402" r:id="rId21"/>
    <p:sldId id="403" r:id="rId22"/>
    <p:sldId id="404" r:id="rId23"/>
    <p:sldId id="416" r:id="rId24"/>
    <p:sldId id="417" r:id="rId25"/>
    <p:sldId id="406" r:id="rId26"/>
    <p:sldId id="407" r:id="rId27"/>
    <p:sldId id="408" r:id="rId28"/>
    <p:sldId id="412" r:id="rId29"/>
    <p:sldId id="413" r:id="rId30"/>
    <p:sldId id="409" r:id="rId31"/>
    <p:sldId id="415" r:id="rId32"/>
    <p:sldId id="410" r:id="rId33"/>
    <p:sldId id="414" r:id="rId34"/>
    <p:sldId id="411" r:id="rId35"/>
    <p:sldId id="383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76"/>
  </p:normalViewPr>
  <p:slideViewPr>
    <p:cSldViewPr snapToGrid="0" showGuides="1">
      <p:cViewPr varScale="1">
        <p:scale>
          <a:sx n="109" d="100"/>
          <a:sy n="109" d="100"/>
        </p:scale>
        <p:origin x="-576" y="-9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2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E873E-B47D-432C-816B-E17331772663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B9D8AE8-6D9D-4DC8-9032-1AFCA932A0E5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0127522-B5EF-4BA1-A062-A8B1B0B20EC0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5783243"/>
            <a:ext cx="12192000" cy="107518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>
              <a:buNone/>
            </a:pPr>
            <a:fld id="{9A0DB2DC-4C9A-4742-B13C-FB6460FD3503}" type="slidenum">
              <a:rPr lang="zh-CN" altLang="en-US">
                <a:latin typeface="Franklin Gothic Medium" panose="020B0603020102020204" pitchFamily="34" charset="0"/>
              </a:rPr>
            </a:fld>
            <a:endParaRPr lang="zh-CN" altLang="en-US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file:///D:\qq&#25991;&#20214;\712321467\Image\C2C\Image2\%7b75232B38-A165-1FB7-499C-2E1C792CACB5%7d.png" TargetMode="External"/><Relationship Id="rId25" Type="http://schemas.openxmlformats.org/officeDocument/2006/relationships/image" Target="../media/image2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E9273E-A875-439F-B4ED-8C2790F6964C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25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4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5"/>
          <p:cNvSpPr txBox="1"/>
          <p:nvPr/>
        </p:nvSpPr>
        <p:spPr>
          <a:xfrm>
            <a:off x="4522787" y="3901124"/>
            <a:ext cx="3146425" cy="423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eaLnBrk="1" hangingPunct="1"/>
            <a:r>
              <a:rPr lang="zh-CN" altLang="en-US" sz="2400" b="1" dirty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外研版      五年级下</a:t>
            </a:r>
            <a:endParaRPr lang="zh-CN" altLang="en-US" sz="2400" b="1" dirty="0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0" y="1245235"/>
            <a:ext cx="12192000" cy="197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008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Module   2   Unit 1</a:t>
            </a:r>
            <a:endParaRPr lang="en-US" altLang="zh-CN" sz="3600" b="1" dirty="0">
              <a:solidFill>
                <a:srgbClr val="008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6600" b="1" dirty="0" smtClean="0">
                <a:solidFill>
                  <a:srgbClr val="008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She </a:t>
            </a:r>
            <a:r>
              <a:rPr lang="en-US" altLang="zh-CN" sz="6600" b="1" dirty="0">
                <a:solidFill>
                  <a:srgbClr val="008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learnt English.</a:t>
            </a:r>
            <a:endParaRPr lang="en-US" altLang="zh-CN" sz="6600" b="1" dirty="0">
              <a:solidFill>
                <a:srgbClr val="008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图片 3" descr="底图00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5783243"/>
            <a:ext cx="12192000" cy="10751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2042795" y="207645"/>
            <a:ext cx="49898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66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Listen and choose .</a:t>
            </a:r>
            <a:endParaRPr lang="en-US" altLang="zh-CN" sz="4000" b="1">
              <a:solidFill>
                <a:srgbClr val="FF0066"/>
              </a:solidFill>
              <a:highlight>
                <a:srgbClr val="FFFF00"/>
              </a:highlight>
              <a:latin typeface="Comic Sans MS" panose="030F0702030302020204" pitchFamily="66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52600" y="914400"/>
            <a:ext cx="8915400" cy="5562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altLang="zh-CN" sz="3600" b="1">
                <a:latin typeface="Comic Sans MS" panose="030F0702030302020204" pitchFamily="66" charset="0"/>
              </a:rPr>
              <a:t>4. Lingling’s grandpa was a </a:t>
            </a:r>
            <a:r>
              <a:rPr lang="en-US" altLang="zh-CN" sz="3600" b="1" u="sng">
                <a:latin typeface="Comic Sans MS" panose="030F0702030302020204" pitchFamily="66" charset="0"/>
              </a:rPr>
              <a:t>       </a:t>
            </a:r>
            <a:r>
              <a:rPr lang="en-US" altLang="zh-CN" sz="3600" b="1">
                <a:latin typeface="Comic Sans MS" panose="030F0702030302020204" pitchFamily="66" charset="0"/>
              </a:rPr>
              <a:t> .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  <a:defRPr/>
            </a:pPr>
            <a:r>
              <a:rPr lang="en-US" altLang="zh-CN" sz="3600" b="1">
                <a:latin typeface="Comic Sans MS" panose="030F0702030302020204" pitchFamily="66" charset="0"/>
              </a:rPr>
              <a:t>   A. dancer      B. diver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  <a:defRPr/>
            </a:pPr>
            <a:r>
              <a:rPr lang="en-US" altLang="zh-CN" sz="3600" b="1">
                <a:latin typeface="Comic Sans MS" panose="030F0702030302020204" pitchFamily="66" charset="0"/>
              </a:rPr>
              <a:t>5. He </a:t>
            </a:r>
            <a:r>
              <a:rPr lang="en-US" altLang="zh-CN" sz="3600" b="1" u="sng">
                <a:latin typeface="Comic Sans MS" panose="030F0702030302020204" pitchFamily="66" charset="0"/>
              </a:rPr>
              <a:t>       </a:t>
            </a:r>
            <a:r>
              <a:rPr lang="en-US" altLang="zh-CN" sz="3600" b="1">
                <a:latin typeface="Comic Sans MS" panose="030F0702030302020204" pitchFamily="66" charset="0"/>
              </a:rPr>
              <a:t> English then.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  <a:defRPr/>
            </a:pPr>
            <a:r>
              <a:rPr lang="en-US" altLang="zh-CN" sz="3600" b="1">
                <a:latin typeface="Comic Sans MS" panose="030F0702030302020204" pitchFamily="66" charset="0"/>
              </a:rPr>
              <a:t>     A. learnt         B. didn’t learn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  <a:defRPr/>
            </a:pPr>
            <a:r>
              <a:rPr lang="en-US" altLang="zh-CN" sz="3600" b="1">
                <a:latin typeface="Comic Sans MS" panose="030F0702030302020204" pitchFamily="66" charset="0"/>
              </a:rPr>
              <a:t>6. Now, he is </a:t>
            </a:r>
            <a:r>
              <a:rPr lang="en-US" altLang="zh-CN" sz="3600" b="1" u="sng">
                <a:latin typeface="Comic Sans MS" panose="030F0702030302020204" pitchFamily="66" charset="0"/>
              </a:rPr>
              <a:t>      </a:t>
            </a:r>
            <a:r>
              <a:rPr lang="en-US" altLang="zh-CN" sz="3600" b="1">
                <a:latin typeface="Comic Sans MS" panose="030F0702030302020204" pitchFamily="66" charset="0"/>
              </a:rPr>
              <a:t>.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  <a:defRPr/>
            </a:pPr>
            <a:r>
              <a:rPr lang="en-US" altLang="zh-CN" sz="3600" b="1">
                <a:latin typeface="Comic Sans MS" panose="030F0702030302020204" pitchFamily="66" charset="0"/>
              </a:rPr>
              <a:t>     A. learning English   B. driving</a:t>
            </a:r>
            <a:endParaRPr lang="en-US" altLang="zh-CN" sz="3600" b="1">
              <a:latin typeface="Comic Sans MS" panose="030F0702030302020204" pitchFamily="66" charset="0"/>
            </a:endParaRPr>
          </a:p>
        </p:txBody>
      </p:sp>
      <p:pic>
        <p:nvPicPr>
          <p:cNvPr id="5" name="Picture 5"/>
          <p:cNvPicPr>
            <a:picLocks noChangeAspect="1" noChangeArrowheads="1" noCrop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638800" y="1524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 noCrop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453188" y="28194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 noCrop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743200" y="4191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548620" y="528447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36370" y="2010410"/>
            <a:ext cx="9514840" cy="34150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en-US" altLang="zh-CN" sz="3600" b="1" dirty="0">
                <a:latin typeface="Comic Sans MS" panose="030F0702030302020204" pitchFamily="66" charset="0"/>
              </a:rPr>
              <a:t>Where did </a:t>
            </a:r>
            <a:r>
              <a:rPr lang="en-US" altLang="zh-CN" sz="3600" b="1" dirty="0" err="1">
                <a:latin typeface="Comic Sans MS" panose="030F0702030302020204" pitchFamily="66" charset="0"/>
              </a:rPr>
              <a:t>Lingling’s</a:t>
            </a:r>
            <a:r>
              <a:rPr lang="en-US" altLang="zh-CN" sz="3600" b="1" dirty="0">
                <a:latin typeface="Comic Sans MS" panose="030F0702030302020204" pitchFamily="66" charset="0"/>
              </a:rPr>
              <a:t> grandma </a:t>
            </a:r>
            <a:r>
              <a:rPr lang="en-US" altLang="zh-CN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dance</a:t>
            </a:r>
            <a:r>
              <a:rPr lang="en-US" altLang="zh-CN" sz="3600" b="1" dirty="0">
                <a:latin typeface="Comic Sans MS" panose="030F0702030302020204" pitchFamily="66" charset="0"/>
              </a:rPr>
              <a:t>?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buFontTx/>
              <a:buAutoNum type="arabicPeriod"/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>
              <a:buFontTx/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r>
              <a:rPr lang="en-US" altLang="zh-CN" sz="3600" b="1" dirty="0">
                <a:latin typeface="Comic Sans MS" panose="030F0702030302020204" pitchFamily="66" charset="0"/>
              </a:rPr>
              <a:t>2. Which foreign language did she </a:t>
            </a:r>
            <a:r>
              <a:rPr lang="en-US" altLang="zh-CN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learn</a:t>
            </a:r>
            <a:r>
              <a:rPr lang="en-US" altLang="zh-CN" sz="3600" b="1" dirty="0">
                <a:latin typeface="Comic Sans MS" panose="030F0702030302020204" pitchFamily="66" charset="0"/>
              </a:rPr>
              <a:t>?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43735" y="3106420"/>
            <a:ext cx="69519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dance</a:t>
            </a:r>
            <a:r>
              <a:rPr lang="en-US" altLang="zh-CN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altLang="zh-CN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 of Chinese cities.</a:t>
            </a:r>
            <a:endParaRPr lang="en-US" altLang="zh-CN" sz="3600" b="1" i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2303780" y="1008062"/>
            <a:ext cx="482028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66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Listen and answer.</a:t>
            </a:r>
            <a:endParaRPr lang="en-US" altLang="zh-CN" sz="4000" b="1" dirty="0">
              <a:solidFill>
                <a:srgbClr val="FF0066"/>
              </a:solidFill>
              <a:highlight>
                <a:srgbClr val="FFFF00"/>
              </a:highlight>
              <a:latin typeface="Comic Sans MS" panose="030F0702030302020204" pitchFamily="66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03463" y="5029200"/>
            <a:ext cx="38277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learn</a:t>
            </a:r>
            <a:r>
              <a:rPr lang="en-US" altLang="zh-CN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English.</a:t>
            </a:r>
            <a:endParaRPr lang="en-US" altLang="zh-CN" sz="3600" b="1" i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548620" y="521144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858963" y="990600"/>
            <a:ext cx="8640762" cy="50774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dirty="0">
                <a:latin typeface="Comic Sans MS" panose="030F0702030302020204" pitchFamily="66" charset="0"/>
              </a:rPr>
              <a:t>4.</a:t>
            </a:r>
            <a:r>
              <a:rPr lang="en-US" altLang="zh-CN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Was</a:t>
            </a:r>
            <a:r>
              <a:rPr lang="en-US" altLang="zh-CN" sz="3600" b="1" dirty="0">
                <a:latin typeface="Comic Sans MS" panose="030F0702030302020204" pitchFamily="66" charset="0"/>
              </a:rPr>
              <a:t> </a:t>
            </a:r>
            <a:r>
              <a:rPr lang="en-US" altLang="zh-CN" sz="3600" b="1" dirty="0" err="1">
                <a:latin typeface="Comic Sans MS" panose="030F0702030302020204" pitchFamily="66" charset="0"/>
              </a:rPr>
              <a:t>Lingling’s</a:t>
            </a:r>
            <a:r>
              <a:rPr lang="en-US" altLang="zh-CN" sz="3600" b="1" dirty="0">
                <a:latin typeface="Comic Sans MS" panose="030F0702030302020204" pitchFamily="66" charset="0"/>
              </a:rPr>
              <a:t> grandpa a driver?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buFontTx/>
              <a:buAutoNum type="arabicPeriod"/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>
              <a:buFontTx/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r>
              <a:rPr lang="en-US" altLang="zh-CN" sz="3600" b="1" dirty="0">
                <a:latin typeface="Comic Sans MS" panose="030F0702030302020204" pitchFamily="66" charset="0"/>
              </a:rPr>
              <a:t>5. </a:t>
            </a:r>
            <a:r>
              <a:rPr lang="en-US" altLang="zh-CN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Did</a:t>
            </a:r>
            <a:r>
              <a:rPr lang="en-US" altLang="zh-CN" sz="3600" b="1" dirty="0">
                <a:latin typeface="Comic Sans MS" panose="030F0702030302020204" pitchFamily="66" charset="0"/>
              </a:rPr>
              <a:t> he learn English then?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r>
              <a:rPr lang="en-US" altLang="zh-CN" sz="3600" b="1" dirty="0">
                <a:latin typeface="Comic Sans MS" panose="030F0702030302020204" pitchFamily="66" charset="0"/>
              </a:rPr>
              <a:t>6. What </a:t>
            </a:r>
            <a:r>
              <a:rPr lang="en-US" altLang="zh-CN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is</a:t>
            </a:r>
            <a:r>
              <a:rPr lang="en-US" altLang="zh-CN" sz="3600" b="1" dirty="0">
                <a:latin typeface="Comic Sans MS" panose="030F0702030302020204" pitchFamily="66" charset="0"/>
              </a:rPr>
              <a:t> he </a:t>
            </a:r>
            <a:r>
              <a:rPr lang="en-US" altLang="zh-CN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doing</a:t>
            </a:r>
            <a:r>
              <a:rPr lang="en-US" altLang="zh-CN" sz="3600" b="1" dirty="0">
                <a:latin typeface="Comic Sans MS" panose="030F0702030302020204" pitchFamily="66" charset="0"/>
              </a:rPr>
              <a:t> now?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  <a:p>
            <a:pPr marL="342900" indent="-342900">
              <a:defRPr/>
            </a:pP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39950" y="1809750"/>
            <a:ext cx="2418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he </a:t>
            </a:r>
            <a:r>
              <a:rPr lang="en-US" altLang="zh-CN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600" b="1" i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473325" y="3276600"/>
            <a:ext cx="27565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he </a:t>
            </a:r>
            <a:r>
              <a:rPr lang="en-US" altLang="zh-CN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didn’t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600" b="1" i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552700" y="5181600"/>
            <a:ext cx="4577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learning 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English.</a:t>
            </a:r>
            <a:endParaRPr lang="en-US" altLang="zh-CN" sz="3600" b="1" i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99725" y="534225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1585595" y="439737"/>
            <a:ext cx="68478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66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Look at the pictures and act out.</a:t>
            </a:r>
            <a:endParaRPr lang="en-US" altLang="zh-CN" sz="3200" b="1">
              <a:solidFill>
                <a:srgbClr val="FF0066"/>
              </a:solidFill>
              <a:highlight>
                <a:srgbClr val="FFFF00"/>
              </a:highlight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pic>
        <p:nvPicPr>
          <p:cNvPr id="20484" name="Picture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362200" y="1290955"/>
            <a:ext cx="3157220" cy="242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10400" y="1151255"/>
            <a:ext cx="297751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44725" y="4266883"/>
            <a:ext cx="36576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01205" y="4122738"/>
            <a:ext cx="2886075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5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934200" y="1290638"/>
            <a:ext cx="10668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5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130800" y="4889500"/>
            <a:ext cx="858520" cy="816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2077720" y="1195070"/>
            <a:ext cx="731838" cy="6905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>
                <a:solidFill>
                  <a:schemeClr val="tx1"/>
                </a:solidFill>
              </a:rPr>
              <a:t>1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34200" y="1150938"/>
            <a:ext cx="733425" cy="69056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>
                <a:solidFill>
                  <a:schemeClr val="tx1"/>
                </a:solidFill>
              </a:rPr>
              <a:t>2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076450" y="3962400"/>
            <a:ext cx="733425" cy="6905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00888" y="3975100"/>
            <a:ext cx="733425" cy="6905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>
                <a:solidFill>
                  <a:schemeClr val="tx1"/>
                </a:solidFill>
              </a:rPr>
              <a:t>4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pic>
        <p:nvPicPr>
          <p:cNvPr id="110" name="图片 109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10519410" y="524510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252413" y="524510"/>
            <a:ext cx="65665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 b="1">
                <a:solidFill>
                  <a:srgbClr val="E81CA7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</a:rPr>
              <a:t>Choose the correct answers.</a:t>
            </a:r>
            <a:endParaRPr lang="en-US" altLang="zh-CN" sz="3600" b="1">
              <a:solidFill>
                <a:srgbClr val="E81CA7"/>
              </a:solidFill>
              <a:highlight>
                <a:srgbClr val="FFFF00"/>
              </a:highlight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99964" y="2343431"/>
            <a:ext cx="10770732" cy="30460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They’re Lingling’s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  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.Her grandma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a </a:t>
            </a:r>
            <a:endParaRPr lang="en-US" altLang="zh-CN" sz="3195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dancer. She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in lots of Chinese cities.  And she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English. Her grandpa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a driver. </a:t>
            </a:r>
            <a:endParaRPr lang="en-US" altLang="zh-CN" sz="3195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He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learn English. But he’s </a:t>
            </a:r>
            <a:r>
              <a:rPr lang="en-US" altLang="zh-CN" sz="3195" b="1" u="sng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    </a:t>
            </a:r>
            <a:r>
              <a:rPr lang="en-US" altLang="zh-CN" sz="3195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English now.</a:t>
            </a:r>
            <a:endParaRPr lang="en-US" altLang="zh-CN" sz="3195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94405" y="1519276"/>
            <a:ext cx="2459744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grandparents</a:t>
            </a:r>
            <a:r>
              <a:rPr kumimoji="0" lang="en-US" altLang="zh-CN" sz="2665" b="1" kern="0" cap="none" spc="0" normalizeH="0" baseline="0" noProof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</a:t>
            </a:r>
            <a:endParaRPr kumimoji="0" lang="en-US" altLang="zh-CN" sz="2665" b="1" kern="0" cap="none" spc="0" normalizeH="0" baseline="0" noProof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782768" y="1519276"/>
            <a:ext cx="844120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was</a:t>
            </a:r>
            <a:endParaRPr kumimoji="0" lang="en-US" altLang="zh-CN" sz="2665" b="1" kern="0" cap="none" spc="0" normalizeH="0" baseline="0" noProof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177147" y="1519276"/>
            <a:ext cx="1333266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learnt</a:t>
            </a:r>
            <a:endParaRPr kumimoji="0" lang="en-US" altLang="zh-CN" sz="2665" b="1" kern="0" cap="none" spc="0" normalizeH="0" baseline="0" noProof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99964" y="1519276"/>
            <a:ext cx="1427517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danced</a:t>
            </a:r>
            <a:endParaRPr kumimoji="0" lang="en-US" altLang="zh-CN" sz="2665" b="1" kern="0" cap="none" spc="0" normalizeH="0" baseline="0" noProof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338140" y="1519276"/>
            <a:ext cx="1223381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didn’t</a:t>
            </a:r>
            <a:endParaRPr kumimoji="0" lang="en-US" altLang="zh-CN" sz="2665" b="1" kern="0" cap="none" spc="0" normalizeH="0" baseline="0" noProof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8824896" y="1513054"/>
            <a:ext cx="1645987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algn="ctr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learning</a:t>
            </a:r>
            <a:r>
              <a:rPr kumimoji="0" lang="en-US" altLang="zh-CN" sz="2665" b="1" kern="0" cap="none" spc="0" normalizeH="0" baseline="0" noProof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     </a:t>
            </a:r>
            <a:endParaRPr kumimoji="0" lang="en-US" altLang="zh-CN" sz="2665" b="1" kern="0" cap="none" spc="0" normalizeH="0" baseline="0" noProof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10648638" y="1512436"/>
            <a:ext cx="1015123" cy="5016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eaLnBrk="1" fontAlgn="auto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kern="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华文彩云" panose="02010800040101010101" pitchFamily="2" charset="-122"/>
              </a:rPr>
              <a:t>was</a:t>
            </a:r>
            <a:endParaRPr kumimoji="0" lang="en-US" altLang="zh-CN" sz="2665" b="1" kern="0" cap="none" spc="0" normalizeH="0" baseline="0" noProof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2876605" y="6563039"/>
            <a:ext cx="1319660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</a:endParaRPr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>
            <a:off x="9709649" y="6563040"/>
            <a:ext cx="2563185" cy="460375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71150" y="529907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-2.59259E-06 L 0.11563 0.17732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-2.59259E-06 L 0.20443 0.17732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1" y="88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06 -2.59259E-06 L 0.23177 0.27986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89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-2.59259E-06 L 0.02683 0.35602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972 L -0.2263 0.36644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67" y="1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06 -2.59259E-06 L -0.28724 0.46088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62" y="2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6 -2.59259E-06 L -0.05873 0.46088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2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6" grpId="0" animBg="1"/>
      <p:bldP spid="1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524000" y="1371600"/>
            <a:ext cx="91440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48129" y="4683125"/>
            <a:ext cx="5784215" cy="11988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Amy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Did your grandma learn               any foreign languages? </a:t>
            </a:r>
            <a:endParaRPr lang="en-US" altLang="zh-CN" sz="2400" b="1" dirty="0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err="1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Lingling</a:t>
            </a:r>
            <a:r>
              <a:rPr lang="en-US" altLang="zh-CN" sz="2400" b="1" dirty="0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Yes, she learnt English. </a:t>
            </a:r>
            <a:endParaRPr lang="en-US" altLang="zh-CN" sz="2400" b="1" dirty="0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6232344" y="4683125"/>
            <a:ext cx="528129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He’s learning English now.</a:t>
            </a:r>
            <a:endParaRPr lang="en-US" altLang="zh-CN" sz="2800" b="1" dirty="0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045" y="558800"/>
            <a:ext cx="3655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E81CA7"/>
                </a:solidFill>
                <a:highlight>
                  <a:srgbClr val="FFFF00"/>
                </a:highlight>
              </a:rPr>
              <a:t>Listen and say.</a:t>
            </a:r>
            <a:endParaRPr lang="en-US" altLang="zh-CN" sz="4000" b="1">
              <a:solidFill>
                <a:srgbClr val="E81CA7"/>
              </a:solidFill>
              <a:highlight>
                <a:srgbClr val="FFFF00"/>
              </a:highlight>
            </a:endParaRPr>
          </a:p>
        </p:txBody>
      </p:sp>
      <p:pic>
        <p:nvPicPr>
          <p:cNvPr id="112" name="图片 11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90382" y="5412014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5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933549" y="2274799"/>
            <a:ext cx="5972810" cy="19399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5" b="1" dirty="0">
                <a:latin typeface="Comic Sans MS" panose="030F0702030302020204" pitchFamily="66" charset="0"/>
              </a:rPr>
              <a:t>A: </a:t>
            </a:r>
            <a:r>
              <a:rPr lang="en-US" altLang="zh-CN" sz="2665" dirty="0">
                <a:latin typeface="Comic Sans MS" panose="030F0702030302020204" pitchFamily="66" charset="0"/>
              </a:rPr>
              <a:t>Did she make a cake yesterday?</a:t>
            </a:r>
            <a:endParaRPr lang="en-US" altLang="zh-CN" sz="2665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65" b="1" dirty="0">
                <a:latin typeface="Comic Sans MS" panose="030F0702030302020204" pitchFamily="66" charset="0"/>
              </a:rPr>
              <a:t>B:</a:t>
            </a:r>
            <a:r>
              <a:rPr lang="en-US" altLang="zh-CN" sz="2665" dirty="0">
                <a:latin typeface="Comic Sans MS" panose="030F0702030302020204" pitchFamily="66" charset="0"/>
              </a:rPr>
              <a:t> No, she didn’t.</a:t>
            </a:r>
            <a:endParaRPr lang="en-US" altLang="zh-CN" sz="2665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65" dirty="0">
                <a:latin typeface="Comic Sans MS" panose="030F0702030302020204" pitchFamily="66" charset="0"/>
              </a:rPr>
              <a:t>    She didn’t make a cake yesterday.</a:t>
            </a:r>
            <a:endParaRPr lang="zh-CN" altLang="en-US" sz="2665" dirty="0">
              <a:latin typeface="Comic Sans MS" panose="030F0702030302020204" pitchFamily="66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7840" y="1929130"/>
            <a:ext cx="2067560" cy="196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906510" y="741045"/>
            <a:ext cx="2345055" cy="218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41325" y="4079240"/>
            <a:ext cx="2179955" cy="234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098280" y="3496310"/>
            <a:ext cx="2153285" cy="218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441325" y="646430"/>
            <a:ext cx="30295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rgbClr val="E81CA7"/>
                </a:solidFill>
                <a:highlight>
                  <a:srgbClr val="FFFF00"/>
                </a:highlight>
              </a:rPr>
              <a:t>Practise</a:t>
            </a:r>
            <a:r>
              <a:rPr lang="en-US" altLang="zh-CN" sz="4400" b="1" dirty="0">
                <a:solidFill>
                  <a:srgbClr val="E81CA7"/>
                </a:solidFill>
                <a:highlight>
                  <a:srgbClr val="FFFF00"/>
                </a:highlight>
              </a:rPr>
              <a:t>.</a:t>
            </a:r>
            <a:endParaRPr lang="en-US" altLang="zh-CN" sz="4400" b="1" dirty="0">
              <a:solidFill>
                <a:srgbClr val="E81CA7"/>
              </a:solidFill>
              <a:highlight>
                <a:srgbClr val="FFFF00"/>
              </a:highlight>
            </a:endParaRPr>
          </a:p>
        </p:txBody>
      </p:sp>
      <p:pic>
        <p:nvPicPr>
          <p:cNvPr id="113" name="图片 112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10577830" y="529844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7746" y="2412303"/>
            <a:ext cx="6616700" cy="25533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E81CA7"/>
                </a:solidFill>
                <a:latin typeface="Comic Sans MS" panose="030F0702030302020204" pitchFamily="66" charset="0"/>
              </a:rPr>
              <a:t>A:</a:t>
            </a:r>
            <a:r>
              <a:rPr lang="en-US" altLang="zh-CN" sz="3200" b="1" dirty="0">
                <a:solidFill>
                  <a:srgbClr val="E81CA7"/>
                </a:solidFill>
                <a:latin typeface="Comic Sans MS" panose="030F0702030302020204" pitchFamily="66" charset="0"/>
              </a:rPr>
              <a:t> Did he/she ...... Yesterday?</a:t>
            </a:r>
            <a:endParaRPr lang="en-US" altLang="zh-CN" sz="3200" b="1" dirty="0">
              <a:solidFill>
                <a:srgbClr val="E81CA7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b="1" i="1" dirty="0">
                <a:solidFill>
                  <a:srgbClr val="E81CA7"/>
                </a:solidFill>
                <a:latin typeface="Comic Sans MS" panose="030F0702030302020204" pitchFamily="66" charset="0"/>
              </a:rPr>
              <a:t>B: </a:t>
            </a:r>
            <a:r>
              <a:rPr lang="en-US" altLang="zh-CN" sz="3200" b="1" dirty="0">
                <a:solidFill>
                  <a:srgbClr val="E81CA7"/>
                </a:solidFill>
                <a:latin typeface="Comic Sans MS" panose="030F0702030302020204" pitchFamily="66" charset="0"/>
              </a:rPr>
              <a:t>Yes, he/she did.</a:t>
            </a:r>
            <a:endParaRPr lang="en-US" altLang="zh-CN" sz="3200" b="1" dirty="0">
              <a:solidFill>
                <a:srgbClr val="E81CA7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b="1" dirty="0">
                <a:solidFill>
                  <a:srgbClr val="E81CA7"/>
                </a:solidFill>
                <a:latin typeface="Comic Sans MS" panose="030F0702030302020204" pitchFamily="66" charset="0"/>
              </a:rPr>
              <a:t>    He/she ...... </a:t>
            </a:r>
            <a:endParaRPr lang="en-US" altLang="zh-CN" sz="3200" b="1" dirty="0">
              <a:solidFill>
                <a:srgbClr val="E81CA7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b="1" dirty="0">
                <a:solidFill>
                  <a:srgbClr val="E81CA7"/>
                </a:solidFill>
                <a:latin typeface="Comic Sans MS" panose="030F0702030302020204" pitchFamily="66" charset="0"/>
              </a:rPr>
              <a:t> (No, he/she didn’t.</a:t>
            </a:r>
            <a:endParaRPr lang="en-US" altLang="zh-CN" sz="3200" b="1" dirty="0">
              <a:solidFill>
                <a:srgbClr val="E81CA7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b="1" dirty="0">
                <a:solidFill>
                  <a:srgbClr val="E81CA7"/>
                </a:solidFill>
                <a:latin typeface="Comic Sans MS" panose="030F0702030302020204" pitchFamily="66" charset="0"/>
              </a:rPr>
              <a:t>   He/she didn’t ......)</a:t>
            </a:r>
            <a:endParaRPr lang="en-US" altLang="zh-CN" sz="3200" b="1" dirty="0">
              <a:solidFill>
                <a:srgbClr val="E81CA7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4053205" y="1012825"/>
            <a:ext cx="37280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b="1">
                <a:solidFill>
                  <a:srgbClr val="E81CA7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pitchFamily="34" charset="-122"/>
                <a:cs typeface="Comic Sans MS" panose="030F0702030302020204" pitchFamily="66" charset="0"/>
              </a:rPr>
              <a:t>Work in pairs.</a:t>
            </a:r>
            <a:endParaRPr lang="en-US" altLang="zh-CN" sz="3600" b="1">
              <a:solidFill>
                <a:srgbClr val="E81CA7"/>
              </a:solidFill>
              <a:highlight>
                <a:srgbClr val="FFFF00"/>
              </a:highlight>
              <a:latin typeface="Comic Sans MS" panose="030F0702030302020204" pitchFamily="66" charset="0"/>
              <a:ea typeface="微软雅黑" panose="020B0503020204020204" pitchFamily="34" charset="-122"/>
              <a:cs typeface="Comic Sans MS" panose="030F0702030302020204" pitchFamily="66" charset="0"/>
            </a:endParaRPr>
          </a:p>
        </p:txBody>
      </p:sp>
      <p:pic>
        <p:nvPicPr>
          <p:cNvPr id="114" name="图片 11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76230" y="531304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 1"/>
          <p:cNvSpPr>
            <a:spLocks noChangeArrowheads="1"/>
          </p:cNvSpPr>
          <p:nvPr/>
        </p:nvSpPr>
        <p:spPr bwMode="auto">
          <a:xfrm>
            <a:off x="3310890" y="2743200"/>
            <a:ext cx="8712835" cy="13716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E81CA7"/>
              </a:solidFill>
              <a:latin typeface="Calibri" panose="020F0502020204030204" pitchFamily="34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433" y="2026920"/>
            <a:ext cx="277177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09975" y="3106420"/>
            <a:ext cx="81146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She didn’t make a cake yesterday.</a:t>
            </a:r>
            <a:endParaRPr lang="en-US" altLang="zh-CN" sz="3600" b="1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15" name="图片 11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99725" y="524065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圆角矩形 2"/>
          <p:cNvSpPr>
            <a:spLocks noChangeArrowheads="1"/>
          </p:cNvSpPr>
          <p:nvPr/>
        </p:nvSpPr>
        <p:spPr bwMode="auto">
          <a:xfrm>
            <a:off x="3481705" y="2774950"/>
            <a:ext cx="8191500" cy="13716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12788" y="1990408"/>
            <a:ext cx="267652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79190" y="3138170"/>
            <a:ext cx="79940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 wrote his homework yesterday.</a:t>
            </a:r>
            <a:endParaRPr lang="en-US" altLang="zh-CN" sz="3600" b="1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16" name="图片 11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373995" y="522605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65425" y="5257800"/>
            <a:ext cx="4415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What did they do yesterday?</a:t>
            </a:r>
            <a:endParaRPr lang="en-US" altLang="zh-CN" sz="2800" b="1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776538" y="5867400"/>
            <a:ext cx="2901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They </a:t>
            </a:r>
            <a:r>
              <a:rPr lang="en-US" altLang="zh-CN" sz="2800" b="1" dirty="0">
                <a:solidFill>
                  <a:srgbClr val="FF0000"/>
                </a:solidFill>
              </a:rPr>
              <a:t>made</a:t>
            </a:r>
            <a:r>
              <a:rPr lang="en-US" altLang="zh-CN" sz="2800" b="1" dirty="0"/>
              <a:t> a cake.</a:t>
            </a:r>
            <a:endParaRPr lang="en-US" altLang="zh-CN" sz="2800" b="1" dirty="0"/>
          </a:p>
        </p:txBody>
      </p:sp>
      <p:sp>
        <p:nvSpPr>
          <p:cNvPr id="3077" name="矩形 13"/>
          <p:cNvSpPr>
            <a:spLocks noChangeArrowheads="1"/>
          </p:cNvSpPr>
          <p:nvPr/>
        </p:nvSpPr>
        <p:spPr bwMode="auto">
          <a:xfrm>
            <a:off x="2667000" y="0"/>
            <a:ext cx="15735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</a:rPr>
              <a:t>Lead-in</a:t>
            </a:r>
            <a:endParaRPr lang="zh-CN" alt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403475" y="1415415"/>
            <a:ext cx="5139690" cy="3313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90200" y="5356606"/>
            <a:ext cx="1524000" cy="135940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圆角矩形 2"/>
          <p:cNvSpPr>
            <a:spLocks noChangeArrowheads="1"/>
          </p:cNvSpPr>
          <p:nvPr/>
        </p:nvSpPr>
        <p:spPr bwMode="auto">
          <a:xfrm>
            <a:off x="4180205" y="2774950"/>
            <a:ext cx="7462520" cy="13716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216025" y="1521460"/>
            <a:ext cx="324802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64050" y="3075305"/>
            <a:ext cx="73469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 watched TV yesterday.</a:t>
            </a:r>
            <a:endParaRPr lang="en-US" altLang="zh-CN" sz="4000" b="1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17" name="图片 11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519410" y="524002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圆角矩形 2"/>
          <p:cNvSpPr>
            <a:spLocks noChangeArrowheads="1"/>
          </p:cNvSpPr>
          <p:nvPr/>
        </p:nvSpPr>
        <p:spPr bwMode="auto">
          <a:xfrm>
            <a:off x="3131185" y="2743200"/>
            <a:ext cx="8949690" cy="137160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82918" y="2085975"/>
            <a:ext cx="26479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78835" y="3136900"/>
            <a:ext cx="84543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E81CA7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 didn’t go to the Zoo yesterday.</a:t>
            </a:r>
            <a:endParaRPr lang="en-US" altLang="zh-CN" sz="3200" b="1">
              <a:solidFill>
                <a:srgbClr val="E81CA7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18" name="图片 117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309225" y="529844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514600" y="1524000"/>
            <a:ext cx="7162800" cy="20300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FF"/>
                </a:solidFill>
              </a:rPr>
              <a:t>        Yesterday   then  last….</a:t>
            </a:r>
            <a:r>
              <a:rPr lang="zh-CN" altLang="en-US" sz="2800" b="1" dirty="0"/>
              <a:t>这些时间词表述的是</a:t>
            </a:r>
            <a:r>
              <a:rPr lang="zh-CN" altLang="en-US" sz="2800" b="1" dirty="0">
                <a:solidFill>
                  <a:srgbClr val="FF00FF"/>
                </a:solidFill>
              </a:rPr>
              <a:t>过去</a:t>
            </a:r>
            <a:r>
              <a:rPr lang="zh-CN" altLang="en-US" sz="2800" b="1" dirty="0"/>
              <a:t>的时间，这些时间发生的动作是</a:t>
            </a:r>
            <a:r>
              <a:rPr lang="zh-CN" altLang="en-US" sz="2800" b="1" dirty="0">
                <a:solidFill>
                  <a:srgbClr val="FF00FF"/>
                </a:solidFill>
              </a:rPr>
              <a:t>过去</a:t>
            </a:r>
            <a:r>
              <a:rPr lang="zh-CN" altLang="en-US" sz="2800" b="1" dirty="0"/>
              <a:t>的动作。</a:t>
            </a:r>
            <a:endParaRPr lang="zh-CN" altLang="en-US" sz="2800" b="1" dirty="0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514600" y="3873500"/>
            <a:ext cx="7162800" cy="1383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FF"/>
                </a:solidFill>
              </a:rPr>
              <a:t>        Now</a:t>
            </a:r>
            <a:r>
              <a:rPr lang="en-US" altLang="zh-CN" sz="2800" b="1"/>
              <a:t> </a:t>
            </a:r>
            <a:r>
              <a:rPr lang="zh-CN" altLang="en-US" sz="2800" b="1"/>
              <a:t>是表示现在的时间词，这个时间发生的动作是</a:t>
            </a:r>
            <a:r>
              <a:rPr lang="zh-CN" altLang="en-US" sz="2800" b="1">
                <a:solidFill>
                  <a:srgbClr val="FF00FF"/>
                </a:solidFill>
              </a:rPr>
              <a:t>正在进行</a:t>
            </a:r>
            <a:r>
              <a:rPr lang="zh-CN" altLang="en-US" sz="2800" b="1"/>
              <a:t>的动作。</a:t>
            </a:r>
            <a:endParaRPr lang="zh-CN" altLang="en-US" sz="2800" b="1"/>
          </a:p>
        </p:txBody>
      </p:sp>
      <p:pic>
        <p:nvPicPr>
          <p:cNvPr id="119" name="图片 118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242550" y="489077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00200" y="1718310"/>
          <a:ext cx="8940800" cy="3514090"/>
        </p:xfrm>
        <a:graphic>
          <a:graphicData uri="http://schemas.openxmlformats.org/drawingml/2006/table">
            <a:tbl>
              <a:tblPr/>
              <a:tblGrid>
                <a:gridCol w="1061085"/>
                <a:gridCol w="2727325"/>
                <a:gridCol w="2486025"/>
                <a:gridCol w="2666365"/>
              </a:tblGrid>
              <a:tr h="518795">
                <a:tc rowSpan="6">
                  <a:txBody>
                    <a:bodyPr/>
                    <a:lstStyle>
                      <a:lvl1pPr marL="342900" indent="-1524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152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152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152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152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152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Amy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Activity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3175" cap="rnd">
                      <a:solidFill>
                        <a:srgbClr val="FFFFFF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yesterday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3175" cap="rnd">
                      <a:solidFill>
                        <a:srgbClr val="FFFFFF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now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19050" cap="rnd">
                      <a:solidFill>
                        <a:srgbClr val="FF6238"/>
                      </a:solidFill>
                      <a:prstDash val="solid"/>
                    </a:lnT>
                    <a:lnB w="3175" cap="rnd">
                      <a:solidFill>
                        <a:srgbClr val="FFFFFF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</a:tr>
              <a:tr h="541655">
                <a:tc vMerge="1">
                  <a:tcPr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watch TV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3175" cap="rnd" cmpd="sng" algn="ctr">
                      <a:solidFill>
                        <a:srgbClr val="FFFFFF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3175" cap="rnd" cmpd="sng" algn="ctr">
                      <a:solidFill>
                        <a:srgbClr val="FFFFFF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 cap="rnd" cmpd="sng" algn="ctr">
                      <a:solidFill>
                        <a:srgbClr val="FFFFFF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238"/>
                    </a:solidFill>
                  </a:tcPr>
                </a:tc>
              </a:tr>
              <a:tr h="555625">
                <a:tc vMerge="1">
                  <a:tcPr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Take pictures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19050">
                      <a:solidFill>
                        <a:srgbClr val="FF6238"/>
                      </a:solidFill>
                      <a:prstDash val="solid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0865">
                <a:tc vMerge="1">
                  <a:tcPr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play chess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41680">
                <a:tc vMerge="1">
                  <a:tcPr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 her homework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5470">
                <a:tc vMerge="1">
                  <a:tcPr>
                    <a:lnL w="19050" cap="rnd">
                      <a:solidFill>
                        <a:srgbClr val="FF6238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B w="19050" cap="rnd">
                      <a:solidFill>
                        <a:srgbClr val="FF623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dance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3" marB="45733" horzOverflow="overflow">
                    <a:lnL w="3175">
                      <a:solidFill>
                        <a:srgbClr val="FF6238"/>
                      </a:solidFill>
                      <a:prstDash val="dot"/>
                    </a:lnL>
                    <a:lnR w="19050" cap="rnd">
                      <a:solidFill>
                        <a:srgbClr val="FF6238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9050" cap="rnd">
                      <a:solidFill>
                        <a:srgbClr val="FF623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Text Box 155"/>
          <p:cNvSpPr txBox="1">
            <a:spLocks noChangeArrowheads="1"/>
          </p:cNvSpPr>
          <p:nvPr/>
        </p:nvSpPr>
        <p:spPr bwMode="auto">
          <a:xfrm>
            <a:off x="5670550" y="2303463"/>
            <a:ext cx="2154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watch</a:t>
            </a:r>
            <a:r>
              <a:rPr lang="en-US" altLang="zh-CN" sz="2400" b="1">
                <a:solidFill>
                  <a:srgbClr val="FF00FF"/>
                </a:solidFill>
              </a:rPr>
              <a:t>ed</a:t>
            </a:r>
            <a:r>
              <a:rPr lang="en-US" altLang="zh-CN" sz="2400" b="1"/>
              <a:t>  TV</a:t>
            </a:r>
            <a:endParaRPr lang="en-US" altLang="zh-CN" sz="2400" b="1"/>
          </a:p>
        </p:txBody>
      </p:sp>
      <p:sp>
        <p:nvSpPr>
          <p:cNvPr id="4" name="Text Box 157"/>
          <p:cNvSpPr txBox="1">
            <a:spLocks noChangeArrowheads="1"/>
          </p:cNvSpPr>
          <p:nvPr/>
        </p:nvSpPr>
        <p:spPr bwMode="auto">
          <a:xfrm>
            <a:off x="8094663" y="2281238"/>
            <a:ext cx="24463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is watch</a:t>
            </a:r>
            <a:r>
              <a:rPr lang="en-US" altLang="zh-CN" sz="2400" b="1">
                <a:solidFill>
                  <a:srgbClr val="FF00FF"/>
                </a:solidFill>
              </a:rPr>
              <a:t>ing </a:t>
            </a:r>
            <a:r>
              <a:rPr lang="en-US" altLang="zh-CN" sz="2400" b="1"/>
              <a:t>TV</a:t>
            </a:r>
            <a:endParaRPr lang="en-US" altLang="zh-CN" sz="2400" b="1"/>
          </a:p>
        </p:txBody>
      </p:sp>
      <p:sp>
        <p:nvSpPr>
          <p:cNvPr id="5" name="Text Box 158"/>
          <p:cNvSpPr txBox="1">
            <a:spLocks noChangeArrowheads="1"/>
          </p:cNvSpPr>
          <p:nvPr/>
        </p:nvSpPr>
        <p:spPr bwMode="auto">
          <a:xfrm>
            <a:off x="5537200" y="2824163"/>
            <a:ext cx="2298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FF"/>
                </a:solidFill>
              </a:rPr>
              <a:t>took </a:t>
            </a:r>
            <a:r>
              <a:rPr lang="en-US" altLang="zh-CN" sz="2400" b="1"/>
              <a:t> pictures</a:t>
            </a:r>
            <a:endParaRPr lang="en-US" altLang="zh-CN" sz="2400" b="1"/>
          </a:p>
        </p:txBody>
      </p:sp>
      <p:sp>
        <p:nvSpPr>
          <p:cNvPr id="6" name="Text Box 159"/>
          <p:cNvSpPr txBox="1">
            <a:spLocks noChangeArrowheads="1"/>
          </p:cNvSpPr>
          <p:nvPr/>
        </p:nvSpPr>
        <p:spPr bwMode="auto">
          <a:xfrm>
            <a:off x="7918450" y="2824163"/>
            <a:ext cx="2790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is tak</a:t>
            </a:r>
            <a:r>
              <a:rPr lang="en-US" altLang="zh-CN" sz="2400" b="1">
                <a:solidFill>
                  <a:srgbClr val="FF00FF"/>
                </a:solidFill>
              </a:rPr>
              <a:t>ing</a:t>
            </a:r>
            <a:r>
              <a:rPr lang="en-US" altLang="zh-CN" sz="2400" b="1"/>
              <a:t> pictures</a:t>
            </a:r>
            <a:endParaRPr lang="en-US" altLang="zh-CN" sz="2400" b="1"/>
          </a:p>
        </p:txBody>
      </p:sp>
      <p:sp>
        <p:nvSpPr>
          <p:cNvPr id="7" name="Text Box 160"/>
          <p:cNvSpPr txBox="1">
            <a:spLocks noChangeArrowheads="1"/>
          </p:cNvSpPr>
          <p:nvPr/>
        </p:nvSpPr>
        <p:spPr bwMode="auto">
          <a:xfrm>
            <a:off x="5626100" y="3355975"/>
            <a:ext cx="2232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play</a:t>
            </a:r>
            <a:r>
              <a:rPr lang="en-US" altLang="zh-CN" sz="2400" b="1">
                <a:solidFill>
                  <a:srgbClr val="FF00FF"/>
                </a:solidFill>
              </a:rPr>
              <a:t>ed </a:t>
            </a:r>
            <a:r>
              <a:rPr lang="en-US" altLang="zh-CN" sz="2400" b="1"/>
              <a:t>chess</a:t>
            </a:r>
            <a:endParaRPr lang="en-US" altLang="zh-CN" sz="2400" b="1"/>
          </a:p>
        </p:txBody>
      </p:sp>
      <p:sp>
        <p:nvSpPr>
          <p:cNvPr id="8" name="Text Box 161"/>
          <p:cNvSpPr txBox="1">
            <a:spLocks noChangeArrowheads="1"/>
          </p:cNvSpPr>
          <p:nvPr/>
        </p:nvSpPr>
        <p:spPr bwMode="auto">
          <a:xfrm>
            <a:off x="8002588" y="3400425"/>
            <a:ext cx="2538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is play</a:t>
            </a:r>
            <a:r>
              <a:rPr lang="en-US" altLang="zh-CN" sz="2400" b="1">
                <a:solidFill>
                  <a:srgbClr val="FF00FF"/>
                </a:solidFill>
              </a:rPr>
              <a:t>ing</a:t>
            </a:r>
            <a:r>
              <a:rPr lang="en-US" altLang="zh-CN" sz="2400" b="1"/>
              <a:t> chess</a:t>
            </a:r>
            <a:endParaRPr lang="en-US" altLang="zh-CN" sz="2400" b="1"/>
          </a:p>
        </p:txBody>
      </p:sp>
      <p:sp>
        <p:nvSpPr>
          <p:cNvPr id="9" name="Text Box 162"/>
          <p:cNvSpPr txBox="1">
            <a:spLocks noChangeArrowheads="1"/>
          </p:cNvSpPr>
          <p:nvPr/>
        </p:nvSpPr>
        <p:spPr bwMode="auto">
          <a:xfrm>
            <a:off x="5613400" y="4017963"/>
            <a:ext cx="2133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15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FF"/>
                </a:solidFill>
              </a:rPr>
              <a:t>did</a:t>
            </a:r>
            <a:r>
              <a:rPr lang="en-US" altLang="zh-CN" sz="2400" b="1"/>
              <a:t> her </a:t>
            </a:r>
            <a:endParaRPr lang="en-US" altLang="zh-CN" sz="2400" b="1"/>
          </a:p>
          <a:p>
            <a:pPr algn="ctr">
              <a:lnSpc>
                <a:spcPts val="15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homework</a:t>
            </a:r>
            <a:endParaRPr lang="en-US" altLang="zh-CN" sz="2400" b="1"/>
          </a:p>
        </p:txBody>
      </p:sp>
      <p:sp>
        <p:nvSpPr>
          <p:cNvPr id="10" name="Text Box 163"/>
          <p:cNvSpPr txBox="1">
            <a:spLocks noChangeArrowheads="1"/>
          </p:cNvSpPr>
          <p:nvPr/>
        </p:nvSpPr>
        <p:spPr bwMode="auto">
          <a:xfrm>
            <a:off x="8269288" y="3984625"/>
            <a:ext cx="2052637" cy="6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6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is do</a:t>
            </a:r>
            <a:r>
              <a:rPr lang="en-US" altLang="zh-CN" sz="2400" b="1">
                <a:solidFill>
                  <a:srgbClr val="FF00FF"/>
                </a:solidFill>
              </a:rPr>
              <a:t>ing her</a:t>
            </a:r>
            <a:endParaRPr lang="en-US" altLang="zh-CN" sz="2400" b="1">
              <a:solidFill>
                <a:srgbClr val="FF00FF"/>
              </a:solidFill>
            </a:endParaRPr>
          </a:p>
          <a:p>
            <a:pPr>
              <a:lnSpc>
                <a:spcPts val="16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homework</a:t>
            </a:r>
            <a:endParaRPr lang="en-US" altLang="zh-CN" sz="2400" b="1"/>
          </a:p>
        </p:txBody>
      </p:sp>
      <p:sp>
        <p:nvSpPr>
          <p:cNvPr id="11" name="Text Box 164"/>
          <p:cNvSpPr txBox="1">
            <a:spLocks noChangeArrowheads="1"/>
          </p:cNvSpPr>
          <p:nvPr/>
        </p:nvSpPr>
        <p:spPr bwMode="auto">
          <a:xfrm>
            <a:off x="6045200" y="4705350"/>
            <a:ext cx="1412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dance</a:t>
            </a:r>
            <a:r>
              <a:rPr lang="en-US" altLang="zh-CN" sz="2400" b="1">
                <a:solidFill>
                  <a:srgbClr val="FF3300"/>
                </a:solidFill>
              </a:rPr>
              <a:t>d</a:t>
            </a:r>
            <a:endParaRPr lang="en-US" altLang="zh-CN" sz="2400" b="1">
              <a:solidFill>
                <a:srgbClr val="FF3300"/>
              </a:solidFill>
            </a:endParaRPr>
          </a:p>
        </p:txBody>
      </p:sp>
      <p:sp>
        <p:nvSpPr>
          <p:cNvPr id="12" name="Text Box 166"/>
          <p:cNvSpPr txBox="1">
            <a:spLocks noChangeArrowheads="1"/>
          </p:cNvSpPr>
          <p:nvPr/>
        </p:nvSpPr>
        <p:spPr bwMode="auto">
          <a:xfrm>
            <a:off x="8594725" y="4703763"/>
            <a:ext cx="1622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/>
              <a:t>danc</a:t>
            </a:r>
            <a:r>
              <a:rPr lang="en-US" altLang="zh-CN" sz="2400" b="1">
                <a:solidFill>
                  <a:srgbClr val="FF3300"/>
                </a:solidFill>
              </a:rPr>
              <a:t>ing</a:t>
            </a:r>
            <a:endParaRPr lang="en-US" altLang="zh-CN" sz="2400" b="1">
              <a:solidFill>
                <a:srgbClr val="FF3300"/>
              </a:solidFill>
            </a:endParaRPr>
          </a:p>
        </p:txBody>
      </p:sp>
      <p:pic>
        <p:nvPicPr>
          <p:cNvPr id="120" name="图片 11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321925" y="516445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1910374">
            <a:off x="1590182" y="2835820"/>
            <a:ext cx="19227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195">
                <a:solidFill>
                  <a:srgbClr val="FF0000"/>
                </a:solidFill>
                <a:latin typeface="Comic Sans MS" panose="030F0702030302020204" pitchFamily="66" charset="0"/>
              </a:rPr>
              <a:t>Summary</a:t>
            </a:r>
            <a:endParaRPr lang="zh-CN" altLang="en-US" sz="3195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1507" y="841223"/>
            <a:ext cx="7904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不规则动词：（此类词并无规则，须熟记）</a:t>
            </a:r>
            <a:endParaRPr lang="zh-CN" altLang="en-US" sz="3200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6628" y="1477211"/>
            <a:ext cx="9141348" cy="4404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sing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–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sang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eat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–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ate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see 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–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saw 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,   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have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–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had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</a:t>
            </a:r>
            <a:endParaRPr lang="en-US" altLang="zh-CN" sz="2665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do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–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did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go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went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    take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took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buy 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-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bought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</a:t>
            </a:r>
            <a:endParaRPr lang="en-US" altLang="zh-CN" sz="2665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get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got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read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read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 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fly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flew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am</a:t>
            </a:r>
            <a:r>
              <a:rPr lang="en-US" altLang="zh-CN" sz="2665" dirty="0">
                <a:latin typeface="Comic Sans MS" panose="030F0702030302020204" pitchFamily="66" charset="0"/>
              </a:rPr>
              <a:t>/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is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was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</a:t>
            </a:r>
            <a:b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are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were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say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said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leave 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left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swim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swam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</a:t>
            </a:r>
            <a:endParaRPr lang="en-US" altLang="zh-CN" sz="2665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tell 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told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draw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drew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come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came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</a:t>
            </a:r>
            <a:endParaRPr lang="en-US" altLang="zh-CN" sz="2665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lose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lost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find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found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drink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drank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</a:t>
            </a:r>
            <a:endParaRPr lang="en-US" altLang="zh-CN" sz="2665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hurt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hurt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 ,  </a:t>
            </a:r>
            <a:r>
              <a:rPr lang="en-US" altLang="zh-CN" sz="2665" dirty="0">
                <a:solidFill>
                  <a:srgbClr val="00B0F0"/>
                </a:solidFill>
                <a:latin typeface="Comic Sans MS" panose="030F0702030302020204" pitchFamily="66" charset="0"/>
              </a:rPr>
              <a:t>feel </a:t>
            </a:r>
            <a:r>
              <a:rPr lang="en-US" altLang="zh-CN" sz="2665" dirty="0">
                <a:solidFill>
                  <a:prstClr val="black"/>
                </a:solidFill>
                <a:latin typeface="Comic Sans MS" panose="030F0702030302020204" pitchFamily="66" charset="0"/>
              </a:rPr>
              <a:t>- </a:t>
            </a: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felt </a:t>
            </a:r>
            <a:endParaRPr lang="zh-CN" altLang="en-US" sz="2665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31825" y="3533140"/>
            <a:ext cx="1910080" cy="1645920"/>
          </a:xfrm>
          <a:prstGeom prst="rect">
            <a:avLst/>
          </a:prstGeom>
        </p:spPr>
      </p:pic>
      <p:pic>
        <p:nvPicPr>
          <p:cNvPr id="121" name="图片 120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373995" y="517906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611" y="797345"/>
            <a:ext cx="1064387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195" b="1" dirty="0">
                <a:solidFill>
                  <a:srgbClr val="00B0F0"/>
                </a:solidFill>
                <a:latin typeface="Comic Sans MS" panose="030F0702030302020204" pitchFamily="66" charset="0"/>
              </a:rPr>
              <a:t>A:</a:t>
            </a:r>
            <a:r>
              <a:rPr lang="en-US" altLang="zh-CN" sz="3195" dirty="0"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195" dirty="0">
                <a:latin typeface="Comic Sans MS" panose="030F0702030302020204" pitchFamily="66" charset="0"/>
              </a:rPr>
              <a:t>What did you do yesterday (last week, last night...)?</a:t>
            </a:r>
            <a:endParaRPr lang="en-US" altLang="zh-CN" sz="3195" dirty="0"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195" b="1" i="1" dirty="0">
                <a:solidFill>
                  <a:srgbClr val="00B0F0"/>
                </a:solidFill>
                <a:latin typeface="Comic Sans MS" panose="030F0702030302020204" pitchFamily="66" charset="0"/>
              </a:rPr>
              <a:t>B:</a:t>
            </a:r>
            <a:r>
              <a:rPr lang="en-US" altLang="zh-CN" sz="3195" dirty="0"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195" dirty="0">
                <a:latin typeface="Comic Sans MS" panose="030F0702030302020204" pitchFamily="66" charset="0"/>
              </a:rPr>
              <a:t>I ... </a:t>
            </a:r>
            <a:endParaRPr lang="en-US" altLang="zh-CN" sz="3195" dirty="0">
              <a:latin typeface="Comic Sans MS" panose="030F0702030302020204" pitchFamily="66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895" y="4067794"/>
            <a:ext cx="3589248" cy="1143200"/>
            <a:chOff x="1013478" y="3805369"/>
            <a:chExt cx="2694262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2" name="爆炸形 2 11"/>
            <p:cNvSpPr/>
            <p:nvPr/>
          </p:nvSpPr>
          <p:spPr>
            <a:xfrm rot="297238">
              <a:off x="1013478" y="3805369"/>
              <a:ext cx="2694262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36089" y="3995525"/>
              <a:ext cx="1795107" cy="31266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learnt to cook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88725" y="2923166"/>
            <a:ext cx="5696721" cy="1143200"/>
            <a:chOff x="1010523" y="3862085"/>
            <a:chExt cx="4276233" cy="712533"/>
          </a:xfrm>
        </p:grpSpPr>
        <p:sp>
          <p:nvSpPr>
            <p:cNvPr id="18" name="爆炸形 2 17"/>
            <p:cNvSpPr/>
            <p:nvPr/>
          </p:nvSpPr>
          <p:spPr>
            <a:xfrm rot="297238">
              <a:off x="1010523" y="3862085"/>
              <a:ext cx="4276233" cy="712533"/>
            </a:xfrm>
            <a:prstGeom prst="irregularSeal2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36089" y="3995525"/>
              <a:ext cx="3180763" cy="312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taught my mother English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24167" y="2813824"/>
            <a:ext cx="3431702" cy="1143200"/>
            <a:chOff x="1013699" y="3801129"/>
            <a:chExt cx="2576001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1" name="爆炸形 2 20"/>
            <p:cNvSpPr/>
            <p:nvPr/>
          </p:nvSpPr>
          <p:spPr>
            <a:xfrm rot="297238">
              <a:off x="1013699" y="3801129"/>
              <a:ext cx="2576001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36089" y="3995525"/>
              <a:ext cx="1637333" cy="31266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went to park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90001" y="4146198"/>
            <a:ext cx="3190781" cy="1143200"/>
            <a:chOff x="1014037" y="3794646"/>
            <a:chExt cx="2395154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4" name="爆炸形 2 23"/>
            <p:cNvSpPr/>
            <p:nvPr/>
          </p:nvSpPr>
          <p:spPr>
            <a:xfrm rot="297238">
              <a:off x="1014037" y="3794646"/>
              <a:ext cx="2395154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36089" y="3995525"/>
              <a:ext cx="1400908" cy="31266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flew a kite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66841" y="3926768"/>
            <a:ext cx="3589248" cy="1143200"/>
            <a:chOff x="1013478" y="3805369"/>
            <a:chExt cx="2694262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7" name="爆炸形 2 26"/>
            <p:cNvSpPr/>
            <p:nvPr/>
          </p:nvSpPr>
          <p:spPr>
            <a:xfrm rot="297238">
              <a:off x="1013478" y="3805369"/>
              <a:ext cx="2694262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36089" y="3995525"/>
              <a:ext cx="1821801" cy="31266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wrote a letter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20195" y="5173307"/>
            <a:ext cx="3589248" cy="1143200"/>
            <a:chOff x="1013478" y="3805369"/>
            <a:chExt cx="2694262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0" name="爆炸形 2 29"/>
            <p:cNvSpPr/>
            <p:nvPr/>
          </p:nvSpPr>
          <p:spPr>
            <a:xfrm rot="297238">
              <a:off x="1013478" y="3805369"/>
              <a:ext cx="2694262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36089" y="3995525"/>
              <a:ext cx="1858980" cy="31266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drew a picture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36121" y="5074040"/>
            <a:ext cx="3589248" cy="1143200"/>
            <a:chOff x="1013478" y="3805369"/>
            <a:chExt cx="2694262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3" name="爆炸形 2 32"/>
            <p:cNvSpPr/>
            <p:nvPr/>
          </p:nvSpPr>
          <p:spPr>
            <a:xfrm rot="297238">
              <a:off x="1013478" y="3805369"/>
              <a:ext cx="2694262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48158" y="3995525"/>
              <a:ext cx="1518167" cy="31266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read a book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88300" y="5020310"/>
            <a:ext cx="3610610" cy="1098550"/>
            <a:chOff x="1013478" y="3805369"/>
            <a:chExt cx="2710209" cy="71253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6" name="爆炸形 2 35"/>
            <p:cNvSpPr/>
            <p:nvPr/>
          </p:nvSpPr>
          <p:spPr>
            <a:xfrm rot="297238">
              <a:off x="1013478" y="3805369"/>
              <a:ext cx="2694262" cy="712533"/>
            </a:xfrm>
            <a:prstGeom prst="irregularSeal2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36089" y="3995525"/>
              <a:ext cx="2387598" cy="3253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665">
                  <a:solidFill>
                    <a:srgbClr val="FF0000"/>
                  </a:solidFill>
                  <a:latin typeface="Comic Sans MS" panose="030F0702030302020204" pitchFamily="66" charset="0"/>
                </a:rPr>
                <a:t>took some pictures</a:t>
              </a:r>
              <a:endParaRPr lang="zh-CN" altLang="en-US" sz="2665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22" name="图片 12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1170920" y="5822315"/>
            <a:ext cx="872490" cy="864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0796" y="789869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975" y="1426845"/>
            <a:ext cx="11811000" cy="481520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1. My grandpa </a:t>
            </a:r>
            <a:r>
              <a:rPr lang="en-US" altLang="zh-CN" sz="2665" b="1" u="sng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</a:t>
            </a: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a driver then. But now he </a:t>
            </a:r>
            <a:r>
              <a:rPr lang="en-US" altLang="zh-CN" sz="2665" b="1" u="sng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</a:t>
            </a: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work.</a:t>
            </a:r>
            <a:endParaRPr lang="en-US" altLang="zh-CN" sz="2665" b="1">
              <a:solidFill>
                <a:srgbClr val="1D41D5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A. was; didn't        B. was; doesn't        C. is; doesn't</a:t>
            </a:r>
            <a:endParaRPr lang="en-US" altLang="zh-CN" sz="2665" b="1">
              <a:solidFill>
                <a:srgbClr val="1D41D5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2. My grandma didn't </a:t>
            </a:r>
            <a:r>
              <a:rPr lang="en-US" altLang="zh-CN" sz="2665" b="1" u="sng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</a:t>
            </a: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then.</a:t>
            </a:r>
            <a:endParaRPr lang="en-US" altLang="zh-CN" sz="2665" b="1">
              <a:solidFill>
                <a:srgbClr val="1D41D5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A. learns        B. learnt        C. learn</a:t>
            </a:r>
            <a:endParaRPr lang="en-US" altLang="zh-CN" sz="2665" b="1">
              <a:solidFill>
                <a:srgbClr val="1D41D5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3. Miss Li is a </a:t>
            </a:r>
            <a:r>
              <a:rPr lang="en-US" altLang="zh-CN" sz="2665" b="1" u="sng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</a:t>
            </a: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. She </a:t>
            </a:r>
            <a:r>
              <a:rPr lang="en-US" altLang="zh-CN" sz="2665" b="1" u="sng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 </a:t>
            </a: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English.</a:t>
            </a:r>
            <a:endParaRPr lang="en-US" altLang="zh-CN" sz="2665" b="1">
              <a:solidFill>
                <a:srgbClr val="1D41D5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65" b="1">
                <a:solidFill>
                  <a:srgbClr val="1D41D5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A. teacher; taught        B. taught; teaches        C. teacher; teaches</a:t>
            </a:r>
            <a:endParaRPr lang="en-US" altLang="zh-CN" sz="2665" b="1">
              <a:solidFill>
                <a:srgbClr val="1D41D5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4108128" y="2158894"/>
            <a:ext cx="554801" cy="554801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五角星 7"/>
          <p:cNvSpPr/>
          <p:nvPr/>
        </p:nvSpPr>
        <p:spPr>
          <a:xfrm>
            <a:off x="5444712" y="3606198"/>
            <a:ext cx="554801" cy="554801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五角星 8"/>
          <p:cNvSpPr/>
          <p:nvPr/>
        </p:nvSpPr>
        <p:spPr>
          <a:xfrm>
            <a:off x="8387564" y="5005258"/>
            <a:ext cx="554801" cy="554801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23" name="图片 12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948035" y="5560060"/>
            <a:ext cx="1043940" cy="995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665163"/>
            <a:ext cx="8915400" cy="55626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zh-CN" b="1" smtClean="0">
                <a:latin typeface="Comic Sans MS" panose="030F0702030302020204" pitchFamily="66" charset="0"/>
              </a:rPr>
              <a:t>She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    </a:t>
            </a:r>
            <a:r>
              <a:rPr lang="en-US" altLang="zh-CN" b="1" smtClean="0">
                <a:latin typeface="Comic Sans MS" panose="030F0702030302020204" pitchFamily="66" charset="0"/>
              </a:rPr>
              <a:t>yesterday.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 A. learn to cook        B. learnt to cook         C. learnt cook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2. Miss Li is a 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</a:t>
            </a:r>
            <a:r>
              <a:rPr lang="en-US" altLang="zh-CN" b="1" smtClean="0">
                <a:latin typeface="Comic Sans MS" panose="030F0702030302020204" pitchFamily="66" charset="0"/>
              </a:rPr>
              <a:t> ,she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  </a:t>
            </a:r>
            <a:r>
              <a:rPr lang="en-US" altLang="zh-CN" b="1" smtClean="0">
                <a:latin typeface="Comic Sans MS" panose="030F0702030302020204" pitchFamily="66" charset="0"/>
              </a:rPr>
              <a:t>English.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A. teacher; taught    B. taught; teaches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C. teacher; teaches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3. --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</a:t>
            </a:r>
            <a:r>
              <a:rPr lang="en-US" altLang="zh-CN" b="1" smtClean="0">
                <a:latin typeface="Comic Sans MS" panose="030F0702030302020204" pitchFamily="66" charset="0"/>
              </a:rPr>
              <a:t>?  --They’re my parents.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 A. What are they?    B. Who are they?   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   C. Whose are they?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endParaRPr lang="en-US" altLang="zh-CN" b="1" smtClean="0">
              <a:latin typeface="Comic Sans MS" panose="030F0702030302020204" pitchFamily="66" charset="0"/>
            </a:endParaRPr>
          </a:p>
        </p:txBody>
      </p:sp>
      <p:sp>
        <p:nvSpPr>
          <p:cNvPr id="26631" name="Text Box 2"/>
          <p:cNvSpPr txBox="1">
            <a:spLocks noChangeArrowheads="1"/>
          </p:cNvSpPr>
          <p:nvPr/>
        </p:nvSpPr>
        <p:spPr bwMode="auto">
          <a:xfrm>
            <a:off x="1524000" y="0"/>
            <a:ext cx="5257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选择。</a:t>
            </a:r>
            <a:endParaRPr lang="zh-CN" altLang="en-US" sz="4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5723890" y="3980180"/>
            <a:ext cx="838200" cy="744220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五角星 1"/>
          <p:cNvSpPr/>
          <p:nvPr/>
        </p:nvSpPr>
        <p:spPr>
          <a:xfrm>
            <a:off x="1701165" y="2882900"/>
            <a:ext cx="802005" cy="831215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五角星 2"/>
          <p:cNvSpPr/>
          <p:nvPr/>
        </p:nvSpPr>
        <p:spPr>
          <a:xfrm>
            <a:off x="5788025" y="970915"/>
            <a:ext cx="774065" cy="802005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24" name="图片 12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39400" y="526923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506537" y="514350"/>
            <a:ext cx="8915401" cy="55626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4. My grandpa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</a:t>
            </a:r>
            <a:r>
              <a:rPr lang="en-US" altLang="zh-CN" b="1" smtClean="0">
                <a:latin typeface="Comic Sans MS" panose="030F0702030302020204" pitchFamily="66" charset="0"/>
              </a:rPr>
              <a:t> a driver then. But now he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  </a:t>
            </a:r>
            <a:r>
              <a:rPr lang="en-US" altLang="zh-CN" b="1" smtClean="0">
                <a:latin typeface="Comic Sans MS" panose="030F0702030302020204" pitchFamily="66" charset="0"/>
              </a:rPr>
              <a:t>work.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A. was; didn’t     B. was; doesn’t      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C. is; doesn’t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5.--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           </a:t>
            </a:r>
            <a:r>
              <a:rPr lang="en-US" altLang="zh-CN" b="1" smtClean="0">
                <a:latin typeface="Comic Sans MS" panose="030F0702030302020204" pitchFamily="66" charset="0"/>
              </a:rPr>
              <a:t> ten years ago?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 --He was a driver.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A. What did you do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B. What was your grandpa’s job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C. Where was your grandpa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6. My grandma didn’t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  </a:t>
            </a:r>
            <a:r>
              <a:rPr lang="en-US" altLang="zh-CN" b="1" smtClean="0">
                <a:latin typeface="Comic Sans MS" panose="030F0702030302020204" pitchFamily="66" charset="0"/>
              </a:rPr>
              <a:t>then.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b="1" smtClean="0">
                <a:latin typeface="Comic Sans MS" panose="030F0702030302020204" pitchFamily="66" charset="0"/>
              </a:rPr>
              <a:t>   A. learns   B. learnt    C. learn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609600" indent="-609600" eaLnBrk="1" hangingPunct="1">
              <a:buFontTx/>
              <a:buNone/>
            </a:pPr>
            <a:endParaRPr lang="en-US" altLang="zh-CN" b="1" smtClean="0">
              <a:latin typeface="Comic Sans MS" panose="030F0702030302020204" pitchFamily="66" charset="0"/>
            </a:endParaRPr>
          </a:p>
        </p:txBody>
      </p:sp>
      <p:sp>
        <p:nvSpPr>
          <p:cNvPr id="27654" name="Text Box 2"/>
          <p:cNvSpPr txBox="1">
            <a:spLocks noChangeArrowheads="1"/>
          </p:cNvSpPr>
          <p:nvPr/>
        </p:nvSpPr>
        <p:spPr bwMode="auto">
          <a:xfrm>
            <a:off x="1524000" y="0"/>
            <a:ext cx="5257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选择。</a:t>
            </a:r>
            <a:endParaRPr lang="zh-CN" altLang="en-US" sz="4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5994400" y="5289550"/>
            <a:ext cx="787400" cy="787400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五角星 2"/>
          <p:cNvSpPr/>
          <p:nvPr/>
        </p:nvSpPr>
        <p:spPr>
          <a:xfrm>
            <a:off x="1613535" y="4340860"/>
            <a:ext cx="860425" cy="802005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五角星 3"/>
          <p:cNvSpPr/>
          <p:nvPr/>
        </p:nvSpPr>
        <p:spPr>
          <a:xfrm>
            <a:off x="4667885" y="1116965"/>
            <a:ext cx="1020445" cy="962025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25" name="图片 124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22255" y="514286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213140" y="4518317"/>
            <a:ext cx="9219704" cy="704614"/>
            <a:chOff x="1443317" y="3693459"/>
            <a:chExt cx="6920754" cy="5289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43317" y="3693459"/>
              <a:ext cx="692075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443317" y="3863788"/>
              <a:ext cx="692075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443317" y="4043082"/>
              <a:ext cx="6920754" cy="0"/>
            </a:xfrm>
            <a:prstGeom prst="line">
              <a:avLst/>
            </a:prstGeom>
            <a:ln w="15875">
              <a:solidFill>
                <a:srgbClr val="00B0F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443317" y="4222376"/>
              <a:ext cx="692075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65211" y="891524"/>
            <a:ext cx="448278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连词成句。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9049" y="1301126"/>
            <a:ext cx="11370591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195">
                <a:solidFill>
                  <a:srgbClr val="1D41D5"/>
                </a:solidFill>
                <a:latin typeface="Comic Sans MS" panose="030F0702030302020204" pitchFamily="66" charset="0"/>
              </a:rPr>
              <a:t>1. your, grandma, languages, Did, foreign, any, learn (?)</a:t>
            </a:r>
            <a:r>
              <a:rPr lang="zh-CN" altLang="en-US" sz="3195">
                <a:solidFill>
                  <a:srgbClr val="1D41D5"/>
                </a:solidFill>
                <a:latin typeface="Comic Sans MS" panose="030F0702030302020204" pitchFamily="66" charset="0"/>
              </a:rPr>
              <a:t> </a:t>
            </a:r>
            <a:endParaRPr lang="en-US" altLang="zh-CN" sz="3195">
              <a:solidFill>
                <a:srgbClr val="1D41D5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en-US" altLang="zh-CN" sz="3195">
              <a:solidFill>
                <a:srgbClr val="1D41D5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en-US" altLang="zh-CN" sz="3195">
              <a:solidFill>
                <a:srgbClr val="1D41D5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195">
                <a:solidFill>
                  <a:srgbClr val="1D41D5"/>
                </a:solidFill>
                <a:latin typeface="Comic Sans MS" panose="030F0702030302020204" pitchFamily="66" charset="0"/>
              </a:rPr>
              <a:t>2. English, learning, He’s, now (.)</a:t>
            </a:r>
            <a:endParaRPr lang="en-US" altLang="zh-CN" sz="3195">
              <a:solidFill>
                <a:srgbClr val="1D41D5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en-US" altLang="zh-CN" sz="3195">
              <a:solidFill>
                <a:srgbClr val="1D41D5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17598" y="2153847"/>
            <a:ext cx="9219704" cy="704614"/>
            <a:chOff x="1443317" y="3693459"/>
            <a:chExt cx="6920754" cy="528917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443317" y="3693459"/>
              <a:ext cx="692075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443317" y="3863788"/>
              <a:ext cx="692075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443317" y="4043082"/>
              <a:ext cx="6920754" cy="0"/>
            </a:xfrm>
            <a:prstGeom prst="line">
              <a:avLst/>
            </a:prstGeom>
            <a:ln w="15875">
              <a:solidFill>
                <a:srgbClr val="00B0F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443317" y="4222376"/>
              <a:ext cx="6920754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1213140" y="1997430"/>
            <a:ext cx="921970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195">
                <a:solidFill>
                  <a:srgbClr val="FF0000"/>
                </a:solidFill>
                <a:latin typeface="Comic Sans MS" panose="030F0702030302020204" pitchFamily="66" charset="0"/>
              </a:rPr>
              <a:t>Did your grandma learn any foreign languages?</a:t>
            </a:r>
            <a:endParaRPr lang="en-US" altLang="zh-CN" sz="3195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99680" y="4358621"/>
            <a:ext cx="499237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195">
                <a:solidFill>
                  <a:srgbClr val="FF0000"/>
                </a:solidFill>
                <a:latin typeface="Comic Sans MS" panose="030F0702030302020204" pitchFamily="66" charset="0"/>
              </a:rPr>
              <a:t>He’s learning English now.</a:t>
            </a:r>
            <a:endParaRPr lang="en-US" altLang="zh-CN" sz="3195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6" name="图片 12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45750" y="522287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115310" y="4601528"/>
            <a:ext cx="4415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What did they do yesterday?</a:t>
            </a:r>
            <a:endParaRPr lang="en-US" altLang="zh-CN" sz="2800" b="1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60090" y="5481638"/>
            <a:ext cx="27616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They </a:t>
            </a:r>
            <a:r>
              <a:rPr lang="en-US" altLang="zh-CN" sz="2800" b="1" dirty="0">
                <a:solidFill>
                  <a:srgbClr val="FF0000"/>
                </a:solidFill>
              </a:rPr>
              <a:t>watched</a:t>
            </a:r>
            <a:r>
              <a:rPr lang="en-US" altLang="zh-CN" sz="2800" b="1" dirty="0"/>
              <a:t> TV.</a:t>
            </a:r>
            <a:endParaRPr lang="en-US" altLang="zh-CN" sz="2800" b="1" dirty="0"/>
          </a:p>
        </p:txBody>
      </p:sp>
      <p:pic>
        <p:nvPicPr>
          <p:cNvPr id="101" name="图片 100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255520" y="1173480"/>
            <a:ext cx="5861050" cy="307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03205" y="525462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059238" y="2282825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2146300" y="1885950"/>
            <a:ext cx="78193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3333FF"/>
                </a:solidFill>
                <a:latin typeface="Times New Roman" panose="02020603050405020304" pitchFamily="18" charset="0"/>
              </a:rPr>
              <a:t>She didn’t learn any foreign languages.</a:t>
            </a:r>
            <a:endParaRPr lang="en-US" altLang="zh-CN" sz="36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667000" y="2971800"/>
            <a:ext cx="75698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 grandpa, Did, your, write, yesterday?</a:t>
            </a:r>
            <a:endParaRPr lang="en-US" altLang="zh-CN" sz="36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819400" y="4114800"/>
            <a:ext cx="70319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Did your grandpa write yesterday?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3429000" y="25146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3429000" y="23622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3429000" y="22098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429000" y="20574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3503613" y="3646488"/>
            <a:ext cx="5329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3505200" y="35052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>
            <a:off x="3505200" y="33528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3505200" y="31242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3503613" y="4725988"/>
            <a:ext cx="5329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>
            <a:off x="3505200" y="4572000"/>
            <a:ext cx="533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>
            <a:off x="3505200" y="44196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>
            <a:off x="3505200" y="42672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>
            <a:off x="3352800" y="10668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1" name="Line 21"/>
          <p:cNvSpPr>
            <a:spLocks noChangeShapeType="1"/>
          </p:cNvSpPr>
          <p:nvPr/>
        </p:nvSpPr>
        <p:spPr bwMode="auto">
          <a:xfrm>
            <a:off x="3352800" y="15240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2" name="Line 22"/>
          <p:cNvSpPr>
            <a:spLocks noChangeShapeType="1"/>
          </p:cNvSpPr>
          <p:nvPr/>
        </p:nvSpPr>
        <p:spPr bwMode="auto">
          <a:xfrm>
            <a:off x="3352800" y="13716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>
            <a:off x="3352800" y="1219200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1990725" y="838200"/>
            <a:ext cx="83654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didn’t, She, foreign, learn, languages, any.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7" name="图片 126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356215" y="506603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549" y="1425945"/>
            <a:ext cx="11180445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195" dirty="0">
                <a:latin typeface="Comic Sans MS" panose="030F0702030302020204" pitchFamily="66" charset="0"/>
              </a:rPr>
              <a:t>1. Yesterday I </a:t>
            </a:r>
            <a:r>
              <a:rPr lang="en-US" altLang="zh-CN" sz="3195" u="sng" dirty="0">
                <a:latin typeface="Comic Sans MS" panose="030F0702030302020204" pitchFamily="66" charset="0"/>
              </a:rPr>
              <a:t>          </a:t>
            </a:r>
            <a:r>
              <a:rPr lang="en-US" altLang="zh-CN" sz="3195" dirty="0">
                <a:latin typeface="Comic Sans MS" panose="030F0702030302020204" pitchFamily="66" charset="0"/>
              </a:rPr>
              <a:t>(learn)</a:t>
            </a:r>
            <a:r>
              <a:rPr lang="zh-CN" altLang="en-US" sz="3195" dirty="0">
                <a:latin typeface="Comic Sans MS" panose="030F0702030302020204" pitchFamily="66" charset="0"/>
              </a:rPr>
              <a:t> </a:t>
            </a:r>
            <a:r>
              <a:rPr lang="en-US" altLang="zh-CN" sz="3195" dirty="0">
                <a:latin typeface="Comic Sans MS" panose="030F0702030302020204" pitchFamily="66" charset="0"/>
              </a:rPr>
              <a:t>a new song.</a:t>
            </a:r>
            <a:endParaRPr lang="en-US" altLang="zh-CN" sz="3195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195" dirty="0">
                <a:latin typeface="Comic Sans MS" panose="030F0702030302020204" pitchFamily="66" charset="0"/>
              </a:rPr>
              <a:t>2. Yesterday my mother </a:t>
            </a:r>
            <a:r>
              <a:rPr lang="en-US" altLang="zh-CN" sz="3195" u="sng" dirty="0">
                <a:latin typeface="Comic Sans MS" panose="030F0702030302020204" pitchFamily="66" charset="0"/>
              </a:rPr>
              <a:t>                 </a:t>
            </a:r>
            <a:r>
              <a:rPr lang="en-US" altLang="zh-CN" sz="3195" dirty="0">
                <a:latin typeface="Comic Sans MS" panose="030F0702030302020204" pitchFamily="66" charset="0"/>
              </a:rPr>
              <a:t>(teach) me a new song.</a:t>
            </a:r>
            <a:endParaRPr lang="en-US" altLang="zh-CN" sz="3195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195" dirty="0">
                <a:latin typeface="Comic Sans MS" panose="030F0702030302020204" pitchFamily="66" charset="0"/>
              </a:rPr>
              <a:t>3. I </a:t>
            </a:r>
            <a:r>
              <a:rPr lang="en-US" altLang="zh-CN" sz="3195" u="sng" dirty="0">
                <a:latin typeface="Comic Sans MS" panose="030F0702030302020204" pitchFamily="66" charset="0"/>
              </a:rPr>
              <a:t>             </a:t>
            </a:r>
            <a:r>
              <a:rPr lang="en-US" altLang="zh-CN" sz="3195" dirty="0">
                <a:latin typeface="Comic Sans MS" panose="030F0702030302020204" pitchFamily="66" charset="0"/>
              </a:rPr>
              <a:t>(write) a letter to my friend last week.</a:t>
            </a:r>
            <a:endParaRPr lang="en-US" altLang="zh-CN" sz="3195" dirty="0"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3599" y="608737"/>
            <a:ext cx="627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用所给动词的过去式填空。</a:t>
            </a:r>
            <a:endParaRPr lang="zh-CN" altLang="en-US" sz="4000" dirty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56543" y="1754998"/>
            <a:ext cx="13252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>
                <a:solidFill>
                  <a:srgbClr val="FF0000"/>
                </a:solidFill>
                <a:latin typeface="Comic Sans MS" panose="030F0702030302020204" pitchFamily="66" charset="0"/>
              </a:rPr>
              <a:t>learnt</a:t>
            </a:r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0873" y="2559211"/>
            <a:ext cx="1437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>
                <a:solidFill>
                  <a:srgbClr val="FF0000"/>
                </a:solidFill>
                <a:latin typeface="Comic Sans MS" panose="030F0702030302020204" pitchFamily="66" charset="0"/>
              </a:rPr>
              <a:t>taught</a:t>
            </a:r>
            <a:endParaRPr lang="zh-CN" altLang="en-US" sz="3195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9850" y="3292465"/>
            <a:ext cx="12852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>
                <a:solidFill>
                  <a:srgbClr val="FF0000"/>
                </a:solidFill>
                <a:latin typeface="Comic Sans MS" panose="030F0702030302020204" pitchFamily="66" charset="0"/>
              </a:rPr>
              <a:t>wrote</a:t>
            </a:r>
            <a:endParaRPr lang="zh-CN" altLang="en-US" sz="3195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8" name="图片 127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520045" y="516763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6870700" cy="6156325"/>
          </a:xfrm>
        </p:spPr>
        <p:txBody>
          <a:bodyPr/>
          <a:lstStyle/>
          <a:p>
            <a:pPr eaLnBrk="1" hangingPunct="1"/>
            <a:r>
              <a:rPr lang="en-US" altLang="zh-CN" smtClean="0"/>
              <a:t> </a:t>
            </a:r>
            <a:endParaRPr lang="en-US" altLang="zh-CN" smtClean="0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0705" y="712470"/>
            <a:ext cx="9220200" cy="575945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zh-CN" altLang="en-US" b="1" smtClean="0">
                <a:latin typeface="Comic Sans MS" panose="030F0702030302020204" pitchFamily="66" charset="0"/>
              </a:rPr>
              <a:t>用所给词的正确形式填空：</a:t>
            </a:r>
            <a:endParaRPr lang="zh-CN" altLang="en-US" b="1" smtClean="0">
              <a:latin typeface="Comic Sans MS" panose="030F0702030302020204" pitchFamily="66" charset="0"/>
            </a:endParaRPr>
          </a:p>
          <a:p>
            <a:pPr marL="514350" indent="-514350" eaLnBrk="1" hangingPunct="1">
              <a:buFontTx/>
              <a:buAutoNum type="arabicPeriod"/>
              <a:defRPr/>
            </a:pPr>
            <a:r>
              <a:rPr lang="en-US" altLang="zh-CN" b="1" smtClean="0">
                <a:latin typeface="Comic Sans MS" panose="030F0702030302020204" pitchFamily="66" charset="0"/>
              </a:rPr>
              <a:t>Many years ago, my grandma  ____(is)a dancer. He _____(dance) in lots of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b="1">
                <a:latin typeface="Comic Sans MS" panose="030F0702030302020204" pitchFamily="66" charset="0"/>
              </a:rPr>
              <a:t> </a:t>
            </a:r>
            <a:r>
              <a:rPr lang="en-US" altLang="zh-CN" b="1" smtClean="0">
                <a:latin typeface="Comic Sans MS" panose="030F0702030302020204" pitchFamily="66" charset="0"/>
              </a:rPr>
              <a:t>  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   </a:t>
            </a:r>
            <a:r>
              <a:rPr lang="en-US" altLang="zh-CN" b="1" smtClean="0">
                <a:latin typeface="Comic Sans MS" panose="030F0702030302020204" pitchFamily="66" charset="0"/>
              </a:rPr>
              <a:t> (China)cities.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b="1" smtClean="0">
                <a:latin typeface="Comic Sans MS" panose="030F0702030302020204" pitchFamily="66" charset="0"/>
              </a:rPr>
              <a:t>2. My grandpa was a   ____   ( drive). He   </a:t>
            </a:r>
            <a:r>
              <a:rPr lang="en-US" altLang="zh-CN" b="1" u="sng" smtClean="0">
                <a:latin typeface="Comic Sans MS" panose="030F0702030302020204" pitchFamily="66" charset="0"/>
              </a:rPr>
              <a:t>_____     _</a:t>
            </a:r>
            <a:r>
              <a:rPr lang="en-US" altLang="zh-CN" b="1" smtClean="0">
                <a:latin typeface="Comic Sans MS" panose="030F0702030302020204" pitchFamily="66" charset="0"/>
              </a:rPr>
              <a:t> (not learn) English. But now he 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b="1" u="sng" smtClean="0">
                <a:latin typeface="Comic Sans MS" panose="030F0702030302020204" pitchFamily="66" charset="0"/>
              </a:rPr>
              <a:t>            </a:t>
            </a:r>
            <a:r>
              <a:rPr lang="en-US" altLang="zh-CN" b="1" smtClean="0">
                <a:latin typeface="Comic Sans MS" panose="030F0702030302020204" pitchFamily="66" charset="0"/>
              </a:rPr>
              <a:t>(learn)English now.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b="1" smtClean="0">
                <a:latin typeface="Comic Sans MS" panose="030F0702030302020204" pitchFamily="66" charset="0"/>
              </a:rPr>
              <a:t>3.</a:t>
            </a:r>
            <a:r>
              <a:rPr lang="en-US" altLang="zh-CN" b="1" u="sng" smtClean="0">
                <a:latin typeface="Comic Sans MS" panose="030F0702030302020204" pitchFamily="66" charset="0"/>
              </a:rPr>
              <a:t>       </a:t>
            </a:r>
            <a:r>
              <a:rPr lang="en-US" altLang="zh-CN" b="1" smtClean="0">
                <a:latin typeface="Comic Sans MS" panose="030F0702030302020204" pitchFamily="66" charset="0"/>
              </a:rPr>
              <a:t> you_____(learn) anything yesterday?</a:t>
            </a:r>
            <a:endParaRPr lang="en-US" altLang="zh-CN" b="1" smtClean="0">
              <a:latin typeface="Comic Sans MS" panose="030F0702030302020204" pitchFamily="66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b="1" smtClean="0">
                <a:latin typeface="Comic Sans MS" panose="030F0702030302020204" pitchFamily="66" charset="0"/>
              </a:rPr>
              <a:t>   Yes, I learnt______(cook) yesterday.</a:t>
            </a:r>
            <a:endParaRPr lang="en-US" altLang="zh-CN" b="1" smtClean="0">
              <a:latin typeface="Comic Sans MS" panose="030F0702030302020204" pitchFamily="66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7769225" y="1064895"/>
            <a:ext cx="11525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925763" y="1476693"/>
            <a:ext cx="160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danced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35175" y="1946275"/>
            <a:ext cx="21002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96000" y="2497138"/>
            <a:ext cx="11525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diver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643063" y="2971800"/>
            <a:ext cx="2882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didn’t learn</a:t>
            </a:r>
            <a:endParaRPr lang="en-US" altLang="zh-CN" sz="3600" b="1" i="1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643063" y="3433128"/>
            <a:ext cx="25098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learning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209800" y="3997008"/>
            <a:ext cx="34131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        learn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525963" y="4438333"/>
            <a:ext cx="2508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cook</a:t>
            </a:r>
            <a:endParaRPr lang="en-US" altLang="zh-CN" sz="3600" b="1" i="1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9" name="图片 128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373360" y="508381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9"/>
          <p:cNvSpPr txBox="1">
            <a:spLocks noChangeArrowheads="1"/>
          </p:cNvSpPr>
          <p:nvPr/>
        </p:nvSpPr>
        <p:spPr bwMode="auto">
          <a:xfrm>
            <a:off x="1812925" y="358140"/>
            <a:ext cx="2478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楷体" panose="02010609060101010101" pitchFamily="49" charset="-122"/>
              </a:rPr>
              <a:t>补全对话。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493837" y="1000125"/>
            <a:ext cx="4800601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- ______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-They’re my grandparents!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- ______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-Yes, she was.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- ______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-Yes, she did. And she taught English.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-"/>
            </a:pPr>
            <a:r>
              <a:rPr lang="en-US" altLang="zh-CN" sz="3200" b="1" dirty="0">
                <a:latin typeface="Times New Roman" panose="02020603050405020304" pitchFamily="18" charset="0"/>
              </a:rPr>
              <a:t>______ 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-"/>
            </a:pPr>
            <a:r>
              <a:rPr lang="en-US" altLang="zh-CN" sz="3200" b="1" dirty="0">
                <a:latin typeface="Times New Roman" panose="02020603050405020304" pitchFamily="18" charset="0"/>
              </a:rPr>
              <a:t>No. He was a doctor.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195513" y="1003300"/>
            <a:ext cx="60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C</a:t>
            </a:r>
            <a:endParaRPr lang="en-US" altLang="zh-CN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74863" y="4533900"/>
            <a:ext cx="60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D</a:t>
            </a:r>
            <a:endParaRPr lang="en-US" altLang="zh-CN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379663" y="1974850"/>
            <a:ext cx="60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endParaRPr lang="en-US" altLang="zh-CN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074863" y="2867025"/>
            <a:ext cx="60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237288" y="854075"/>
            <a:ext cx="4343400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Look at the books, Was she a  teacher?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B. Did she learn English?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C. Who are they?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D. Was your grandpa a teacher too?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0" name="图片 12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581005" y="517906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42435" y="1356360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altLang="zh-CN" sz="4800" dirty="0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69240" y="2510155"/>
            <a:ext cx="11652885" cy="24554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熟读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Activity2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Activity3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句型并抄写两遍。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Activity4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用我们学过的句型介绍你的祖父母。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1" name="图片 130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398125" y="524002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57000" y="12179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08470" y="1325606"/>
            <a:ext cx="4591050" cy="50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试着说出下列动词的过去式。</a:t>
            </a:r>
            <a:endParaRPr lang="zh-CN" altLang="en-US" sz="26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877653" y="2123142"/>
            <a:ext cx="157162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 dirty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am, is </a:t>
            </a:r>
            <a:endParaRPr kumimoji="0" lang="en-US" altLang="zh-CN" sz="3730" b="0" i="1" u="none" strike="noStrike" kern="0" cap="none" spc="0" normalizeH="0" baseline="0" noProof="0" dirty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745165" y="2343817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305392" y="3161432"/>
            <a:ext cx="709930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do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275538" y="4164019"/>
            <a:ext cx="95694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buy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1418063" y="5083944"/>
            <a:ext cx="683260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go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6649616" y="2137747"/>
            <a:ext cx="90868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eat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6586362" y="3161432"/>
            <a:ext cx="118935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have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6786104" y="4164019"/>
            <a:ext cx="1725709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run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6631388" y="5083944"/>
            <a:ext cx="1294130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E81CA7"/>
                </a:solidFill>
                <a:effectLst/>
                <a:uLnTx/>
                <a:uFillTx/>
                <a:latin typeface="Comic Sans MS" panose="030F0702030302020204" pitchFamily="66" charset="0"/>
              </a:rPr>
              <a:t>meet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E81CA7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3762032" y="2137747"/>
            <a:ext cx="1535373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was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2" name="Text Box 21"/>
          <p:cNvSpPr txBox="1">
            <a:spLocks noChangeArrowheads="1"/>
          </p:cNvSpPr>
          <p:nvPr/>
        </p:nvSpPr>
        <p:spPr bwMode="auto">
          <a:xfrm>
            <a:off x="9540082" y="5083944"/>
            <a:ext cx="1535373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met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9533956" y="4055068"/>
            <a:ext cx="1535373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ran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9512882" y="3161432"/>
            <a:ext cx="1535373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had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auto">
          <a:xfrm>
            <a:off x="9512883" y="2137747"/>
            <a:ext cx="1535373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ate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3832667" y="5083944"/>
            <a:ext cx="1820877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went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3708065" y="4164019"/>
            <a:ext cx="2878297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bought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3744711" y="3161432"/>
            <a:ext cx="1535373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0" b="0" i="1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omic Sans MS" panose="030F0702030302020204" pitchFamily="66" charset="0"/>
              </a:rPr>
              <a:t>did</a:t>
            </a:r>
            <a:endParaRPr kumimoji="0" lang="en-US" altLang="zh-CN" sz="3730" b="0" i="1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39" name="AutoShape 5"/>
          <p:cNvSpPr>
            <a:spLocks noChangeArrowheads="1"/>
          </p:cNvSpPr>
          <p:nvPr/>
        </p:nvSpPr>
        <p:spPr bwMode="auto">
          <a:xfrm>
            <a:off x="2745165" y="3367502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0" name="AutoShape 5"/>
          <p:cNvSpPr>
            <a:spLocks noChangeArrowheads="1"/>
          </p:cNvSpPr>
          <p:nvPr/>
        </p:nvSpPr>
        <p:spPr bwMode="auto">
          <a:xfrm>
            <a:off x="2745165" y="4370089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1" name="AutoShape 5"/>
          <p:cNvSpPr>
            <a:spLocks noChangeArrowheads="1"/>
          </p:cNvSpPr>
          <p:nvPr/>
        </p:nvSpPr>
        <p:spPr bwMode="auto">
          <a:xfrm>
            <a:off x="2745165" y="5290014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2" name="AutoShape 5"/>
          <p:cNvSpPr>
            <a:spLocks noChangeArrowheads="1"/>
          </p:cNvSpPr>
          <p:nvPr/>
        </p:nvSpPr>
        <p:spPr bwMode="auto">
          <a:xfrm>
            <a:off x="8258440" y="2343817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3" name="AutoShape 5"/>
          <p:cNvSpPr>
            <a:spLocks noChangeArrowheads="1"/>
          </p:cNvSpPr>
          <p:nvPr/>
        </p:nvSpPr>
        <p:spPr bwMode="auto">
          <a:xfrm>
            <a:off x="8257805" y="3367502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4" name="AutoShape 5"/>
          <p:cNvSpPr>
            <a:spLocks noChangeArrowheads="1"/>
          </p:cNvSpPr>
          <p:nvPr/>
        </p:nvSpPr>
        <p:spPr bwMode="auto">
          <a:xfrm>
            <a:off x="8257805" y="4370089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5" name="AutoShape 5"/>
          <p:cNvSpPr>
            <a:spLocks noChangeArrowheads="1"/>
          </p:cNvSpPr>
          <p:nvPr/>
        </p:nvSpPr>
        <p:spPr bwMode="auto">
          <a:xfrm>
            <a:off x="8257805" y="5290014"/>
            <a:ext cx="720359" cy="28488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 cmpd="sng">
            <a:solidFill>
              <a:sysClr val="windowText" lastClr="000000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00515" y="1055370"/>
            <a:ext cx="2214880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195" kern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不规则形式</a:t>
            </a:r>
            <a:endParaRPr kumimoji="0" lang="zh-CN" altLang="en-US" sz="3195" kern="0" cap="none" spc="0" normalizeH="0" baseline="0" noProof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715" y="557530"/>
            <a:ext cx="2621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highlight>
                  <a:srgbClr val="FFFF00"/>
                </a:highlight>
              </a:rPr>
              <a:t>Riview</a:t>
            </a:r>
            <a:endParaRPr lang="en-US" altLang="zh-CN" sz="44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102" name="图片 10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563225" y="534924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245870" y="838200"/>
            <a:ext cx="9713595" cy="55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376555" y="672465"/>
            <a:ext cx="362140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E81CA7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Listen and chant</a:t>
            </a:r>
            <a:endParaRPr lang="en-US" altLang="zh-CN" sz="4000" b="1" dirty="0">
              <a:solidFill>
                <a:srgbClr val="E81CA7"/>
              </a:solidFill>
              <a:highlight>
                <a:srgbClr val="FFFF00"/>
              </a:highlight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97960" y="3536633"/>
            <a:ext cx="3657600" cy="2399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/>
              <a:t>She </a:t>
            </a:r>
            <a:r>
              <a:rPr lang="en-US" altLang="zh-CN" sz="2400" b="1" dirty="0">
                <a:solidFill>
                  <a:srgbClr val="E81CA7"/>
                </a:solidFill>
              </a:rPr>
              <a:t>learnt</a:t>
            </a:r>
            <a:r>
              <a:rPr lang="en-US" altLang="zh-CN" sz="2400" b="1" dirty="0"/>
              <a:t> to </a:t>
            </a:r>
            <a:r>
              <a:rPr lang="en-US" altLang="zh-CN" sz="2800" b="1" dirty="0"/>
              <a:t>dance</a:t>
            </a:r>
            <a:r>
              <a:rPr lang="en-US" altLang="zh-CN" sz="2400" b="1" dirty="0"/>
              <a:t>.</a:t>
            </a:r>
            <a:endParaRPr lang="en-US" altLang="zh-CN" sz="24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/>
              <a:t>She </a:t>
            </a:r>
            <a:r>
              <a:rPr lang="en-US" altLang="zh-CN" sz="2400" b="1" dirty="0">
                <a:solidFill>
                  <a:srgbClr val="E81CA7"/>
                </a:solidFill>
              </a:rPr>
              <a:t>learnt</a:t>
            </a:r>
            <a:r>
              <a:rPr lang="en-US" altLang="zh-CN" sz="2400" b="1" dirty="0"/>
              <a:t> to cook.</a:t>
            </a:r>
            <a:endParaRPr lang="en-US" altLang="zh-CN" sz="2400" b="1" dirty="0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/>
              <a:t>She</a:t>
            </a:r>
            <a:r>
              <a:rPr lang="en-US" altLang="zh-CN" sz="2400" b="1" dirty="0">
                <a:solidFill>
                  <a:srgbClr val="E81CA7"/>
                </a:solidFill>
              </a:rPr>
              <a:t> taught</a:t>
            </a:r>
            <a:r>
              <a:rPr lang="en-US" altLang="zh-CN" sz="2400" b="1" dirty="0"/>
              <a:t> languages and </a:t>
            </a:r>
            <a:r>
              <a:rPr lang="en-US" altLang="zh-CN" sz="2400" b="1" dirty="0">
                <a:solidFill>
                  <a:srgbClr val="E81CA7"/>
                </a:solidFill>
              </a:rPr>
              <a:t>wrote</a:t>
            </a:r>
            <a:r>
              <a:rPr lang="en-US" altLang="zh-CN" sz="2400" b="1" dirty="0"/>
              <a:t> a book.</a:t>
            </a:r>
            <a:endParaRPr lang="zh-CN" altLang="en-US" sz="2400" b="1" dirty="0"/>
          </a:p>
        </p:txBody>
      </p:sp>
      <p:pic>
        <p:nvPicPr>
          <p:cNvPr id="103" name="图片 10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60990" y="522605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7881938" y="609600"/>
            <a:ext cx="3168650" cy="10985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solidFill>
                  <a:srgbClr val="E81CA7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构词法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solidFill>
                <a:srgbClr val="E81CA7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738313" y="785813"/>
            <a:ext cx="2392362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dance</a:t>
            </a:r>
            <a:endParaRPr lang="en-US" altLang="zh-CN" sz="5400" b="1">
              <a:latin typeface="Vijaya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881438" y="1143000"/>
            <a:ext cx="762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667250" y="928688"/>
            <a:ext cx="292893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dance</a:t>
            </a:r>
            <a:r>
              <a:rPr lang="en-US" altLang="zh-CN" sz="5400" b="1">
                <a:solidFill>
                  <a:srgbClr val="FF0066"/>
                </a:solidFill>
                <a:latin typeface="Vijaya" pitchFamily="34" charset="0"/>
              </a:rPr>
              <a:t>r</a:t>
            </a:r>
            <a:endParaRPr lang="en-US" altLang="zh-CN" sz="5400" b="1">
              <a:solidFill>
                <a:srgbClr val="FF0066"/>
              </a:solidFill>
              <a:latin typeface="Vijaya" pitchFamily="34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738313" y="2071688"/>
            <a:ext cx="21780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drive</a:t>
            </a:r>
            <a:endParaRPr lang="en-US" altLang="zh-CN" sz="5400" b="1">
              <a:latin typeface="Vijaya" pitchFamily="34" charset="0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810000" y="2357438"/>
            <a:ext cx="762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4810125" y="2143125"/>
            <a:ext cx="264318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drive</a:t>
            </a:r>
            <a:r>
              <a:rPr lang="en-US" altLang="zh-CN" sz="5400" b="1">
                <a:solidFill>
                  <a:srgbClr val="FF0066"/>
                </a:solidFill>
                <a:latin typeface="Vijaya" pitchFamily="34" charset="0"/>
              </a:rPr>
              <a:t>r</a:t>
            </a:r>
            <a:endParaRPr lang="en-US" altLang="zh-CN" sz="5400" b="1">
              <a:solidFill>
                <a:srgbClr val="FF0066"/>
              </a:solidFill>
              <a:latin typeface="Vijaya" pitchFamily="34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738313" y="3357563"/>
            <a:ext cx="253523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teach</a:t>
            </a:r>
            <a:endParaRPr lang="en-US" altLang="zh-CN" sz="5400" b="1">
              <a:latin typeface="Vijaya" pitchFamily="34" charset="0"/>
            </a:endParaRP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881438" y="3714750"/>
            <a:ext cx="762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738688" y="3357563"/>
            <a:ext cx="31432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teach</a:t>
            </a:r>
            <a:r>
              <a:rPr lang="en-US" altLang="zh-CN" sz="5400" b="1">
                <a:solidFill>
                  <a:srgbClr val="FF0066"/>
                </a:solidFill>
                <a:latin typeface="Vijaya" pitchFamily="34" charset="0"/>
              </a:rPr>
              <a:t>er</a:t>
            </a:r>
            <a:endParaRPr lang="en-US" altLang="zh-CN" sz="5400" b="1">
              <a:solidFill>
                <a:srgbClr val="FF0066"/>
              </a:solidFill>
              <a:latin typeface="Vijaya" pitchFamily="34" charset="0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1809750" y="4572000"/>
            <a:ext cx="191928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farm</a:t>
            </a:r>
            <a:endParaRPr lang="en-US" altLang="zh-CN" sz="5400" b="1">
              <a:latin typeface="Vijaya" pitchFamily="34" charset="0"/>
            </a:endParaRPr>
          </a:p>
        </p:txBody>
      </p:sp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738563" y="4786313"/>
            <a:ext cx="762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4739005" y="4572000"/>
            <a:ext cx="340233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farm</a:t>
            </a:r>
            <a:r>
              <a:rPr lang="en-US" altLang="zh-CN" sz="5400" b="1">
                <a:solidFill>
                  <a:srgbClr val="FF0066"/>
                </a:solidFill>
                <a:latin typeface="Vijaya" pitchFamily="34" charset="0"/>
              </a:rPr>
              <a:t>er</a:t>
            </a:r>
            <a:endParaRPr lang="en-US" altLang="zh-CN" sz="5400" b="1">
              <a:solidFill>
                <a:srgbClr val="FF0066"/>
              </a:solidFill>
              <a:latin typeface="Vijaya" pitchFamily="34" charset="0"/>
            </a:endParaRP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1881188" y="5643563"/>
            <a:ext cx="199548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sing</a:t>
            </a:r>
            <a:endParaRPr lang="en-US" altLang="zh-CN" sz="5400" b="1">
              <a:latin typeface="Vijaya" pitchFamily="34" charset="0"/>
            </a:endParaRPr>
          </a:p>
        </p:txBody>
      </p:sp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738563" y="5929313"/>
            <a:ext cx="762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4738688" y="5715000"/>
            <a:ext cx="2500312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>
                <a:latin typeface="Vijaya" pitchFamily="34" charset="0"/>
              </a:rPr>
              <a:t>sing</a:t>
            </a:r>
            <a:r>
              <a:rPr lang="en-US" altLang="zh-CN" sz="5400" b="1">
                <a:solidFill>
                  <a:srgbClr val="FF0066"/>
                </a:solidFill>
                <a:latin typeface="Vijaya" pitchFamily="34" charset="0"/>
              </a:rPr>
              <a:t>er</a:t>
            </a:r>
            <a:endParaRPr lang="en-US" altLang="zh-CN" sz="5400" b="1">
              <a:solidFill>
                <a:srgbClr val="FF0066"/>
              </a:solidFill>
              <a:latin typeface="Vijaya" pitchFamily="34" charset="0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548620" y="5278120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9" grpId="0"/>
      <p:bldP spid="20492" grpId="0"/>
      <p:bldP spid="20495" grpId="0"/>
      <p:bldP spid="204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86196" y="1300581"/>
            <a:ext cx="11905346" cy="5846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Sam: </a:t>
            </a:r>
            <a:r>
              <a:rPr lang="en-US" altLang="zh-CN" sz="2400" dirty="0">
                <a:latin typeface="Comic Sans MS" panose="030F0702030302020204" pitchFamily="66" charset="0"/>
              </a:rPr>
              <a:t>Who are they, </a:t>
            </a:r>
            <a:r>
              <a:rPr lang="en-US" altLang="zh-CN" sz="2400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400" dirty="0">
                <a:latin typeface="Comic Sans MS" panose="030F0702030302020204" pitchFamily="66" charset="0"/>
              </a:rPr>
              <a:t>?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400" b="1" i="1" dirty="0">
                <a:latin typeface="Comic Sans MS" panose="030F0702030302020204" pitchFamily="66" charset="0"/>
              </a:rPr>
              <a:t>:</a:t>
            </a:r>
            <a:r>
              <a:rPr lang="en-US" altLang="zh-CN" sz="2400" dirty="0">
                <a:latin typeface="Comic Sans MS" panose="030F0702030302020204" pitchFamily="66" charset="0"/>
              </a:rPr>
              <a:t> They‘re my grandparents.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Sam: </a:t>
            </a:r>
            <a:r>
              <a:rPr lang="en-US" altLang="zh-CN" sz="2400" dirty="0">
                <a:latin typeface="Comic Sans MS" panose="030F0702030302020204" pitchFamily="66" charset="0"/>
              </a:rPr>
              <a:t>Who's this?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400" b="1" i="1" dirty="0">
                <a:latin typeface="Comic Sans MS" panose="030F0702030302020204" pitchFamily="66" charset="0"/>
              </a:rPr>
              <a:t>:</a:t>
            </a:r>
            <a:r>
              <a:rPr lang="en-US" altLang="zh-CN" sz="2400" dirty="0">
                <a:latin typeface="Comic Sans MS" panose="030F0702030302020204" pitchFamily="66" charset="0"/>
              </a:rPr>
              <a:t> It's my grandma. She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was</a:t>
            </a:r>
            <a:r>
              <a:rPr lang="en-US" altLang="zh-CN" sz="2400" dirty="0">
                <a:latin typeface="Comic Sans MS" panose="030F0702030302020204" pitchFamily="66" charset="0"/>
              </a:rPr>
              <a:t> a dancer. She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danced</a:t>
            </a:r>
            <a:r>
              <a:rPr lang="en-US" altLang="zh-CN" sz="2400" dirty="0">
                <a:latin typeface="Comic Sans MS" panose="030F0702030302020204" pitchFamily="66" charset="0"/>
              </a:rPr>
              <a:t> in lots of Chinese cities.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Amy:</a:t>
            </a:r>
            <a:r>
              <a:rPr lang="en-US" altLang="zh-CN" sz="2400" dirty="0">
                <a:latin typeface="Comic Sans MS" panose="030F0702030302020204" pitchFamily="66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Did </a:t>
            </a:r>
            <a:r>
              <a:rPr lang="en-US" altLang="zh-CN" sz="2400" dirty="0">
                <a:latin typeface="Comic Sans MS" panose="030F0702030302020204" pitchFamily="66" charset="0"/>
              </a:rPr>
              <a:t>she learn any foreign languages?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400" b="1" i="1" dirty="0">
                <a:latin typeface="Comic Sans MS" panose="030F0702030302020204" pitchFamily="66" charset="0"/>
              </a:rPr>
              <a:t>: </a:t>
            </a:r>
            <a:r>
              <a:rPr lang="en-US" altLang="zh-CN" sz="2400" dirty="0">
                <a:latin typeface="Comic Sans MS" panose="030F0702030302020204" pitchFamily="66" charset="0"/>
              </a:rPr>
              <a:t>Yes, she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learnt</a:t>
            </a:r>
            <a:r>
              <a:rPr lang="en-US" altLang="zh-CN" sz="2400" dirty="0">
                <a:latin typeface="Comic Sans MS" panose="030F0702030302020204" pitchFamily="66" charset="0"/>
              </a:rPr>
              <a:t> English.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Amy:</a:t>
            </a:r>
            <a:r>
              <a:rPr lang="en-US" altLang="zh-CN" sz="2400" dirty="0">
                <a:latin typeface="Comic Sans MS" panose="030F0702030302020204" pitchFamily="66" charset="0"/>
              </a:rPr>
              <a:t> Is this your grandpa?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400" b="1" i="1" dirty="0">
                <a:latin typeface="Comic Sans MS" panose="030F0702030302020204" pitchFamily="66" charset="0"/>
              </a:rPr>
              <a:t>:</a:t>
            </a:r>
            <a:r>
              <a:rPr lang="en-US" altLang="zh-CN" sz="2400" dirty="0">
                <a:latin typeface="Comic Sans MS" panose="030F0702030302020204" pitchFamily="66" charset="0"/>
              </a:rPr>
              <a:t> Yes, it is. He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was</a:t>
            </a:r>
            <a:r>
              <a:rPr lang="en-US" altLang="zh-CN" sz="2400" dirty="0">
                <a:latin typeface="Comic Sans MS" panose="030F0702030302020204" pitchFamily="66" charset="0"/>
              </a:rPr>
              <a:t> a driver.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Comic Sans MS" panose="030F0702030302020204" pitchFamily="66" charset="0"/>
              </a:rPr>
              <a:t>Amy:</a:t>
            </a:r>
            <a:r>
              <a:rPr lang="en-US" altLang="zh-CN" sz="2400" dirty="0">
                <a:latin typeface="Comic Sans MS" panose="030F0702030302020204" pitchFamily="66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Did</a:t>
            </a:r>
            <a:r>
              <a:rPr lang="en-US" altLang="zh-CN" sz="2400" dirty="0">
                <a:latin typeface="Comic Sans MS" panose="030F0702030302020204" pitchFamily="66" charset="0"/>
              </a:rPr>
              <a:t> he learn English too?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 err="1">
                <a:latin typeface="Comic Sans MS" panose="030F0702030302020204" pitchFamily="66" charset="0"/>
              </a:rPr>
              <a:t>Lingling</a:t>
            </a:r>
            <a:r>
              <a:rPr lang="en-US" altLang="zh-CN" sz="2400" b="1" i="1" dirty="0">
                <a:latin typeface="Comic Sans MS" panose="030F0702030302020204" pitchFamily="66" charset="0"/>
              </a:rPr>
              <a:t>:</a:t>
            </a:r>
            <a:r>
              <a:rPr lang="en-US" altLang="zh-CN" sz="2400" dirty="0">
                <a:latin typeface="Comic Sans MS" panose="030F0702030302020204" pitchFamily="66" charset="0"/>
              </a:rPr>
              <a:t> No. he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didn't</a:t>
            </a:r>
            <a:r>
              <a:rPr lang="en-US" altLang="zh-CN" sz="2400" dirty="0">
                <a:latin typeface="Comic Sans MS" panose="030F0702030302020204" pitchFamily="66" charset="0"/>
              </a:rPr>
              <a:t>. But he's learning English now!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lnSpc>
                <a:spcPct val="13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305" y="593725"/>
            <a:ext cx="39522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E81CA7"/>
                </a:solidFill>
                <a:highlight>
                  <a:srgbClr val="FFFF00"/>
                </a:highlight>
              </a:rPr>
              <a:t>Listen</a:t>
            </a:r>
            <a:r>
              <a:rPr lang="en-US" altLang="zh-CN" sz="4000" b="1" dirty="0">
                <a:solidFill>
                  <a:srgbClr val="E81CA7"/>
                </a:solidFill>
                <a:highlight>
                  <a:srgbClr val="FFFF00"/>
                </a:highlight>
              </a:rPr>
              <a:t> and </a:t>
            </a:r>
            <a:r>
              <a:rPr lang="zh-CN" altLang="en-US" sz="4000" b="1" dirty="0">
                <a:solidFill>
                  <a:srgbClr val="E81CA7"/>
                </a:solidFill>
                <a:highlight>
                  <a:srgbClr val="FFFF00"/>
                </a:highlight>
              </a:rPr>
              <a:t>read </a:t>
            </a:r>
            <a:endParaRPr lang="zh-CN" altLang="en-US" sz="4000" b="1" dirty="0">
              <a:solidFill>
                <a:srgbClr val="E81CA7"/>
              </a:solidFill>
              <a:highlight>
                <a:srgbClr val="FFFF00"/>
              </a:highlight>
            </a:endParaRPr>
          </a:p>
        </p:txBody>
      </p:sp>
      <p:pic>
        <p:nvPicPr>
          <p:cNvPr id="20484" name="Picture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977255" y="444500"/>
            <a:ext cx="189738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74635" y="444500"/>
            <a:ext cx="1912620" cy="18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787255" y="444500"/>
            <a:ext cx="2130425" cy="18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9389745" y="3205480"/>
            <a:ext cx="2802255" cy="240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10577830" y="528383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16085" y="578911"/>
            <a:ext cx="6888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E81CA7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一般现在时和一般过去时：</a:t>
            </a:r>
            <a:endParaRPr lang="zh-CN" altLang="en-US" sz="4400" b="1" dirty="0">
              <a:solidFill>
                <a:srgbClr val="E81CA7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435" y="1408664"/>
            <a:ext cx="981151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一般现在时</a:t>
            </a:r>
            <a:r>
              <a:rPr lang="zh-CN" altLang="en-US" sz="28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表示一般情况下事物或人物的特征，表示经常发生的习惯性的动作或状态，表示客观的事实或真理。</a:t>
            </a:r>
            <a:endParaRPr lang="zh-CN" altLang="en-US" sz="28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8354" y="3794316"/>
            <a:ext cx="1022158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一般过去时</a:t>
            </a:r>
            <a:r>
              <a:rPr lang="zh-CN" altLang="en-US" sz="28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表示过去时间内某人某物发生的动作或存在的状态；过去经常或反复发生的动作；主语过去所具备的能力或性格等。</a:t>
            </a:r>
            <a:endParaRPr lang="zh-CN" altLang="en-US" sz="28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5795" y="2515870"/>
            <a:ext cx="6090920" cy="132334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I am a student. </a:t>
            </a:r>
            <a:endParaRPr lang="en-US" altLang="zh-CN" sz="2665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He likes apples.</a:t>
            </a:r>
            <a:endParaRPr lang="en-US" altLang="zh-CN" sz="2665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9165" y="4919980"/>
            <a:ext cx="5153025" cy="1323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I was a teacher last year.</a:t>
            </a:r>
            <a:endParaRPr lang="en-US" altLang="zh-CN" sz="2665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665" dirty="0">
                <a:solidFill>
                  <a:srgbClr val="FF0000"/>
                </a:solidFill>
                <a:latin typeface="Comic Sans MS" panose="030F0702030302020204" pitchFamily="66" charset="0"/>
              </a:rPr>
              <a:t>She went to the zoo yesterday.</a:t>
            </a:r>
            <a:endParaRPr lang="en-US" altLang="zh-CN" sz="2665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057400" y="228600"/>
            <a:ext cx="49898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66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Listen and choose .</a:t>
            </a:r>
            <a:endParaRPr lang="en-US" altLang="zh-CN" sz="4000" b="1">
              <a:solidFill>
                <a:srgbClr val="FF0066"/>
              </a:solidFill>
              <a:highlight>
                <a:srgbClr val="FFFF00"/>
              </a:highlight>
              <a:latin typeface="Comic Sans MS" panose="030F0702030302020204" pitchFamily="66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752600" y="914400"/>
            <a:ext cx="8915400" cy="5562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en-US" altLang="zh-CN" sz="3600" b="1">
                <a:latin typeface="Comic Sans MS" panose="030F0702030302020204" pitchFamily="66" charset="0"/>
              </a:rPr>
              <a:t>They’re Lingling’s</a:t>
            </a:r>
            <a:r>
              <a:rPr lang="en-US" altLang="zh-CN" sz="3600" b="1" u="sng">
                <a:latin typeface="Comic Sans MS" panose="030F0702030302020204" pitchFamily="66" charset="0"/>
              </a:rPr>
              <a:t>       </a:t>
            </a:r>
            <a:r>
              <a:rPr lang="en-US" altLang="zh-CN" sz="3600" b="1">
                <a:latin typeface="Comic Sans MS" panose="030F0702030302020204" pitchFamily="66" charset="0"/>
              </a:rPr>
              <a:t> .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   A. parents      B. grandparents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2.Lingling’s grandma was a</a:t>
            </a:r>
            <a:r>
              <a:rPr lang="en-US" altLang="zh-CN" sz="3600" b="1" u="sng">
                <a:latin typeface="Comic Sans MS" panose="030F0702030302020204" pitchFamily="66" charset="0"/>
              </a:rPr>
              <a:t>           </a:t>
            </a:r>
            <a:r>
              <a:rPr lang="en-US" altLang="zh-CN" sz="3600" b="1">
                <a:latin typeface="Comic Sans MS" panose="030F0702030302020204" pitchFamily="66" charset="0"/>
              </a:rPr>
              <a:t>. 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     A. dancer     B. teacher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3. she </a:t>
            </a:r>
            <a:r>
              <a:rPr lang="en-US" altLang="zh-CN" sz="3600" b="1" u="sng">
                <a:latin typeface="Comic Sans MS" panose="030F0702030302020204" pitchFamily="66" charset="0"/>
              </a:rPr>
              <a:t>       </a:t>
            </a:r>
            <a:r>
              <a:rPr lang="en-US" altLang="zh-CN" sz="3600" b="1">
                <a:latin typeface="Comic Sans MS" panose="030F0702030302020204" pitchFamily="66" charset="0"/>
              </a:rPr>
              <a:t> a foreign language.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     A. learnt         B. didn’t learn</a:t>
            </a:r>
            <a:endParaRPr lang="en-US" altLang="zh-CN" sz="3600" b="1">
              <a:latin typeface="Comic Sans MS" panose="030F0702030302020204" pitchFamily="66" charset="0"/>
            </a:endParaRPr>
          </a:p>
        </p:txBody>
      </p:sp>
      <p:pic>
        <p:nvPicPr>
          <p:cNvPr id="5" name="Picture 5"/>
          <p:cNvPicPr>
            <a:picLocks noChangeAspect="1" noChangeArrowheads="1" noCrop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829300" y="1524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 noCrop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743200" y="291147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 noCrop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667000" y="42672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621010" y="5283835"/>
            <a:ext cx="15240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14390624-5044-45ee-b2e1-850c3c56aa64}"/>
  <p:tag name="TABLE_COLOR_RGB" val="0x000000*0xFFFFFF*0x212121*0xFFFFFF*0xFF6238*0xFFD147*0xFFB57D*0xFF7A51*0xFFD791*0xFF8C6D"/>
  <p:tag name="TABLE_COLORIDX" val="3"/>
  <p:tag name="TABLE_EMPHASIZE_COLOR" val="16736824"/>
  <p:tag name="TABLE_SKINIDX" val="0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bf24dbc-b6d2-4eb4-baaa-888311147244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5613</Words>
  <Application>WPS 演示</Application>
  <PresentationFormat>自定义</PresentationFormat>
  <Paragraphs>442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Calibri Light</vt:lpstr>
      <vt:lpstr>Franklin Gothic Medium</vt:lpstr>
      <vt:lpstr>微软雅黑</vt:lpstr>
      <vt:lpstr>Calibri</vt:lpstr>
      <vt:lpstr>Comic Sans MS</vt:lpstr>
      <vt:lpstr>楷体</vt:lpstr>
      <vt:lpstr>Vijaya</vt:lpstr>
      <vt:lpstr>Segoe Print</vt:lpstr>
      <vt:lpstr>Arial Unicode MS</vt:lpstr>
      <vt:lpstr>Times New Roman</vt:lpstr>
      <vt:lpstr>华文彩云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2022-07-17T21:51:00Z</cp:lastPrinted>
  <dcterms:created xsi:type="dcterms:W3CDTF">2022-07-17T21:51:00Z</dcterms:created>
  <dcterms:modified xsi:type="dcterms:W3CDTF">2023-02-17T04:59:51Z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AFB49655D5F14F26B5B66F69D2339212</vt:lpwstr>
  </property>
  <property fmtid="{D5CDD505-2E9C-101B-9397-08002B2CF9AE}" pid="7" name="KSOProductBuildVer">
    <vt:lpwstr>2052-11.1.0.13703</vt:lpwstr>
  </property>
</Properties>
</file>