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36" r:id="rId3"/>
    <p:sldId id="567" r:id="rId4"/>
    <p:sldId id="498" r:id="rId5"/>
    <p:sldId id="598" r:id="rId6"/>
    <p:sldId id="499" r:id="rId7"/>
    <p:sldId id="355" r:id="rId8"/>
    <p:sldId id="537" r:id="rId9"/>
    <p:sldId id="553" r:id="rId10"/>
    <p:sldId id="539" r:id="rId11"/>
    <p:sldId id="542" r:id="rId12"/>
    <p:sldId id="543" r:id="rId13"/>
    <p:sldId id="427" r:id="rId14"/>
    <p:sldId id="597" r:id="rId15"/>
    <p:sldId id="545" r:id="rId16"/>
    <p:sldId id="546" r:id="rId17"/>
    <p:sldId id="554" r:id="rId18"/>
    <p:sldId id="555" r:id="rId19"/>
    <p:sldId id="43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887" y="364574"/>
            <a:ext cx="10516226" cy="132556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7887" y="1826225"/>
            <a:ext cx="5168207" cy="43513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4052" y="1826225"/>
            <a:ext cx="5170061" cy="43513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9EDB8-CB72-4D3D-9D5E-6D8E221C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4FC5B-7B11-4D68-BE54-C22F267CF28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1.jpeg"/><Relationship Id="rId13" Type="http://schemas.openxmlformats.org/officeDocument/2006/relationships/image" Target="../media/image30.jpeg"/><Relationship Id="rId12" Type="http://schemas.openxmlformats.org/officeDocument/2006/relationships/image" Target="../media/image29.jpeg"/><Relationship Id="rId11" Type="http://schemas.openxmlformats.org/officeDocument/2006/relationships/image" Target="../media/image28.jpeg"/><Relationship Id="rId10" Type="http://schemas.openxmlformats.org/officeDocument/2006/relationships/image" Target="../media/image27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771695" y="1247963"/>
            <a:ext cx="5502192" cy="87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08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Module 3  Unit 1</a:t>
            </a:r>
            <a:endParaRPr lang="zh-CN" altLang="en-US" sz="508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42949" y="2944868"/>
            <a:ext cx="112871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She had eggs and sausages.</a:t>
            </a:r>
            <a:endParaRPr lang="zh-CN" altLang="en-US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760974" y="761068"/>
            <a:ext cx="5429950" cy="6081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t" anchorCtr="0" compatLnSpc="1">
            <a:normAutofit fontScale="925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965"/>
              <a:t>It's a </a:t>
            </a:r>
            <a:r>
              <a:rPr lang="zh-CN" altLang="en-US" sz="2965">
                <a:solidFill>
                  <a:srgbClr val="FF0000"/>
                </a:solidFill>
              </a:rPr>
              <a:t>traditional Enlish dish</a:t>
            </a:r>
            <a:r>
              <a:rPr lang="zh-CN" altLang="en-US" sz="2965"/>
              <a:t>.</a:t>
            </a:r>
            <a:endParaRPr lang="zh-CN" altLang="en-US" sz="2965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840" y="685465"/>
            <a:ext cx="5429950" cy="60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defTabSz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defTabSz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defTabSz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defTabSz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defTabSz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marL="0" indent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965">
                <a:solidFill>
                  <a:srgbClr val="000000"/>
                </a:solidFill>
              </a:rPr>
              <a:t>It's a </a:t>
            </a:r>
            <a:r>
              <a:rPr lang="zh-CN" altLang="en-US" sz="2965">
                <a:solidFill>
                  <a:srgbClr val="FF0000"/>
                </a:solidFill>
              </a:rPr>
              <a:t>traditional Chinese dish</a:t>
            </a:r>
            <a:r>
              <a:rPr lang="zh-CN" altLang="en-US" sz="2965">
                <a:solidFill>
                  <a:srgbClr val="000000"/>
                </a:solidFill>
              </a:rPr>
              <a:t>.</a:t>
            </a:r>
            <a:endParaRPr lang="zh-CN" altLang="en-US" sz="2965">
              <a:solidFill>
                <a:srgbClr val="000000"/>
              </a:solidFill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40667" y="1980790"/>
            <a:ext cx="4368153" cy="327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553817" y="1982470"/>
            <a:ext cx="4269029" cy="3126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065064" y="1218044"/>
            <a:ext cx="4344632" cy="6098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6771" tIns="48386" rIns="96771" bIns="48386" numCol="1" anchor="t" anchorCtr="0" compatLnSpc="1">
            <a:normAutofit fontScale="92500"/>
          </a:bodyPr>
          <a:lstStyle/>
          <a:p>
            <a:pPr marL="0" indent="0">
              <a:buNone/>
            </a:pPr>
            <a:r>
              <a:rPr lang="zh-CN" altLang="en-US" sz="2965"/>
              <a:t>Traditional Enlish dish</a:t>
            </a:r>
            <a:endParaRPr lang="zh-CN" altLang="en-US" sz="2965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478213" y="1218044"/>
            <a:ext cx="4497518" cy="60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defTabSz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defTabSz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defTabSz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defTabSz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defTabSz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marL="0" indent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965">
                <a:solidFill>
                  <a:srgbClr val="000000"/>
                </a:solidFill>
              </a:rPr>
              <a:t>Traditional Chinese dish</a:t>
            </a:r>
            <a:endParaRPr lang="zh-CN" altLang="en-US" sz="2965">
              <a:solidFill>
                <a:srgbClr val="000000"/>
              </a:solidFill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189973" y="379694"/>
            <a:ext cx="5429950" cy="6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defTabSz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defTabSz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defTabSz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defTabSz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defTabSz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marL="0" indent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3810">
                <a:solidFill>
                  <a:srgbClr val="000000"/>
                </a:solidFill>
              </a:rPr>
              <a:t>Traditional dish</a:t>
            </a:r>
            <a:endParaRPr lang="zh-CN" altLang="en-US" sz="3810">
              <a:solidFill>
                <a:srgbClr val="000000"/>
              </a:solidFill>
            </a:endParaRP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3966526" y="152886"/>
            <a:ext cx="3887656" cy="106683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239281" y="5260266"/>
            <a:ext cx="1372608" cy="1219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65064" y="2284881"/>
            <a:ext cx="4193427" cy="388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221749" y="2362163"/>
            <a:ext cx="1505333" cy="120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221750" y="5411471"/>
            <a:ext cx="1567494" cy="100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926424" y="3733092"/>
            <a:ext cx="1752302" cy="13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7239280" y="2362163"/>
            <a:ext cx="1591015" cy="118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629419" y="3810374"/>
            <a:ext cx="1278525" cy="12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9680406" y="3963260"/>
            <a:ext cx="1448211" cy="1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3" grpId="0"/>
      <p:bldP spid="204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9293" y="2209279"/>
            <a:ext cx="9945948" cy="11441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ctr" anchorCtr="0" compatLnSpc="1"/>
          <a:lstStyle/>
          <a:p>
            <a:r>
              <a:rPr lang="zh-CN" altLang="en-US" sz="4235">
                <a:solidFill>
                  <a:srgbClr val="000000"/>
                </a:solidFill>
                <a:latin typeface="Arial Black" panose="020B0A04020102020204" pitchFamily="34" charset="0"/>
              </a:rPr>
              <a:t>Listen , and repeat .</a:t>
            </a:r>
            <a:endParaRPr lang="zh-CN" altLang="en-US" sz="4235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3867" y="275530"/>
            <a:ext cx="9944267" cy="1142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ctr" anchorCtr="0" compatLnSpc="1"/>
          <a:lstStyle/>
          <a:p>
            <a:endParaRPr lang="zh-CN" altLang="zh-CN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59293" y="2209279"/>
            <a:ext cx="9945948" cy="114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35">
                <a:solidFill>
                  <a:srgbClr val="000000"/>
                </a:solidFill>
                <a:latin typeface="Arial Black" panose="020B0A04020102020204" pitchFamily="34" charset="0"/>
              </a:rPr>
              <a:t>Read , and act out.</a:t>
            </a:r>
            <a:endParaRPr lang="zh-CN" altLang="en-US" sz="4235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3867" y="275530"/>
            <a:ext cx="9944267" cy="1142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ctr" anchorCtr="0" compatLnSpc="1"/>
          <a:lstStyle/>
          <a:p>
            <a:r>
              <a:rPr lang="zh-CN" altLang="en-US">
                <a:solidFill>
                  <a:srgbClr val="000000"/>
                </a:solidFill>
              </a:rPr>
              <a:t>Part 4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12179" y="151206"/>
            <a:ext cx="10520528" cy="643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36576" y="228489"/>
            <a:ext cx="10214757" cy="113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38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 a survey </a:t>
            </a:r>
            <a:r>
              <a:rPr lang="en-US" altLang="zh-CN" sz="3385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in groups, and </a:t>
            </a:r>
            <a:r>
              <a:rPr lang="zh-CN" altLang="en-US" sz="3385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find out the healthy eater  (健康饮食达人). Then report it </a:t>
            </a:r>
            <a:r>
              <a:rPr lang="zh-CN" altLang="en-US" sz="338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338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12179" y="5107379"/>
            <a:ext cx="10214757" cy="146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9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Reporter:</a:t>
            </a:r>
            <a:r>
              <a:rPr lang="zh-CN" altLang="en-US" sz="2965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Mary</a:t>
            </a:r>
            <a:r>
              <a:rPr lang="zh-CN" altLang="en-US" sz="29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is  a healthy eater. Yesterday she had </a:t>
            </a:r>
            <a:r>
              <a:rPr lang="zh-CN" altLang="en-US" sz="2965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eggs and milk</a:t>
            </a:r>
            <a:r>
              <a:rPr lang="zh-CN" altLang="en-US" sz="29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for breakfast. She had </a:t>
            </a:r>
            <a:r>
              <a:rPr lang="zh-CN" altLang="en-US" sz="2965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fish and rice for lunch</a:t>
            </a:r>
            <a:r>
              <a:rPr lang="zh-CN" altLang="en-US" sz="29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She </a:t>
            </a:r>
            <a:r>
              <a:rPr lang="zh-CN" altLang="en-US" sz="2965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had noodles for dinner</a:t>
            </a:r>
            <a:r>
              <a:rPr lang="zh-CN" altLang="en-US" sz="29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96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6576" y="1523814"/>
            <a:ext cx="9908987" cy="327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351624" y="2972025"/>
            <a:ext cx="2592330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eggs and milk</a:t>
            </a:r>
            <a:endParaRPr lang="zh-CN" altLang="en-US" sz="211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351624" y="3506284"/>
            <a:ext cx="2592330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eggs and meat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8154912" y="3506284"/>
            <a:ext cx="2590651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hamburger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791070" y="3506284"/>
            <a:ext cx="2592330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meat and fish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446438" y="3047627"/>
            <a:ext cx="2592330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Mary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8154912" y="3047627"/>
            <a:ext cx="2590651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noodles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715467" y="3047627"/>
            <a:ext cx="2590651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fish and rice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446438" y="3506284"/>
            <a:ext cx="1676699" cy="41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1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Lucy</a:t>
            </a:r>
            <a:endParaRPr lang="zh-CN" altLang="en-US" sz="105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993261" y="456976"/>
            <a:ext cx="2446166" cy="179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239281" y="151206"/>
            <a:ext cx="1829583" cy="152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486979" y="379694"/>
            <a:ext cx="2066472" cy="155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961485" y="836670"/>
            <a:ext cx="1829585" cy="152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146147" y="2362163"/>
            <a:ext cx="2202558" cy="170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002028" y="3733091"/>
            <a:ext cx="2226077" cy="1666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6172443" y="4344633"/>
            <a:ext cx="2210957" cy="165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437672" y="1523815"/>
            <a:ext cx="2002630" cy="160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 rot="480000">
            <a:off x="5868353" y="2286561"/>
            <a:ext cx="2058071" cy="163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 rot="720000">
            <a:off x="3810280" y="3200513"/>
            <a:ext cx="2125275" cy="151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2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3885883" y="4573120"/>
            <a:ext cx="2471366" cy="165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12" cstate="email"/>
          <a:stretch>
            <a:fillRect/>
          </a:stretch>
        </p:blipFill>
        <p:spPr bwMode="auto">
          <a:xfrm>
            <a:off x="2284787" y="5030097"/>
            <a:ext cx="2210957" cy="132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1750528" y="3047627"/>
            <a:ext cx="1676699" cy="140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15"/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>
            <a:off x="760973" y="4267350"/>
            <a:ext cx="1947188" cy="1438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437672" y="1752302"/>
            <a:ext cx="6550549" cy="262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Please keep a balance diet.</a:t>
            </a:r>
            <a:endParaRPr lang="zh-CN" altLang="en-US" sz="381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6774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It's good for your health.</a:t>
            </a:r>
            <a:endParaRPr lang="zh-CN" altLang="en-US" sz="381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6774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Try to be a healthy eater.</a:t>
            </a:r>
            <a:endParaRPr lang="zh-CN" altLang="en-US" sz="381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979015" y="4495838"/>
            <a:ext cx="7929878" cy="69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965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均衡饮食，有益健康，争做健康饮食达人。</a:t>
            </a:r>
            <a:endParaRPr lang="zh-CN" altLang="en-US" sz="2965" b="1">
              <a:solidFill>
                <a:srgbClr val="00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3867" y="275530"/>
            <a:ext cx="9944267" cy="1142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ctr" anchorCtr="0" compatLnSpc="1"/>
          <a:lstStyle/>
          <a:p>
            <a:pPr algn="l"/>
            <a:r>
              <a:rPr lang="zh-CN" altLang="en-US" dirty="0">
                <a:solidFill>
                  <a:srgbClr val="000066"/>
                </a:solidFill>
                <a:latin typeface="Arial Black" panose="020B0A04020102020204" pitchFamily="34" charset="0"/>
              </a:rPr>
              <a:t>Homework:</a:t>
            </a:r>
            <a:endParaRPr lang="zh-CN" altLang="en-US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065064" y="2515049"/>
            <a:ext cx="10460186" cy="25923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t" anchorCtr="0" compatLnSpc="1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965" dirty="0">
                <a:solidFill>
                  <a:srgbClr val="000000"/>
                </a:solidFill>
                <a:latin typeface="Arial" panose="020B0604020202020204" pitchFamily="34" charset="0"/>
                <a:ea typeface="仿宋_GB2312" charset="-122"/>
              </a:rPr>
              <a:t>1. Listen and repeat the dialogue after class.</a:t>
            </a:r>
            <a:endParaRPr lang="zh-CN" altLang="en-US" sz="2965" dirty="0">
              <a:solidFill>
                <a:srgbClr val="000000"/>
              </a:solidFill>
              <a:latin typeface="Arial" panose="020B0604020202020204" pitchFamily="34" charset="0"/>
              <a:ea typeface="仿宋_GB231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65" dirty="0">
                <a:solidFill>
                  <a:srgbClr val="000000"/>
                </a:solidFill>
                <a:latin typeface="Arial" panose="020B0604020202020204" pitchFamily="34" charset="0"/>
                <a:ea typeface="仿宋_GB2312" charset="-122"/>
              </a:rPr>
              <a:t>2. Introduce the healthy eater in your groups to </a:t>
            </a:r>
            <a:r>
              <a:rPr lang="zh-CN" altLang="en-US" sz="2965" dirty="0" smtClean="0">
                <a:solidFill>
                  <a:srgbClr val="000000"/>
                </a:solidFill>
                <a:latin typeface="Arial" panose="020B0604020202020204" pitchFamily="34" charset="0"/>
                <a:ea typeface="仿宋_GB2312" charset="-122"/>
              </a:rPr>
              <a:t>your </a:t>
            </a:r>
            <a:r>
              <a:rPr lang="zh-CN" altLang="en-US" sz="2965" dirty="0">
                <a:solidFill>
                  <a:srgbClr val="000000"/>
                </a:solidFill>
                <a:latin typeface="Arial" panose="020B0604020202020204" pitchFamily="34" charset="0"/>
                <a:ea typeface="仿宋_GB2312" charset="-122"/>
              </a:rPr>
              <a:t>friends and families.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056298" y="1752303"/>
            <a:ext cx="895135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  did you have for dinner?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056298" y="2667935"/>
            <a:ext cx="895135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had ...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DDDD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140667" y="1065159"/>
            <a:ext cx="8953033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Part 1 图片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59294" y="151206"/>
            <a:ext cx="10596131" cy="64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219630" y="1448211"/>
            <a:ext cx="9680499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)</a:t>
            </a:r>
            <a:r>
              <a:rPr lang="zh-CN" altLang="en-US" sz="10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81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What  did Daming have for dinner? </a:t>
            </a:r>
            <a:endParaRPr lang="zh-CN" altLang="en-US" sz="381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16269" y="2743538"/>
            <a:ext cx="9759462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)</a:t>
            </a:r>
            <a:r>
              <a:rPr lang="zh-CN" altLang="en-US" sz="10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81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What  did Tom have for dinner?</a:t>
            </a:r>
            <a:r>
              <a:rPr lang="zh-CN" altLang="en-US" sz="10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40667" y="304092"/>
            <a:ext cx="8953033" cy="74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3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Questions:</a:t>
            </a:r>
            <a:endParaRPr lang="zh-CN" altLang="en-US" sz="4235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827810" y="5182983"/>
            <a:ext cx="895135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B: Bread, meat and a </a:t>
            </a:r>
            <a:r>
              <a:rPr lang="zh-CN" altLang="en-US" sz="381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hamburger</a:t>
            </a:r>
            <a:r>
              <a:rPr lang="zh-CN" altLang="en-US" sz="381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05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827810" y="4267351"/>
            <a:ext cx="895135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A: Fish, eggs and a </a:t>
            </a:r>
            <a:r>
              <a:rPr lang="zh-CN" altLang="en-US" sz="381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hamburger</a:t>
            </a:r>
            <a:r>
              <a:rPr lang="zh-CN" altLang="en-US" sz="381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05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217950" y="1446532"/>
            <a:ext cx="9833384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)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What  did Daming have for dinner?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17950" y="3200513"/>
            <a:ext cx="895303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)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What  did Tom have for dinner?</a:t>
            </a:r>
            <a:r>
              <a:rPr lang="zh-CN" altLang="en-US" sz="10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140667" y="304092"/>
            <a:ext cx="8953033" cy="74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3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Questions:</a:t>
            </a:r>
            <a:endParaRPr lang="zh-CN" altLang="en-US" sz="423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674926" y="5564356"/>
            <a:ext cx="895135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B: Bread, meat and a </a:t>
            </a:r>
            <a:r>
              <a:rPr lang="zh-CN" altLang="en-US" sz="381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hamburger</a:t>
            </a: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05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674926" y="4726007"/>
            <a:ext cx="8953033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A: Fish, eggs and a </a:t>
            </a:r>
            <a:r>
              <a:rPr lang="zh-CN" altLang="en-US" sz="381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hamburger</a:t>
            </a: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05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105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599322" y="3200514"/>
            <a:ext cx="532579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81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2040" y="1523815"/>
            <a:ext cx="609862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81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81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ctrTitle"/>
          </p:nvPr>
        </p:nvSpPr>
        <p:spPr bwMode="auto">
          <a:xfrm>
            <a:off x="1221310" y="305772"/>
            <a:ext cx="9221842" cy="83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l"/>
            <a:r>
              <a:rPr lang="zh-CN" altLang="en-US"/>
              <a:t>图片 Email </a:t>
            </a:r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952355" y="3371880"/>
            <a:ext cx="285656" cy="10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健康饮食小达人</a:t>
            </a:r>
            <a:endParaRPr lang="zh-CN" altLang="en-US" sz="10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6576" y="151207"/>
            <a:ext cx="10520528" cy="632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7546731" y="1523815"/>
            <a:ext cx="1752302" cy="687144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40667" y="304092"/>
            <a:ext cx="10367642" cy="74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3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Listen and answer:</a:t>
            </a:r>
            <a:endParaRPr lang="zh-CN" altLang="en-US" sz="423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87781" y="2056393"/>
            <a:ext cx="6023011" cy="67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What's the email about?</a:t>
            </a: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12179" y="456977"/>
            <a:ext cx="10443245" cy="571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952355" y="3371880"/>
            <a:ext cx="285656" cy="10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健康饮食小达人</a:t>
            </a:r>
            <a:endParaRPr lang="zh-CN" altLang="en-US" sz="10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7849142" y="2133676"/>
            <a:ext cx="1678379" cy="534259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flipV="1">
            <a:off x="1750528" y="2133675"/>
            <a:ext cx="2667933" cy="80643"/>
          </a:xfrm>
          <a:prstGeom prst="rect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05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0974" y="151206"/>
            <a:ext cx="10900221" cy="1142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71" tIns="48386" rIns="96771" bIns="48386" numCol="1" anchor="ctr" anchorCtr="0" compatLnSpc="1"/>
          <a:lstStyle/>
          <a:p>
            <a:pPr algn="l"/>
            <a:r>
              <a:rPr lang="zh-CN" altLang="en-US" sz="4235" dirty="0"/>
              <a:t>Read the text and find out the answers.</a:t>
            </a:r>
            <a:endParaRPr lang="zh-CN" altLang="en-US" sz="4235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065064" y="1065158"/>
            <a:ext cx="9944269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00"/>
                </a:solidFill>
              </a:rPr>
              <a:t>1.  What did Lingling have for </a:t>
            </a:r>
            <a:r>
              <a:rPr lang="zh-CN" altLang="en-US" sz="3810" dirty="0">
                <a:solidFill>
                  <a:srgbClr val="FF0000"/>
                </a:solidFill>
              </a:rPr>
              <a:t>breakfast</a:t>
            </a:r>
            <a:r>
              <a:rPr lang="zh-CN" altLang="en-US" sz="3810" dirty="0">
                <a:solidFill>
                  <a:srgbClr val="000000"/>
                </a:solidFill>
              </a:rPr>
              <a:t> ?</a:t>
            </a:r>
            <a:endParaRPr lang="zh-CN" altLang="en-US" sz="3810" dirty="0">
              <a:solidFill>
                <a:srgbClr val="000000"/>
              </a:solidFill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827810" y="4573121"/>
            <a:ext cx="9945948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66FF"/>
                </a:solidFill>
              </a:rPr>
              <a:t>She had </a:t>
            </a:r>
            <a:r>
              <a:rPr lang="zh-CN" altLang="en-US" sz="3810" dirty="0">
                <a:solidFill>
                  <a:srgbClr val="E00C48"/>
                </a:solidFill>
              </a:rPr>
              <a:t>fish and chips</a:t>
            </a:r>
            <a:r>
              <a:rPr lang="zh-CN" altLang="en-US" sz="3810" dirty="0">
                <a:solidFill>
                  <a:srgbClr val="0066FF"/>
                </a:solidFill>
              </a:rPr>
              <a:t>.</a:t>
            </a:r>
            <a:endParaRPr lang="zh-CN" altLang="en-US" sz="3810" dirty="0">
              <a:solidFill>
                <a:srgbClr val="0066FF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207503" y="5868446"/>
            <a:ext cx="8233969" cy="74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3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It's a </a:t>
            </a:r>
            <a:r>
              <a:rPr lang="zh-CN" altLang="en-US" sz="423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traditional Enlish</a:t>
            </a:r>
            <a:r>
              <a:rPr lang="zh-CN" altLang="en-US" sz="423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23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dish</a:t>
            </a:r>
            <a:r>
              <a:rPr lang="zh-CN" altLang="en-US" sz="4235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4235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065064" y="3733091"/>
            <a:ext cx="9944269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00"/>
                </a:solidFill>
              </a:rPr>
              <a:t>3.  What did Lingling have for dinner ?</a:t>
            </a:r>
            <a:endParaRPr lang="zh-CN" altLang="en-US" sz="3810" dirty="0">
              <a:solidFill>
                <a:srgbClr val="000000"/>
              </a:solidFill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065064" y="2362163"/>
            <a:ext cx="9944269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0000"/>
                </a:solidFill>
              </a:rPr>
              <a:t>2.  What did Lingling have for </a:t>
            </a:r>
            <a:r>
              <a:rPr lang="zh-CN" altLang="en-US" sz="3810" dirty="0">
                <a:solidFill>
                  <a:srgbClr val="FF0000"/>
                </a:solidFill>
              </a:rPr>
              <a:t>lunch</a:t>
            </a:r>
            <a:r>
              <a:rPr lang="zh-CN" altLang="en-US" sz="3810" dirty="0">
                <a:solidFill>
                  <a:srgbClr val="000000"/>
                </a:solidFill>
              </a:rPr>
              <a:t> ?</a:t>
            </a:r>
            <a:endParaRPr lang="zh-CN" altLang="en-US" sz="3810" dirty="0">
              <a:solidFill>
                <a:srgbClr val="000000"/>
              </a:solidFill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827810" y="3047627"/>
            <a:ext cx="9945948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66FF"/>
                </a:solidFill>
              </a:rPr>
              <a:t>She had </a:t>
            </a:r>
            <a:r>
              <a:rPr lang="zh-CN" altLang="en-US" sz="3810" dirty="0">
                <a:solidFill>
                  <a:srgbClr val="E00C48"/>
                </a:solidFill>
              </a:rPr>
              <a:t>sandwiches</a:t>
            </a:r>
            <a:r>
              <a:rPr lang="zh-CN" altLang="en-US" sz="3810" dirty="0">
                <a:solidFill>
                  <a:srgbClr val="0066FF"/>
                </a:solidFill>
              </a:rPr>
              <a:t>.</a:t>
            </a:r>
            <a:endParaRPr lang="zh-CN" altLang="en-US" sz="3810" dirty="0">
              <a:solidFill>
                <a:srgbClr val="0066FF"/>
              </a:solidFill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903414" y="1675020"/>
            <a:ext cx="9945948" cy="11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l" defTabSz="96774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810" dirty="0">
                <a:solidFill>
                  <a:srgbClr val="0066FF"/>
                </a:solidFill>
              </a:rPr>
              <a:t>She had eggs and sausages.</a:t>
            </a:r>
            <a:endParaRPr lang="zh-CN" altLang="en-US" sz="381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40" grpId="0"/>
      <p:bldP spid="1844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ca78d2f-e0c2-484a-a703-e4bc796b0c9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1439</Words>
  <Application>WPS 演示</Application>
  <PresentationFormat>自定义</PresentationFormat>
  <Paragraphs>107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Arial Black</vt:lpstr>
      <vt:lpstr>Calibri</vt:lpstr>
      <vt:lpstr>楷体_GB2312</vt:lpstr>
      <vt:lpstr>新宋体</vt:lpstr>
      <vt:lpstr>仿宋_GB2312</vt:lpstr>
      <vt:lpstr>仿宋</vt:lpstr>
      <vt:lpstr>Arial</vt:lpstr>
      <vt:lpstr>Arial Unicode MS</vt:lpstr>
      <vt:lpstr>等线 Light</vt:lpstr>
      <vt:lpstr>等线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图片 Email </vt:lpstr>
      <vt:lpstr>PowerPoint 演示文稿</vt:lpstr>
      <vt:lpstr>PowerPoint 演示文稿</vt:lpstr>
      <vt:lpstr>Read the text and find out the answers.</vt:lpstr>
      <vt:lpstr>PowerPoint 演示文稿</vt:lpstr>
      <vt:lpstr>PowerPoint 演示文稿</vt:lpstr>
      <vt:lpstr>Listen , and repeat .</vt:lpstr>
      <vt:lpstr>PowerPoint 演示文稿</vt:lpstr>
      <vt:lpstr>Part 4</vt:lpstr>
      <vt:lpstr>PowerPoint 演示文稿</vt:lpstr>
      <vt:lpstr>PowerPoint 演示文稿</vt:lpstr>
      <vt:lpstr>PowerPoint 演示文稿</vt:lpstr>
      <vt:lpstr>Homework: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2022-05-20T11:02:00Z</cp:lastPrinted>
  <dcterms:created xsi:type="dcterms:W3CDTF">2022-05-20T11:02:00Z</dcterms:created>
  <dcterms:modified xsi:type="dcterms:W3CDTF">2023-02-17T05:02:25Z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7DF78C5B09B3446689A44B7A9E56046C</vt:lpwstr>
  </property>
  <property fmtid="{D5CDD505-2E9C-101B-9397-08002B2CF9AE}" pid="7" name="KSOProductBuildVer">
    <vt:lpwstr>2052-11.1.0.13703</vt:lpwstr>
  </property>
</Properties>
</file>