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5" r:id="rId5"/>
    <p:sldId id="266" r:id="rId6"/>
    <p:sldId id="279" r:id="rId7"/>
    <p:sldId id="267" r:id="rId8"/>
    <p:sldId id="280" r:id="rId9"/>
    <p:sldId id="268" r:id="rId10"/>
    <p:sldId id="264" r:id="rId11"/>
    <p:sldId id="270" r:id="rId12"/>
    <p:sldId id="271" r:id="rId13"/>
    <p:sldId id="272" r:id="rId14"/>
    <p:sldId id="273" r:id="rId15"/>
    <p:sldId id="275" r:id="rId16"/>
    <p:sldId id="276" r:id="rId17"/>
    <p:sldId id="257" r:id="rId18"/>
    <p:sldId id="258" r:id="rId19"/>
    <p:sldId id="259" r:id="rId20"/>
    <p:sldId id="260" r:id="rId21"/>
    <p:sldId id="261" r:id="rId22"/>
    <p:sldId id="269" r:id="rId23"/>
    <p:sldId id="277" r:id="rId24"/>
    <p:sldId id="27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90" d="100"/>
          <a:sy n="90" d="100"/>
        </p:scale>
        <p:origin x="-1464" y="-660"/>
      </p:cViewPr>
      <p:guideLst>
        <p:guide orient="horz" pos="2160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89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1.png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2" Type="http://schemas.openxmlformats.org/officeDocument/2006/relationships/image" Target="../media/image24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0" y="914400"/>
            <a:ext cx="12192000" cy="1201479"/>
          </a:xfrm>
        </p:spPr>
        <p:txBody>
          <a:bodyPr/>
          <a:lstStyle/>
          <a:p>
            <a:r>
              <a:rPr lang="en-US" altLang="zh-CN" dirty="0"/>
              <a:t>Module </a:t>
            </a:r>
            <a:r>
              <a:rPr lang="en-US" altLang="zh-CN" dirty="0" smtClean="0"/>
              <a:t>3  Unit </a:t>
            </a:r>
            <a:r>
              <a:rPr lang="en-US" altLang="zh-CN" dirty="0"/>
              <a:t>2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2656633"/>
            <a:ext cx="12192000" cy="974387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Sam ate four hamburgers.</a:t>
            </a:r>
            <a:endParaRPr lang="en-US" altLang="zh-CN" sz="4400" dirty="0"/>
          </a:p>
        </p:txBody>
      </p:sp>
    </p:spTree>
    <p:custDataLst>
      <p:tags r:id="rId4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4800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 don’t like coffee, so I </a:t>
            </a:r>
            <a:r>
              <a:rPr lang="en-US" altLang="zh-CN" dirty="0">
                <a:solidFill>
                  <a:srgbClr val="FF0000"/>
                </a:solidFill>
              </a:rPr>
              <a:t>gave</a:t>
            </a:r>
            <a:r>
              <a:rPr lang="en-US" altLang="zh-CN" dirty="0"/>
              <a:t> it to my daughter.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give-gave/</a:t>
            </a:r>
            <a:r>
              <a:rPr lang="en-US" altLang="zh-CN" sz="2400" dirty="0" err="1"/>
              <a:t>geiv</a:t>
            </a:r>
            <a:r>
              <a:rPr lang="en-US" altLang="zh-CN" sz="2400" dirty="0"/>
              <a:t>/</a:t>
            </a:r>
            <a:endParaRPr lang="en-US" altLang="zh-CN" sz="2400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sz="2800" dirty="0"/>
              <a:t>give to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gave to</a:t>
            </a:r>
            <a:endParaRPr lang="en-US" altLang="zh-CN" sz="2800" dirty="0"/>
          </a:p>
          <a:p>
            <a:pPr marL="0" indent="0">
              <a:buNone/>
            </a:pPr>
            <a:r>
              <a:rPr lang="zh-CN" altLang="en-US" sz="2800" dirty="0"/>
              <a:t>把</a:t>
            </a:r>
            <a:r>
              <a:rPr lang="en-US" altLang="zh-CN" sz="2800" dirty="0"/>
              <a:t>...</a:t>
            </a:r>
            <a:r>
              <a:rPr lang="zh-CN" altLang="en-US" sz="2800" dirty="0"/>
              <a:t>给</a:t>
            </a:r>
            <a:r>
              <a:rPr lang="en-US" altLang="zh-CN" sz="2800" dirty="0"/>
              <a:t>...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I </a:t>
            </a:r>
            <a:r>
              <a:rPr lang="en-US" altLang="zh-CN" sz="2800" dirty="0">
                <a:solidFill>
                  <a:srgbClr val="FF0000"/>
                </a:solidFill>
              </a:rPr>
              <a:t>drank</a:t>
            </a:r>
            <a:r>
              <a:rPr lang="en-US" altLang="zh-CN" sz="2800" dirty="0"/>
              <a:t> some milk</a:t>
            </a:r>
            <a:r>
              <a:rPr lang="en-US" altLang="zh-CN" sz="2800" dirty="0">
                <a:solidFill>
                  <a:srgbClr val="FF0000"/>
                </a:solidFill>
              </a:rPr>
              <a:t> last night.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</a:rPr>
              <a:t>I am going to drink some milk </a:t>
            </a:r>
            <a:r>
              <a:rPr lang="en-US" altLang="zh-CN" sz="2800" dirty="0">
                <a:solidFill>
                  <a:srgbClr val="FF0000"/>
                </a:solidFill>
              </a:rPr>
              <a:t>tonight.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</a:rPr>
              <a:t>                                             [</a:t>
            </a:r>
            <a:r>
              <a:rPr lang="en-US" altLang="zh-CN" sz="2800" dirty="0" err="1">
                <a:solidFill>
                  <a:srgbClr val="FF0000"/>
                </a:solidFill>
              </a:rPr>
              <a:t>təˈnaɪt</a:t>
            </a:r>
            <a:r>
              <a:rPr lang="en-US" altLang="zh-CN" sz="2800" dirty="0">
                <a:solidFill>
                  <a:srgbClr val="FF0000"/>
                </a:solidFill>
              </a:rPr>
              <a:t>]</a:t>
            </a:r>
            <a:r>
              <a:rPr lang="zh-CN" altLang="en-US" sz="2800" dirty="0">
                <a:solidFill>
                  <a:srgbClr val="FF0000"/>
                </a:solidFill>
              </a:rPr>
              <a:t>今晚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76250" y="2718435"/>
            <a:ext cx="75565" cy="963930"/>
          </a:xfrm>
          <a:prstGeom prst="leftBrac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过去时</a:t>
            </a:r>
            <a:r>
              <a:rPr lang="en-US" altLang="zh-CN" dirty="0"/>
              <a:t>/</a:t>
            </a:r>
            <a:r>
              <a:rPr lang="zh-CN" altLang="en-US" dirty="0"/>
              <a:t>一般将来时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735" y="2098730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/>
              <a:t>What did you eat </a:t>
            </a:r>
            <a:r>
              <a:rPr lang="en-US" altLang="zh-CN" sz="2400" dirty="0">
                <a:solidFill>
                  <a:srgbClr val="FF0000"/>
                </a:solidFill>
              </a:rPr>
              <a:t>last night</a:t>
            </a:r>
            <a:r>
              <a:rPr lang="en-US" altLang="zh-CN" sz="2400" dirty="0"/>
              <a:t>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 </a:t>
            </a:r>
            <a:r>
              <a:rPr lang="en-US" altLang="zh-CN" sz="2400" dirty="0">
                <a:solidFill>
                  <a:srgbClr val="FF0000"/>
                </a:solidFill>
              </a:rPr>
              <a:t>ate ...last night.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What are you going to eat </a:t>
            </a:r>
            <a:r>
              <a:rPr lang="en-US" altLang="zh-CN" sz="2400" dirty="0">
                <a:solidFill>
                  <a:srgbClr val="FF0000"/>
                </a:solidFill>
              </a:rPr>
              <a:t>tonight?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I</a:t>
            </a:r>
            <a:r>
              <a:rPr lang="en-US" altLang="zh-CN" sz="2400" dirty="0">
                <a:solidFill>
                  <a:srgbClr val="FF0000"/>
                </a:solidFill>
              </a:rPr>
              <a:t> am going to </a:t>
            </a:r>
            <a:r>
              <a:rPr lang="en-US" altLang="zh-CN" sz="2400" dirty="0">
                <a:solidFill>
                  <a:schemeClr val="tx1"/>
                </a:solidFill>
              </a:rPr>
              <a:t>eat.</a:t>
            </a:r>
            <a:r>
              <a:rPr lang="en-US" altLang="zh-CN" sz="2400" dirty="0">
                <a:solidFill>
                  <a:srgbClr val="FF0000"/>
                </a:solidFill>
              </a:rPr>
              <a:t>.. tonight. 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12" y="1437237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dirty="0"/>
              <a:t>用</a:t>
            </a:r>
            <a:r>
              <a:rPr lang="en-US" altLang="zh-CN" sz="2400" dirty="0"/>
              <a:t>   </a:t>
            </a:r>
            <a:r>
              <a:rPr lang="en-US" altLang="zh-CN" sz="2400" dirty="0" smtClean="0"/>
              <a:t>eat-ate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drink -drank          </a:t>
            </a:r>
            <a:r>
              <a:rPr lang="en-US" altLang="zh-CN" sz="3600" dirty="0"/>
              <a:t> </a:t>
            </a:r>
            <a:r>
              <a:rPr lang="zh-CN" altLang="en-US" sz="3600" dirty="0"/>
              <a:t>练习说句子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sz="2400" dirty="0"/>
              <a:t>      give-gave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   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   I </a:t>
            </a:r>
            <a:r>
              <a:rPr lang="en-US" altLang="zh-CN" sz="2400" dirty="0">
                <a:solidFill>
                  <a:srgbClr val="FF0000"/>
                </a:solidFill>
              </a:rPr>
              <a:t>ate</a:t>
            </a:r>
            <a:r>
              <a:rPr lang="en-US" altLang="zh-CN" sz="2400" dirty="0"/>
              <a:t> noodles</a:t>
            </a:r>
            <a:r>
              <a:rPr lang="en-US" altLang="zh-CN" sz="2400" dirty="0">
                <a:solidFill>
                  <a:srgbClr val="FF0000"/>
                </a:solidFill>
              </a:rPr>
              <a:t> last night</a:t>
            </a:r>
            <a:r>
              <a:rPr lang="en-US" altLang="zh-CN" sz="2400" dirty="0"/>
              <a:t>./I am going to eat chips </a:t>
            </a:r>
            <a:r>
              <a:rPr lang="en-US" altLang="zh-CN" sz="2400" dirty="0">
                <a:solidFill>
                  <a:srgbClr val="FF0000"/>
                </a:solidFill>
              </a:rPr>
              <a:t>tonight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err="1"/>
              <a:t>Daming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Lingling</a:t>
            </a:r>
            <a:r>
              <a:rPr lang="en-US" altLang="zh-CN" sz="2400" dirty="0">
                <a:solidFill>
                  <a:srgbClr val="FF0000"/>
                </a:solidFill>
              </a:rPr>
              <a:t> drank</a:t>
            </a:r>
            <a:r>
              <a:rPr lang="en-US" altLang="zh-CN" sz="2400" dirty="0"/>
              <a:t> some juice </a:t>
            </a:r>
            <a:r>
              <a:rPr lang="en-US" altLang="zh-CN" sz="2400" dirty="0" err="1">
                <a:solidFill>
                  <a:srgbClr val="FF0000"/>
                </a:solidFill>
              </a:rPr>
              <a:t>yeaterday</a:t>
            </a:r>
            <a:r>
              <a:rPr lang="en-US" altLang="zh-CN" sz="2400" dirty="0"/>
              <a:t>./They are going to drink some soybean milk </a:t>
            </a:r>
            <a:r>
              <a:rPr lang="en-US" altLang="zh-CN" sz="2400" dirty="0">
                <a:solidFill>
                  <a:srgbClr val="FF0000"/>
                </a:solidFill>
              </a:rPr>
              <a:t>tonight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4" name="左大括号 3"/>
          <p:cNvSpPr/>
          <p:nvPr/>
        </p:nvSpPr>
        <p:spPr>
          <a:xfrm>
            <a:off x="982980" y="1673860"/>
            <a:ext cx="91440" cy="165354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5816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give-gave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997765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/>
              <a:t>I </a:t>
            </a:r>
            <a:r>
              <a:rPr lang="en-US" altLang="zh-CN" sz="2800" dirty="0">
                <a:solidFill>
                  <a:srgbClr val="FF0000"/>
                </a:solidFill>
              </a:rPr>
              <a:t>gave</a:t>
            </a:r>
            <a:r>
              <a:rPr lang="en-US" altLang="zh-CN" sz="2800" dirty="0"/>
              <a:t> some coffee to my daughter </a:t>
            </a:r>
            <a:r>
              <a:rPr lang="en-US" altLang="zh-CN" sz="2800" dirty="0">
                <a:solidFill>
                  <a:srgbClr val="FF0000"/>
                </a:solidFill>
              </a:rPr>
              <a:t>last night</a:t>
            </a:r>
            <a:r>
              <a:rPr lang="en-US" altLang="zh-CN" sz="2800" dirty="0"/>
              <a:t>. /I am going to give my daughter some milk </a:t>
            </a:r>
            <a:r>
              <a:rPr lang="en-US" altLang="zh-CN" sz="2800" dirty="0">
                <a:solidFill>
                  <a:srgbClr val="FF0000"/>
                </a:solidFill>
              </a:rPr>
              <a:t>tonight</a:t>
            </a:r>
            <a:r>
              <a:rPr lang="en-US" altLang="zh-CN" sz="2800" dirty="0"/>
              <a:t>. </a:t>
            </a:r>
            <a:endParaRPr lang="en-US" altLang="zh-CN" sz="28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5816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199515" y="2528570"/>
          <a:ext cx="9201150" cy="2456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230"/>
                <a:gridCol w="1840230"/>
                <a:gridCol w="1840230"/>
                <a:gridCol w="1840230"/>
                <a:gridCol w="1840230"/>
              </a:tblGrid>
              <a:tr h="4400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ea,ee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ea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ere,eir</a:t>
                      </a:r>
                      <a:endParaRPr lang="en-US" altLang="zh-CN"/>
                    </a:p>
                  </a:txBody>
                  <a:tcPr/>
                </a:tc>
              </a:tr>
              <a:tr h="10083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teacher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head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bear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where</a:t>
                      </a:r>
                      <a:endParaRPr lang="en-US" altLang="zh-CN"/>
                    </a:p>
                  </a:txBody>
                  <a:tcPr/>
                </a:tc>
              </a:tr>
              <a:tr h="1007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see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bread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hear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pear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their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Listen and say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4800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965" y="262890"/>
            <a:ext cx="10464800" cy="63315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1752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4450" y="1694870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Dear Daming,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Today Sam ate four hamburgers at school! He likes hamburgers very much. Lingling had a sandwich because she doesn’t like hamburgers. She gave her hamburgers to Sam.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I miss Chinese food. Tonight Mum is going to cook Chinese food for us.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Love,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Amy. </a:t>
            </a:r>
            <a:endParaRPr lang="en-US" altLang="zh-CN"/>
          </a:p>
        </p:txBody>
      </p:sp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395595" y="294005"/>
            <a:ext cx="1400810" cy="1400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200900" y="466090"/>
            <a:ext cx="1289050" cy="128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0147935" y="5109845"/>
            <a:ext cx="1829435" cy="1585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10283190" y="3307715"/>
            <a:ext cx="1694180" cy="1694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7599680" y="3900805"/>
            <a:ext cx="2131060" cy="2134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2277745" y="3980815"/>
            <a:ext cx="2308225" cy="2054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8" cstate="email"/>
          <a:stretch>
            <a:fillRect/>
          </a:stretch>
        </p:blipFill>
        <p:spPr>
          <a:xfrm>
            <a:off x="5138420" y="4009390"/>
            <a:ext cx="1908810" cy="191833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8235950" y="2947035"/>
            <a:ext cx="1490345" cy="1460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36010" y="2931795"/>
            <a:ext cx="286512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612265" y="3397885"/>
            <a:ext cx="1602105" cy="3111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54380" y="2921635"/>
            <a:ext cx="1172210" cy="1016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911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28720"/>
            <a:ext cx="10969200" cy="705600"/>
          </a:xfrm>
        </p:spPr>
        <p:txBody>
          <a:bodyPr/>
          <a:lstStyle/>
          <a:p>
            <a:r>
              <a:rPr lang="en-US" altLang="zh-CN" dirty="0"/>
              <a:t>Now answer the questions.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210" y="2595880"/>
            <a:ext cx="5512435" cy="27101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1.Who ate four hamburgers at school today?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2.Who had a sandwich?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3.Does Amy miss Chinese food?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4.What is Ms. Smart going to cook tonight?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5.Who write this letter to </a:t>
            </a:r>
            <a:r>
              <a:rPr lang="en-US" altLang="zh-CN" dirty="0" err="1"/>
              <a:t>Daming</a:t>
            </a:r>
            <a:r>
              <a:rPr lang="en-US" altLang="zh-CN" dirty="0"/>
              <a:t>?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pic>
        <p:nvPicPr>
          <p:cNvPr id="102" name="图片 10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512435" y="3138805"/>
            <a:ext cx="1167765" cy="1167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912610" y="2595880"/>
            <a:ext cx="5512435" cy="27101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1.Sam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2.Lingling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3.Yes, she does.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4.She is going to cook Chinese food.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5.Amy.</a:t>
            </a: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用所给单词的适当形式填空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0730" y="2038350"/>
            <a:ext cx="7490460" cy="26390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1.Today Sam_____(eat) four hamburgers at school.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2.He _____(like) hamburgers very much.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3.Lingling__________(like) hamburgers.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4.Ms Smart is ____(go) to cook Chinese food for(</a:t>
            </a:r>
            <a:r>
              <a:rPr lang="zh-CN" altLang="en-US" dirty="0"/>
              <a:t>介词</a:t>
            </a:r>
            <a:r>
              <a:rPr lang="en-US" altLang="zh-CN" dirty="0"/>
              <a:t>) us.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5.Lingling ______(give) her hamburgers to(</a:t>
            </a:r>
            <a:r>
              <a:rPr lang="zh-CN" altLang="en-US" dirty="0"/>
              <a:t>介词</a:t>
            </a:r>
            <a:r>
              <a:rPr lang="en-US" altLang="zh-CN" dirty="0"/>
              <a:t>) Sam.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2522855" y="2130425"/>
            <a:ext cx="507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ate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4320" y="2498725"/>
            <a:ext cx="709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likes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52650" y="3038475"/>
            <a:ext cx="1409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doesn’t like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22855" y="3484880"/>
            <a:ext cx="928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going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4250" y="3936365"/>
            <a:ext cx="775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gave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判断正误，正确的写</a:t>
            </a:r>
            <a:r>
              <a:rPr lang="en-US" altLang="zh-CN"/>
              <a:t>A</a:t>
            </a:r>
            <a:r>
              <a:rPr lang="zh-CN" altLang="en-US"/>
              <a:t>，错误的写</a:t>
            </a:r>
            <a:r>
              <a:rPr lang="en-US" altLang="zh-CN"/>
              <a:t>B</a:t>
            </a:r>
            <a:r>
              <a:rPr lang="zh-CN" altLang="en-US"/>
              <a:t>并改正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1.(    )Amy ate four hamburgers at school.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2.(    )</a:t>
            </a:r>
            <a:r>
              <a:rPr lang="en-US" altLang="zh-CN" dirty="0" err="1">
                <a:sym typeface="+mn-ea"/>
              </a:rPr>
              <a:t>Lingling</a:t>
            </a:r>
            <a:r>
              <a:rPr lang="en-US" altLang="zh-CN" dirty="0">
                <a:sym typeface="+mn-ea"/>
              </a:rPr>
              <a:t> likes hamburgers.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3.(    )</a:t>
            </a:r>
            <a:r>
              <a:rPr lang="en-US" altLang="zh-CN" dirty="0" err="1">
                <a:sym typeface="+mn-ea"/>
              </a:rPr>
              <a:t>Ms</a:t>
            </a:r>
            <a:r>
              <a:rPr lang="en-US" altLang="zh-CN" dirty="0">
                <a:sym typeface="+mn-ea"/>
              </a:rPr>
              <a:t> Smart is going to cook English food for(</a:t>
            </a:r>
            <a:r>
              <a:rPr lang="zh-CN" altLang="en-US" dirty="0">
                <a:sym typeface="+mn-ea"/>
              </a:rPr>
              <a:t>介词</a:t>
            </a:r>
            <a:r>
              <a:rPr lang="en-US" altLang="zh-CN" dirty="0">
                <a:sym typeface="+mn-ea"/>
              </a:rPr>
              <a:t>) us.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4.(    )Amy miss Chinese food.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5.(    )</a:t>
            </a:r>
            <a:r>
              <a:rPr lang="en-US" altLang="zh-CN" dirty="0" err="1">
                <a:sym typeface="+mn-ea"/>
              </a:rPr>
              <a:t>Lingling</a:t>
            </a:r>
            <a:r>
              <a:rPr lang="en-US" altLang="zh-CN" dirty="0">
                <a:sym typeface="+mn-ea"/>
              </a:rPr>
              <a:t> gave her hamburgers to(</a:t>
            </a:r>
            <a:r>
              <a:rPr lang="zh-CN" altLang="en-US" dirty="0">
                <a:sym typeface="+mn-ea"/>
              </a:rPr>
              <a:t>介词</a:t>
            </a:r>
            <a:r>
              <a:rPr lang="en-US" altLang="zh-CN" dirty="0">
                <a:sym typeface="+mn-ea"/>
              </a:rPr>
              <a:t>) Sam.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1042035" y="2038985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6630" y="252095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6630" y="3002915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6630" y="348488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630" y="3966845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27480" y="2434590"/>
            <a:ext cx="5886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37130" y="2889250"/>
            <a:ext cx="58864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77080" y="3371215"/>
            <a:ext cx="1059815" cy="1143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778000" y="1771650"/>
            <a:ext cx="789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Sam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66695" y="2250440"/>
            <a:ext cx="1367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doesn’t like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12335" y="2705100"/>
            <a:ext cx="1336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Chinese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0736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3080" y="882085"/>
            <a:ext cx="10969200" cy="705600"/>
          </a:xfrm>
        </p:spPr>
        <p:txBody>
          <a:bodyPr/>
          <a:lstStyle/>
          <a:p>
            <a:r>
              <a:rPr lang="zh-CN" altLang="en-US" dirty="0"/>
              <a:t>学情分析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3865" y="1896110"/>
            <a:ext cx="916305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/>
              <a:t>对于饮食文化的话题，同学们特别乐于讨论，既贴近生活，又深受孩子们的喜爱。一些常有的食品、水果也是学生耳熟能详的词汇，这些都为学习本单元的内容打下了一定的基础。</a:t>
            </a: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句型归纳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1.</a:t>
            </a:r>
            <a:r>
              <a:rPr lang="zh-CN" altLang="en-US" sz="2800" dirty="0"/>
              <a:t>主语</a:t>
            </a:r>
            <a:r>
              <a:rPr lang="en-US" altLang="zh-CN" sz="2800" dirty="0"/>
              <a:t>+be(am/is/are) going to +</a:t>
            </a:r>
            <a:r>
              <a:rPr lang="zh-CN" altLang="en-US" sz="2800" dirty="0"/>
              <a:t>动词原形</a:t>
            </a:r>
            <a:r>
              <a:rPr lang="en-US" altLang="zh-CN" sz="2800" dirty="0"/>
              <a:t>+</a:t>
            </a:r>
            <a:r>
              <a:rPr lang="zh-CN" altLang="en-US" sz="2800" dirty="0"/>
              <a:t>其他</a:t>
            </a: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 err="1"/>
              <a:t>eg</a:t>
            </a:r>
            <a:r>
              <a:rPr lang="en-US" altLang="zh-CN" sz="2800" dirty="0"/>
              <a:t>. I am going to visit my grandma.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We are going to watch TV.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He is going to swim.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33475" y="2302510"/>
            <a:ext cx="4351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打算，将要，某人打算，计划做某事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句型归纳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2.like/don’t like/likes/doesn’t like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</a:t>
            </a:r>
            <a:r>
              <a:rPr lang="en-US" altLang="zh-CN" sz="2400" dirty="0">
                <a:solidFill>
                  <a:srgbClr val="FF0000"/>
                </a:solidFill>
              </a:rPr>
              <a:t> like</a:t>
            </a:r>
            <a:r>
              <a:rPr lang="en-US" altLang="zh-CN" sz="2400" dirty="0"/>
              <a:t> reading books.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 </a:t>
            </a:r>
            <a:r>
              <a:rPr lang="en-US" altLang="zh-CN" sz="2400" dirty="0">
                <a:solidFill>
                  <a:srgbClr val="FF0000"/>
                </a:solidFill>
              </a:rPr>
              <a:t>don’t like</a:t>
            </a:r>
            <a:r>
              <a:rPr lang="en-US" altLang="zh-CN" sz="2400" dirty="0"/>
              <a:t> ride a bike.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He </a:t>
            </a:r>
            <a:r>
              <a:rPr lang="en-US" altLang="zh-CN" sz="2400" dirty="0">
                <a:solidFill>
                  <a:srgbClr val="FF0000"/>
                </a:solidFill>
              </a:rPr>
              <a:t>likes</a:t>
            </a:r>
            <a:r>
              <a:rPr lang="en-US" altLang="zh-CN" sz="2400" dirty="0"/>
              <a:t> playing </a:t>
            </a:r>
            <a:r>
              <a:rPr lang="en-US" altLang="zh-CN" sz="2400" dirty="0" err="1"/>
              <a:t>basetball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She </a:t>
            </a:r>
            <a:r>
              <a:rPr lang="en-US" altLang="zh-CN" sz="2400" dirty="0" err="1">
                <a:solidFill>
                  <a:srgbClr val="FF0000"/>
                </a:solidFill>
              </a:rPr>
              <a:t>does’t</a:t>
            </a:r>
            <a:r>
              <a:rPr lang="en-US" altLang="zh-CN" sz="2400" dirty="0">
                <a:solidFill>
                  <a:srgbClr val="FF0000"/>
                </a:solidFill>
              </a:rPr>
              <a:t> like</a:t>
            </a:r>
            <a:r>
              <a:rPr lang="en-US" altLang="zh-CN" sz="2400" dirty="0"/>
              <a:t> play football.</a:t>
            </a:r>
            <a:endParaRPr lang="en-US" altLang="zh-CN" sz="24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Homework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1.Introduce English food to your parents.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2.Try to retell the text.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练习下列句型，重点区别一般过去时和一般将来时的动词特点</a:t>
            </a:r>
            <a:endParaRPr lang="zh-CN" altLang="en-US" sz="2400" dirty="0"/>
          </a:p>
          <a:p>
            <a:pPr marL="0" indent="0">
              <a:buNone/>
            </a:pPr>
            <a:r>
              <a:rPr lang="en-US" altLang="zh-CN" sz="2400" dirty="0"/>
              <a:t>What did you eat/drink</a:t>
            </a:r>
            <a:r>
              <a:rPr lang="en-US" altLang="zh-CN" sz="2400" dirty="0">
                <a:solidFill>
                  <a:srgbClr val="FF0000"/>
                </a:solidFill>
              </a:rPr>
              <a:t> last night</a:t>
            </a:r>
            <a:r>
              <a:rPr lang="en-US" altLang="zh-CN" sz="2400" dirty="0"/>
              <a:t>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 ate/drank ...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/>
              <a:t>What are you going to eat/drink </a:t>
            </a:r>
            <a:r>
              <a:rPr lang="en-US" altLang="zh-CN" sz="3200" dirty="0">
                <a:solidFill>
                  <a:srgbClr val="FF0000"/>
                </a:solidFill>
              </a:rPr>
              <a:t>tonight</a:t>
            </a:r>
            <a:r>
              <a:rPr lang="en-US" altLang="zh-CN" sz="3200" dirty="0"/>
              <a:t>?</a:t>
            </a: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/>
              <a:t>I am going to eat/drink...</a:t>
            </a:r>
            <a:endParaRPr lang="en-US" altLang="zh-CN" sz="32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06730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3080" y="882085"/>
            <a:ext cx="10969200" cy="705600"/>
          </a:xfrm>
        </p:spPr>
        <p:txBody>
          <a:bodyPr/>
          <a:lstStyle/>
          <a:p>
            <a:r>
              <a:rPr lang="zh-CN" altLang="en-US"/>
              <a:t>学情分析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3865" y="1896110"/>
            <a:ext cx="9163050" cy="47593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/>
              <a:t>本单元的知识点拥有兴趣性、生活化的特色，更利于全方向的调换学生的踊跃性。</a:t>
            </a:r>
            <a:endParaRPr lang="zh-CN" altLang="en-US" sz="2800" dirty="0"/>
          </a:p>
          <a:p>
            <a:pPr marL="0" indent="0">
              <a:buNone/>
            </a:pPr>
            <a:r>
              <a:rPr lang="zh-CN" altLang="en-US" sz="2800" dirty="0"/>
              <a:t>教学目标：可以听闻读写四会单词和要点句型，掌握不规则动词</a:t>
            </a:r>
            <a:r>
              <a:rPr lang="en-US" altLang="zh-CN" sz="2800" dirty="0" err="1"/>
              <a:t>eat,give,drink</a:t>
            </a:r>
            <a:r>
              <a:rPr lang="zh-CN" altLang="en-US" sz="2800" dirty="0"/>
              <a:t>的过去式形式；让学生可以讨论饮食及喜爱的食品以及掌握句型：</a:t>
            </a:r>
            <a:r>
              <a:rPr lang="en-US" altLang="zh-CN" sz="2800" dirty="0"/>
              <a:t>What did you eat?/drink last night?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I eat/drink ......</a:t>
            </a:r>
            <a:endParaRPr lang="en-US" altLang="zh-CN" sz="2800" dirty="0"/>
          </a:p>
        </p:txBody>
      </p:sp>
    </p:spTree>
    <p:custDataLst>
      <p:tags r:id="rId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0" y="547370"/>
            <a:ext cx="9163050" cy="5904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/>
              <a:t>Greeting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sausage</a:t>
            </a:r>
            <a:r>
              <a:rPr lang="zh-CN" altLang="en-US" sz="2800" dirty="0"/>
              <a:t>香肠</a:t>
            </a: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 err="1"/>
              <a:t>sandwitch</a:t>
            </a:r>
            <a:r>
              <a:rPr lang="zh-CN" altLang="en-US" sz="2800" dirty="0"/>
              <a:t>三明治</a:t>
            </a: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</p:txBody>
      </p:sp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431790" y="0"/>
            <a:ext cx="3439160" cy="3439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431790" y="3630295"/>
            <a:ext cx="3227705" cy="32277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7688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0" y="547370"/>
            <a:ext cx="9163050" cy="5904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Greeting</a:t>
            </a: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hamburger</a:t>
            </a:r>
            <a:r>
              <a:rPr lang="zh-CN" altLang="en-US" sz="2800"/>
              <a:t>汉堡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chip</a:t>
            </a:r>
            <a:r>
              <a:rPr lang="zh-CN" altLang="en-US" sz="2800"/>
              <a:t>薯条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pic>
        <p:nvPicPr>
          <p:cNvPr id="102" name="图片 10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991225" y="721995"/>
            <a:ext cx="3356610" cy="3115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177280" y="4217035"/>
            <a:ext cx="2640965" cy="26409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49720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0" y="547370"/>
            <a:ext cx="9163050" cy="6098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/>
              <a:t>milk</a:t>
            </a:r>
            <a:r>
              <a:rPr lang="zh-CN" altLang="en-US" sz="2800"/>
              <a:t>牛奶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coffee</a:t>
            </a:r>
            <a:r>
              <a:rPr lang="zh-CN" altLang="en-US" sz="2800"/>
              <a:t>咖啡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pic>
        <p:nvPicPr>
          <p:cNvPr id="104" name="图片 10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703445" y="486410"/>
            <a:ext cx="2615565" cy="2620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631690" y="3620135"/>
            <a:ext cx="3821430" cy="28505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608330" y="-6667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0" y="547370"/>
            <a:ext cx="9163050" cy="60985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tea</a:t>
            </a:r>
            <a:r>
              <a:rPr lang="zh-CN" altLang="en-US" sz="2800"/>
              <a:t>茶叶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juice</a:t>
            </a:r>
            <a:r>
              <a:rPr lang="zh-CN" altLang="en-US" sz="2800"/>
              <a:t>果汁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pic>
        <p:nvPicPr>
          <p:cNvPr id="107" name="图片 10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07585" y="465455"/>
            <a:ext cx="3045460" cy="3045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036820" y="3693160"/>
            <a:ext cx="2952750" cy="2952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5816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450" y="547370"/>
            <a:ext cx="9163050" cy="47593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 sz="2800"/>
              <a:t>water</a:t>
            </a:r>
            <a:r>
              <a:rPr lang="zh-CN" altLang="en-US" sz="2800"/>
              <a:t>水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soup</a:t>
            </a:r>
            <a:r>
              <a:rPr lang="zh-CN" altLang="en-US" sz="2800"/>
              <a:t>汤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soybean milk </a:t>
            </a:r>
            <a:r>
              <a:rPr lang="zh-CN" altLang="en-US" sz="2800"/>
              <a:t>豆浆</a:t>
            </a:r>
            <a:endParaRPr lang="zh-CN" altLang="en-US" sz="2800"/>
          </a:p>
        </p:txBody>
      </p:sp>
      <p:pic>
        <p:nvPicPr>
          <p:cNvPr id="109" name="图片 108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629785" y="0"/>
            <a:ext cx="2482215" cy="2486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图片 10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8176260" y="1924050"/>
            <a:ext cx="2331085" cy="2258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731895" y="3875405"/>
            <a:ext cx="4278630" cy="30524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-537845" y="-234315"/>
            <a:ext cx="13016230" cy="732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eat-ate/drink-drank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What did you eat last night?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 </a:t>
            </a:r>
            <a:r>
              <a:rPr lang="en-US" altLang="zh-CN" sz="2400" dirty="0">
                <a:solidFill>
                  <a:srgbClr val="FF0000"/>
                </a:solidFill>
              </a:rPr>
              <a:t>ate</a:t>
            </a:r>
            <a:r>
              <a:rPr lang="en-US" altLang="zh-CN" sz="2400" dirty="0"/>
              <a:t> a banana.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What did you drink last night?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I</a:t>
            </a:r>
            <a:r>
              <a:rPr lang="en-US" altLang="zh-CN" sz="2400" dirty="0">
                <a:solidFill>
                  <a:srgbClr val="FF0000"/>
                </a:solidFill>
              </a:rPr>
              <a:t> drank</a:t>
            </a:r>
            <a:r>
              <a:rPr lang="en-US" altLang="zh-CN" sz="2400" dirty="0"/>
              <a:t> a box of milk.</a:t>
            </a:r>
            <a:endParaRPr lang="en-US" altLang="zh-CN" sz="2400" dirty="0"/>
          </a:p>
        </p:txBody>
      </p:sp>
      <p:pic>
        <p:nvPicPr>
          <p:cNvPr id="112" name="图片 11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951980" y="608330"/>
            <a:ext cx="2780665" cy="2780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951980" y="3721735"/>
            <a:ext cx="2862580" cy="28625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UNIT_TABLE_BEAUTIFY" val="smartTable{8cf85168-d1b3-4867-a6de-b782e04f054b}"/>
  <p:tag name="TABLE_ENDDRAG_ORIGIN_RECT" val="724*193"/>
  <p:tag name="TABLE_ENDDRAG_RECT" val="94*199*724*193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77aa5913-22f9-4651-bd59-51b7859bd1f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2806</Words>
  <Application>WPS 演示</Application>
  <PresentationFormat>自定义</PresentationFormat>
  <Paragraphs>232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第一PPT模板网-WWW.1PPT.COM</vt:lpstr>
      <vt:lpstr>Module 3  Unit 2</vt:lpstr>
      <vt:lpstr>学情分析</vt:lpstr>
      <vt:lpstr>学情分析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eat-ate/drink-drank</vt:lpstr>
      <vt:lpstr>I don’t like coffee, so I gave it to my daughter.</vt:lpstr>
      <vt:lpstr>过去时/一般将来时</vt:lpstr>
      <vt:lpstr>PowerPoint 演示文稿</vt:lpstr>
      <vt:lpstr>give-gave</vt:lpstr>
      <vt:lpstr>Listen and say</vt:lpstr>
      <vt:lpstr>PowerPoint 演示文稿</vt:lpstr>
      <vt:lpstr>PowerPoint 演示文稿</vt:lpstr>
      <vt:lpstr>Now answer the questions.</vt:lpstr>
      <vt:lpstr>用所给单词的适当形式填空</vt:lpstr>
      <vt:lpstr>判断正误，正确的写A，错误的写B并改正</vt:lpstr>
      <vt:lpstr>句型归纳</vt:lpstr>
      <vt:lpstr>句型归纳</vt:lpstr>
      <vt:lpstr>Homework</vt:lpstr>
      <vt:lpstr>Homework</vt:lpstr>
    </vt:vector>
  </TitlesOfParts>
  <Company>Sam ate four hamburgers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2022-07-23T19:38:00Z</cp:lastPrinted>
  <dcterms:created xsi:type="dcterms:W3CDTF">2022-07-23T19:38:00Z</dcterms:created>
  <dcterms:modified xsi:type="dcterms:W3CDTF">2023-02-17T05:03:18Z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131643A9E4BF4CA9BF7E9F7E0429ABDE</vt:lpwstr>
  </property>
  <property fmtid="{D5CDD505-2E9C-101B-9397-08002B2CF9AE}" pid="7" name="KSOProductBuildVer">
    <vt:lpwstr>2052-11.1.0.13703</vt:lpwstr>
  </property>
</Properties>
</file>