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1"/>
  </p:handoutMasterIdLst>
  <p:sldIdLst>
    <p:sldId id="561" r:id="rId3"/>
    <p:sldId id="941" r:id="rId4"/>
    <p:sldId id="943" r:id="rId5"/>
    <p:sldId id="945" r:id="rId6"/>
    <p:sldId id="946" r:id="rId7"/>
    <p:sldId id="948" r:id="rId8"/>
    <p:sldId id="950" r:id="rId10"/>
    <p:sldId id="962" r:id="rId11"/>
    <p:sldId id="951" r:id="rId12"/>
    <p:sldId id="952" r:id="rId13"/>
    <p:sldId id="953" r:id="rId14"/>
    <p:sldId id="955" r:id="rId15"/>
    <p:sldId id="956" r:id="rId16"/>
    <p:sldId id="957" r:id="rId17"/>
    <p:sldId id="958" r:id="rId18"/>
    <p:sldId id="960" r:id="rId19"/>
    <p:sldId id="961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4000" b="1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4000" b="1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4000" b="1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4000" b="1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4000" b="1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179" autoAdjust="0"/>
  </p:normalViewPr>
  <p:slideViewPr>
    <p:cSldViewPr>
      <p:cViewPr>
        <p:scale>
          <a:sx n="100" d="100"/>
          <a:sy n="100" d="100"/>
        </p:scale>
        <p:origin x="-194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307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23E5E4B-DF40-4E59-B4D4-29E292A4DEED}" type="datetime1">
              <a:rPr lang="zh-CN" altLang="en-US" sz="1200"/>
            </a:fld>
            <a:endParaRPr lang="zh-CN" altLang="en-US" sz="1200"/>
          </a:p>
        </p:txBody>
      </p:sp>
      <p:sp>
        <p:nvSpPr>
          <p:cNvPr id="307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307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2C3864F-0681-4539-A846-DB84C8A18D3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512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 lang="zh-CN" altLang="en-US" sz="4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/>
            </a:pPr>
            <a:endParaRPr lang="zh-CN" altLang="en-US" sz="1200"/>
          </a:p>
        </p:txBody>
      </p:sp>
      <p:sp>
        <p:nvSpPr>
          <p:cNvPr id="4099" name="日期占位符 51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ClrTx/>
              <a:buFont typeface="Arial" panose="020B0604020202020204"/>
            </a:pPr>
            <a:endParaRPr lang="zh-CN" altLang="en-US" sz="1200"/>
          </a:p>
        </p:txBody>
      </p:sp>
      <p:sp>
        <p:nvSpPr>
          <p:cNvPr id="4100" name="幻灯片图像占位符 512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101" name="文本占位符 5124"/>
          <p:cNvSpPr>
            <a:spLocks noGrp="1" noRot="1" noChangeArrowheads="1" noTextEdit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            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页脚占位符 51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/>
            </a:pPr>
            <a:endParaRPr lang="zh-CN" altLang="en-US" sz="1200"/>
          </a:p>
        </p:txBody>
      </p:sp>
      <p:sp>
        <p:nvSpPr>
          <p:cNvPr id="4103" name="灯片编号占位符 51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ClrTx/>
              <a:buFont typeface="Arial" panose="020B0604020202020204"/>
            </a:pPr>
            <a:fld id="{7F91A741-E48B-4F5D-AE17-B0DA7B5A242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Font typeface="Arial" panose="020B0604020202020204"/>
            </a:pPr>
            <a:fld id="{FAB08618-2D6F-48BD-8649-4260505DD64E}" type="slidenum">
              <a:rPr lang="en-US" altLang="en-US" sz="1200"/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Font typeface="Arial" panose="020B0604020202020204"/>
            </a:pPr>
            <a:fld id="{E3CB45A0-77AA-48FD-9331-8A6A57B3AD8A}" type="slidenum">
              <a:rPr lang="en-US" altLang="en-US" sz="1200"/>
            </a:fld>
            <a:endParaRPr lang="en-US" altLang="en-US" sz="1200"/>
          </a:p>
        </p:txBody>
      </p:sp>
      <p:sp>
        <p:nvSpPr>
          <p:cNvPr id="13314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13315" name="Rectangle 3"/>
          <p:cNvSpPr>
            <a:spLocks noGrp="1" noRot="1" noTextEdit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Font typeface="Arial" panose="020B0604020202020204"/>
            </a:pPr>
            <a:fld id="{EF98BF20-D0E6-4E64-B359-FFAE34B27C36}" type="slidenum">
              <a:rPr lang="en-US" altLang="en-US" sz="1200"/>
            </a:fld>
            <a:endParaRPr lang="en-US" altLang="en-US" sz="1200"/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15363" name="Rectangle 3"/>
          <p:cNvSpPr>
            <a:spLocks noGrp="1" noRot="1" noTextEdit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>
              <a:spcBef>
                <a:spcPct val="50000"/>
              </a:spcBef>
              <a:buFont typeface="Arial" panose="020B0604020202020204"/>
            </a:pPr>
            <a:fld id="{4A7F8EC3-CD55-4F80-A306-6FB73D830BE7}" type="slidenum">
              <a:rPr lang="en-US" altLang="en-US" sz="1200"/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38763" y="914400"/>
            <a:ext cx="1627188" cy="52117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4787233" cy="52117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6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052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/>
            </a:pPr>
            <a:fld id="{D0D9F86F-2DC4-4F06-8054-6DF49F520418}" type="datetime1">
              <a:rPr lang="zh-CN" altLang="en-US"/>
            </a:fld>
            <a:endParaRPr lang="zh-CN" altLang="en-US"/>
          </a:p>
        </p:txBody>
      </p:sp>
      <p:sp>
        <p:nvSpPr>
          <p:cNvPr id="205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/>
            </a:pPr>
            <a:endParaRPr lang="zh-CN" altLang="en-US"/>
          </a:p>
        </p:txBody>
      </p:sp>
      <p:sp>
        <p:nvSpPr>
          <p:cNvPr id="205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4000" b="1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/>
            </a:pPr>
            <a:fld id="{DA2538FA-8A63-4094-8B73-6DA3505145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776663" y="2209800"/>
            <a:ext cx="3189288" cy="3916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 idx="4294967295"/>
          </p:nvPr>
        </p:nvSpPr>
        <p:spPr>
          <a:xfrm>
            <a:off x="457200" y="914400"/>
            <a:ext cx="6508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rgbClr val="153479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6508750" cy="3916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457200" indent="-457200" algn="l" defTabSz="914400" rtl="0" eaLnBrk="0" fontAlgn="base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1500" lvl="1" indent="-34290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42950" lvl="2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71550" lvl="3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0150" lvl="4" indent="-285750" algn="l" defTabSz="914400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53479"/>
              </a:buClr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rgbClr val="153479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457200" indent="-457200" algn="l" defTabSz="914400" rtl="0" eaLnBrk="0" fontAlgn="base" hangingPunct="0">
        <a:lnSpc>
          <a:spcPct val="100000"/>
        </a:lnSpc>
        <a:spcBef>
          <a:spcPts val="18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1pPr>
      <a:lvl2pPr marL="571500" lvl="1" indent="-34290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742950" lvl="2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971550" lvl="3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200150" lvl="4" indent="-285750" algn="l" defTabSz="914400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153479"/>
        </a:buClr>
        <a:buSzTx/>
        <a:buFont typeface="Arial" panose="020B0604020202020204" pitchFamily="34" charset="0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ClrTx/>
        <a:buSzTx/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ClrTx/>
        <a:buSzTx/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ClrTx/>
        <a:buSzTx/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ClrTx/>
        <a:buSzTx/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ClrTx/>
        <a:buSzTx/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slide" Target="slide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../../../../../Users/lenovo/Desktop/new_3l6_m5u1a1.sw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hyperlink" Target="new_3l6_m5u1a2.swf" TargetMode="Externa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hyperlink" Target="new_3l6_m5u1a2.swf" TargetMode="Externa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1"/>
          <p:cNvSpPr/>
          <p:nvPr/>
        </p:nvSpPr>
        <p:spPr>
          <a:xfrm>
            <a:off x="0" y="908720"/>
            <a:ext cx="9144000" cy="31547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英语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（新标准）（小学三起）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五年级下册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M5U1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Unit 1 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algn="ctr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5400" dirty="0">
                <a:solidFill>
                  <a:schemeClr val="bg1"/>
                </a:solidFill>
                <a:latin typeface="Times New Roman" panose="02020603050405020304" pitchFamily="18" charset="0"/>
              </a:rPr>
              <a:t>It’s big and light.</a:t>
            </a:r>
            <a:r>
              <a:rPr lang="en-US" altLang="zh-CN" sz="54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54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C:\Users\lenovo\Desktop\green bag_副本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7825" y="2243138"/>
            <a:ext cx="1797050" cy="1495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0" name="Picture 4" descr="C:\Users\lenovo\Desktop\blue bag_副本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17525" y="3770313"/>
            <a:ext cx="1916113" cy="2466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TextBox 5"/>
          <p:cNvSpPr/>
          <p:nvPr/>
        </p:nvSpPr>
        <p:spPr>
          <a:xfrm>
            <a:off x="3276600" y="836613"/>
            <a:ext cx="4675188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This black bag is </a:t>
            </a:r>
            <a:r>
              <a:rPr lang="en-US" altLang="zh-CN" sz="3200" u="sng">
                <a:latin typeface="Times New Roman" panose="02020603050405020304" pitchFamily="18" charset="0"/>
              </a:rPr>
              <a:t>            </a:t>
            </a:r>
            <a:r>
              <a:rPr lang="en-US" altLang="zh-CN" sz="3200">
                <a:latin typeface="Times New Roman" panose="02020603050405020304" pitchFamily="18" charset="0"/>
              </a:rPr>
              <a:t> 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It’s  </a:t>
            </a:r>
            <a:r>
              <a:rPr lang="en-US" altLang="zh-CN" sz="3200" u="sng">
                <a:latin typeface="Times New Roman" panose="02020603050405020304" pitchFamily="18" charset="0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</a:rPr>
              <a:t>.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But it’s </a:t>
            </a:r>
            <a:r>
              <a:rPr lang="en-US" altLang="zh-CN" sz="3200" u="sng">
                <a:latin typeface="Times New Roman" panose="02020603050405020304" pitchFamily="18" charset="0"/>
              </a:rPr>
              <a:t>                      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7412" name="TextBox 10"/>
          <p:cNvSpPr/>
          <p:nvPr/>
        </p:nvSpPr>
        <p:spPr>
          <a:xfrm>
            <a:off x="4060825" y="1235075"/>
            <a:ext cx="8016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big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TextBox 11">
            <a:hlinkClick r:id="rId3" action="ppaction://hlinksldjump"/>
          </p:cNvPr>
          <p:cNvSpPr/>
          <p:nvPr/>
        </p:nvSpPr>
        <p:spPr>
          <a:xfrm>
            <a:off x="5118100" y="1677988"/>
            <a:ext cx="1325563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heavy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TextBox 22"/>
          <p:cNvSpPr/>
          <p:nvPr/>
        </p:nvSpPr>
        <p:spPr>
          <a:xfrm>
            <a:off x="6443663" y="763588"/>
            <a:ext cx="9731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nice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TextBox 23"/>
          <p:cNvSpPr/>
          <p:nvPr/>
        </p:nvSpPr>
        <p:spPr>
          <a:xfrm>
            <a:off x="2339975" y="107950"/>
            <a:ext cx="3065463" cy="63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Read and find.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TextBox 8"/>
          <p:cNvSpPr/>
          <p:nvPr/>
        </p:nvSpPr>
        <p:spPr>
          <a:xfrm>
            <a:off x="2552700" y="2508250"/>
            <a:ext cx="42354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 dirty="0">
                <a:latin typeface="Times New Roman" panose="02020603050405020304" pitchFamily="18" charset="0"/>
              </a:rPr>
              <a:t>This green one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light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7417" name="椭圆 9"/>
          <p:cNvSpPr/>
          <p:nvPr/>
        </p:nvSpPr>
        <p:spPr>
          <a:xfrm>
            <a:off x="323850" y="2836863"/>
            <a:ext cx="865188" cy="7318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椭圆 12"/>
          <p:cNvSpPr/>
          <p:nvPr/>
        </p:nvSpPr>
        <p:spPr>
          <a:xfrm>
            <a:off x="1211263" y="3049588"/>
            <a:ext cx="936625" cy="720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9" name="TextBox 17"/>
          <p:cNvSpPr/>
          <p:nvPr/>
        </p:nvSpPr>
        <p:spPr>
          <a:xfrm>
            <a:off x="2552700" y="3055938"/>
            <a:ext cx="45894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And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it’s got </a:t>
            </a:r>
            <a:r>
              <a:rPr lang="en-US" altLang="zh-CN" sz="3200">
                <a:latin typeface="Times New Roman" panose="02020603050405020304" pitchFamily="18" charset="0"/>
              </a:rPr>
              <a:t>two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pockets</a:t>
            </a:r>
            <a:r>
              <a:rPr lang="en-US" altLang="zh-CN" sz="3200">
                <a:latin typeface="Times New Roman" panose="02020603050405020304" pitchFamily="18" charset="0"/>
              </a:rPr>
              <a:t>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420" name="TextBox 18"/>
          <p:cNvSpPr/>
          <p:nvPr/>
        </p:nvSpPr>
        <p:spPr>
          <a:xfrm>
            <a:off x="2552700" y="3544888"/>
            <a:ext cx="2595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But it’s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small.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421" name="TextBox 20"/>
          <p:cNvSpPr/>
          <p:nvPr/>
        </p:nvSpPr>
        <p:spPr>
          <a:xfrm>
            <a:off x="2481263" y="4364038"/>
            <a:ext cx="3278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It’s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big</a:t>
            </a:r>
            <a:r>
              <a:rPr lang="en-US" altLang="zh-CN" sz="3200">
                <a:latin typeface="Times New Roman" panose="02020603050405020304" pitchFamily="18" charset="0"/>
              </a:rPr>
              <a:t> and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light</a:t>
            </a:r>
            <a:r>
              <a:rPr lang="en-US" altLang="zh-CN" sz="3200">
                <a:latin typeface="Times New Roman" panose="02020603050405020304" pitchFamily="18" charset="0"/>
              </a:rPr>
              <a:t>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422" name="椭圆 27"/>
          <p:cNvSpPr/>
          <p:nvPr/>
        </p:nvSpPr>
        <p:spPr>
          <a:xfrm>
            <a:off x="1779588" y="5907088"/>
            <a:ext cx="368300" cy="431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3" name="椭圆 28"/>
          <p:cNvSpPr/>
          <p:nvPr/>
        </p:nvSpPr>
        <p:spPr>
          <a:xfrm>
            <a:off x="430213" y="5499100"/>
            <a:ext cx="368300" cy="431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4" name="椭圆 29"/>
          <p:cNvSpPr/>
          <p:nvPr/>
        </p:nvSpPr>
        <p:spPr>
          <a:xfrm>
            <a:off x="1211263" y="5907088"/>
            <a:ext cx="368300" cy="431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25" name="Picture 2" descr="C:\Users\lenovo\Desktop\黑包_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3500" y="534988"/>
            <a:ext cx="2489200" cy="1957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26" name="TextBox 30"/>
          <p:cNvSpPr/>
          <p:nvPr/>
        </p:nvSpPr>
        <p:spPr>
          <a:xfrm>
            <a:off x="2406650" y="4922838"/>
            <a:ext cx="45386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And it’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s got</a:t>
            </a:r>
            <a:r>
              <a:rPr lang="en-US" altLang="zh-CN" sz="3200">
                <a:latin typeface="Times New Roman" panose="02020603050405020304" pitchFamily="18" charset="0"/>
              </a:rPr>
              <a:t> four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wheels</a:t>
            </a:r>
            <a:r>
              <a:rPr lang="en-US" altLang="zh-CN" sz="3200">
                <a:latin typeface="Times New Roman" panose="02020603050405020304" pitchFamily="18" charset="0"/>
              </a:rPr>
              <a:t>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427" name="TextBox 31"/>
          <p:cNvSpPr/>
          <p:nvPr/>
        </p:nvSpPr>
        <p:spPr>
          <a:xfrm>
            <a:off x="2406650" y="5468938"/>
            <a:ext cx="52625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Times New Roman" panose="02020603050405020304" pitchFamily="18" charset="0"/>
              </a:rPr>
              <a:t>It’ll be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easy</a:t>
            </a:r>
            <a:r>
              <a:rPr lang="en-US" altLang="zh-CN" sz="3200">
                <a:latin typeface="Times New Roman" panose="02020603050405020304" pitchFamily="18" charset="0"/>
              </a:rPr>
              <a:t> for you to carry.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428" name="椭圆形标注 24"/>
          <p:cNvSpPr/>
          <p:nvPr/>
        </p:nvSpPr>
        <p:spPr>
          <a:xfrm>
            <a:off x="5872163" y="3621088"/>
            <a:ext cx="2876550" cy="1223962"/>
          </a:xfrm>
          <a:prstGeom prst="wedgeEllipseCallout">
            <a:avLst>
              <a:gd name="adj1" fmla="val -91167"/>
              <a:gd name="adj2" fmla="val -55676"/>
            </a:avLst>
          </a:prstGeom>
          <a:noFill/>
          <a:ln w="41275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r>
              <a:rPr lang="en-US" altLang="zh-CN" sz="3600" spc="0">
                <a:solidFill>
                  <a:srgbClr val="FF0000"/>
                </a:solidFill>
              </a:rPr>
              <a:t>= it has got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 fill="hold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 fill="hold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 fill="hold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 fill="hold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 fill="hold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 fill="hold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 fill="hold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 fill="hold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6" grpId="0"/>
      <p:bldP spid="17417" grpId="0" animBg="1"/>
      <p:bldP spid="17418" grpId="0" animBg="1"/>
      <p:bldP spid="17419" grpId="0"/>
      <p:bldP spid="17420" grpId="0"/>
      <p:bldP spid="17421" grpId="0"/>
      <p:bldP spid="17422" grpId="0" animBg="1"/>
      <p:bldP spid="17423" grpId="0" animBg="1"/>
      <p:bldP spid="17424" grpId="0" animBg="1"/>
      <p:bldP spid="17426" grpId="0"/>
      <p:bldP spid="17427" grpId="0"/>
      <p:bldP spid="174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lenovo\Desktop\cc.PNG"/>
          <p:cNvPicPr>
            <a:picLocks noChangeAspect="1"/>
          </p:cNvPicPr>
          <p:nvPr/>
        </p:nvPicPr>
        <p:blipFill>
          <a:blip r:embed="rId1" cstate="email"/>
          <a:srcRect r="-1351"/>
          <a:stretch>
            <a:fillRect/>
          </a:stretch>
        </p:blipFill>
        <p:spPr>
          <a:xfrm>
            <a:off x="331788" y="2576513"/>
            <a:ext cx="4024312" cy="3444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4" name="Picture 3" descr="C:\Users\lenovo\Desktop\green bag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-531812"/>
            <a:ext cx="3811587" cy="5078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Picture 2" descr="C:\Users\lenovo\Desktop\黑包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-892175"/>
            <a:ext cx="5040312" cy="6716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TextBox 10"/>
          <p:cNvSpPr/>
          <p:nvPr/>
        </p:nvSpPr>
        <p:spPr>
          <a:xfrm>
            <a:off x="1187450" y="260350"/>
            <a:ext cx="6297613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latin typeface="Calibri" panose="020F0502020204030204" pitchFamily="34" charset="0"/>
              </a:rPr>
              <a:t>So they </a:t>
            </a:r>
            <a:r>
              <a:rPr lang="en-US" altLang="zh-CN" sz="4400">
                <a:solidFill>
                  <a:srgbClr val="FF0000"/>
                </a:solidFill>
                <a:latin typeface="Calibri" panose="020F0502020204030204" pitchFamily="34" charset="0"/>
              </a:rPr>
              <a:t>take</a:t>
            </a:r>
            <a:r>
              <a:rPr lang="en-US" altLang="zh-CN" sz="4400">
                <a:latin typeface="Calibri" panose="020F0502020204030204" pitchFamily="34" charset="0"/>
              </a:rPr>
              <a:t> the blue one.</a:t>
            </a:r>
            <a:endParaRPr lang="zh-CN" altLang="en-US" sz="4400">
              <a:latin typeface="Calibri" panose="020F0502020204030204" pitchFamily="34" charset="0"/>
            </a:endParaRPr>
          </a:p>
        </p:txBody>
      </p:sp>
      <p:pic>
        <p:nvPicPr>
          <p:cNvPr id="18437" name="Picture 4" descr="C:\Users\lenovo\Desktop\blue bag_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530975" y="1684338"/>
            <a:ext cx="2173288" cy="2659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41 -0.04259 C -0.15191 -0.04328 -0.16424 -0.04328 -0.17656 -0.0449 C -0.19375 -0.04745 -0.20816 -0.05972 -0.22326 -0.06759 C -0.22969 -0.07106 -0.24462 -0.07477 -0.25035 -0.07662 C -0.26962 -0.09027 -0.29253 -0.08935 -0.31441 -0.09236 C -0.33438 -0.09514 -0.35521 -0.09791 -0.37465 -0.10347 C -0.51701 -0.10115 -0.47292 -0.12847 -0.52448 -0.08773 C -0.53125 -0.07569 -0.53611 -0.06203 -0.54184 -0.0493 C -0.54878 -0.03449 -0.55885 -0.02222 -0.56719 -0.00879 C -0.57274 -0.00023 -0.57934 0.00348 -0.58472 0.01158 C -0.58767 0.01574 -0.59253 0.025 -0.59253 0.02523 C -0.59566 0.03611 -0.59792 0.04005 -0.60208 0.05" ptsTypes="">
                                      <p:cBhvr>
                                        <p:cTn id="6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/>
          <p:nvPr/>
        </p:nvSpPr>
        <p:spPr>
          <a:xfrm>
            <a:off x="3230563" y="314325"/>
            <a:ext cx="3402012" cy="881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800" i="1">
                <a:solidFill>
                  <a:srgbClr val="FF0000"/>
                </a:solidFill>
                <a:latin typeface="Comic Sans MS" panose="030F0702030302020204" pitchFamily="66" charset="0"/>
              </a:rPr>
              <a:t>Role-play.</a:t>
            </a:r>
            <a:endParaRPr lang="en-US" altLang="zh-CN" sz="4800" i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58" name="Picture 2" descr="C:\Users\lenovo\Desktop\7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322388"/>
            <a:ext cx="8380413" cy="5038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/>
          <p:nvPr/>
        </p:nvSpPr>
        <p:spPr>
          <a:xfrm>
            <a:off x="1250950" y="-73025"/>
            <a:ext cx="5299075" cy="1012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Describe the bags.</a:t>
            </a:r>
            <a:r>
              <a:rPr lang="zh-CN" altLang="en-US" sz="6000" i="1">
                <a:latin typeface="Calibri" panose="020F0502020204030204" pitchFamily="34" charset="0"/>
              </a:rPr>
              <a:t>   </a:t>
            </a:r>
            <a:endParaRPr lang="zh-CN" altLang="en-US" sz="6000" i="1">
              <a:latin typeface="Calibri" panose="020F0502020204030204" pitchFamily="34" charset="0"/>
            </a:endParaRPr>
          </a:p>
        </p:txBody>
      </p:sp>
      <p:pic>
        <p:nvPicPr>
          <p:cNvPr id="20482" name="Picture 3" descr="C:\Users\lenovo\Desktop\green bag_副本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911600" y="2511425"/>
            <a:ext cx="1797050" cy="1495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Picture 2" descr="C:\Users\lenovo\Desktop\黑包_副本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58788" y="1893888"/>
            <a:ext cx="3216275" cy="2528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4" name="Picture 4" descr="C:\Users\lenovo\Desktop\blue bag_副本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03925" y="1763713"/>
            <a:ext cx="2173288" cy="2659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lenovo\Desktop\图片\练习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9375" y="847725"/>
            <a:ext cx="8420100" cy="5461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6" name="TextBox 2"/>
          <p:cNvSpPr/>
          <p:nvPr/>
        </p:nvSpPr>
        <p:spPr>
          <a:xfrm>
            <a:off x="4572000" y="2638425"/>
            <a:ext cx="321468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orange kite is small.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07" name="TextBox 3"/>
          <p:cNvSpPr/>
          <p:nvPr/>
        </p:nvSpPr>
        <p:spPr>
          <a:xfrm>
            <a:off x="4572000" y="3141663"/>
            <a:ext cx="25082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red kite is big.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TextBox 4"/>
          <p:cNvSpPr/>
          <p:nvPr/>
        </p:nvSpPr>
        <p:spPr>
          <a:xfrm>
            <a:off x="539750" y="5345113"/>
            <a:ext cx="3398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blue shoes are clean.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09" name="TextBox 5"/>
          <p:cNvSpPr/>
          <p:nvPr/>
        </p:nvSpPr>
        <p:spPr>
          <a:xfrm>
            <a:off x="541338" y="5849938"/>
            <a:ext cx="34734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white shoes are dirty.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0" name="TextBox 6"/>
          <p:cNvSpPr/>
          <p:nvPr/>
        </p:nvSpPr>
        <p:spPr>
          <a:xfrm>
            <a:off x="4645025" y="5418138"/>
            <a:ext cx="31480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green bag is heavy.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1" name="TextBox 7"/>
          <p:cNvSpPr/>
          <p:nvPr/>
        </p:nvSpPr>
        <p:spPr>
          <a:xfrm>
            <a:off x="4645025" y="5849938"/>
            <a:ext cx="266858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The red bag is light.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2" name="TextBox 8"/>
          <p:cNvSpPr/>
          <p:nvPr/>
        </p:nvSpPr>
        <p:spPr>
          <a:xfrm>
            <a:off x="827088" y="981075"/>
            <a:ext cx="3603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Calibri" panose="020F0502020204030204" pitchFamily="34" charset="0"/>
              </a:rPr>
              <a:t>1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21513" name="TextBox 9"/>
          <p:cNvSpPr/>
          <p:nvPr/>
        </p:nvSpPr>
        <p:spPr>
          <a:xfrm>
            <a:off x="4787900" y="3933825"/>
            <a:ext cx="360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Calibri" panose="020F0502020204030204" pitchFamily="34" charset="0"/>
              </a:rPr>
              <a:t>4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21514" name="TextBox 10"/>
          <p:cNvSpPr/>
          <p:nvPr/>
        </p:nvSpPr>
        <p:spPr>
          <a:xfrm>
            <a:off x="4859338" y="981075"/>
            <a:ext cx="3603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Calibri" panose="020F0502020204030204" pitchFamily="34" charset="0"/>
              </a:rPr>
              <a:t>3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21515" name="TextBox 11"/>
          <p:cNvSpPr/>
          <p:nvPr/>
        </p:nvSpPr>
        <p:spPr>
          <a:xfrm>
            <a:off x="755650" y="4005263"/>
            <a:ext cx="360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>
                <a:latin typeface="Calibri" panose="020F0502020204030204" pitchFamily="34" charset="0"/>
              </a:rPr>
              <a:t>2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21516" name="矩形 12"/>
          <p:cNvSpPr/>
          <p:nvPr/>
        </p:nvSpPr>
        <p:spPr>
          <a:xfrm>
            <a:off x="1330325" y="261938"/>
            <a:ext cx="6480175" cy="7191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Compare and say, then write.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1517" name="TextBox 13"/>
          <p:cNvSpPr/>
          <p:nvPr/>
        </p:nvSpPr>
        <p:spPr>
          <a:xfrm>
            <a:off x="1116013" y="2190750"/>
            <a:ext cx="1327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yellow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18" name="TextBox 14"/>
          <p:cNvSpPr/>
          <p:nvPr/>
        </p:nvSpPr>
        <p:spPr>
          <a:xfrm>
            <a:off x="2589213" y="2178050"/>
            <a:ext cx="14065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blue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19" name="TextBox 15"/>
          <p:cNvSpPr/>
          <p:nvPr/>
        </p:nvSpPr>
        <p:spPr>
          <a:xfrm>
            <a:off x="1020763" y="5005388"/>
            <a:ext cx="12541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blue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20" name="TextBox 16"/>
          <p:cNvSpPr/>
          <p:nvPr/>
        </p:nvSpPr>
        <p:spPr>
          <a:xfrm>
            <a:off x="2663825" y="5026025"/>
            <a:ext cx="149383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white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21" name="TextBox 18"/>
          <p:cNvSpPr/>
          <p:nvPr/>
        </p:nvSpPr>
        <p:spPr>
          <a:xfrm>
            <a:off x="7137400" y="4889500"/>
            <a:ext cx="9366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red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22" name="TextBox 19"/>
          <p:cNvSpPr/>
          <p:nvPr/>
        </p:nvSpPr>
        <p:spPr>
          <a:xfrm>
            <a:off x="5181600" y="5005388"/>
            <a:ext cx="15113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green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23" name="TextBox 20"/>
          <p:cNvSpPr/>
          <p:nvPr/>
        </p:nvSpPr>
        <p:spPr>
          <a:xfrm>
            <a:off x="6807200" y="2246313"/>
            <a:ext cx="844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red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1524" name="TextBox 21"/>
          <p:cNvSpPr/>
          <p:nvPr/>
        </p:nvSpPr>
        <p:spPr>
          <a:xfrm>
            <a:off x="4932363" y="2178050"/>
            <a:ext cx="14620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400">
                <a:latin typeface="Times New Roman" panose="02020603050405020304" pitchFamily="18" charset="0"/>
              </a:rPr>
              <a:t>orange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2"/>
          <p:cNvSpPr/>
          <p:nvPr/>
        </p:nvSpPr>
        <p:spPr>
          <a:xfrm>
            <a:off x="1335088" y="63500"/>
            <a:ext cx="5821362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Try to describe your bags.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0" name="TextBox 4"/>
          <p:cNvSpPr/>
          <p:nvPr/>
        </p:nvSpPr>
        <p:spPr>
          <a:xfrm>
            <a:off x="395288" y="3643313"/>
            <a:ext cx="8461375" cy="1798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i="1" dirty="0">
                <a:latin typeface="Times New Roman" panose="02020603050405020304" pitchFamily="18" charset="0"/>
              </a:rPr>
              <a:t>My bag is…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(black, white, pink, blue…)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i="1" dirty="0">
                <a:latin typeface="Times New Roman" panose="02020603050405020304" pitchFamily="18" charset="0"/>
              </a:rPr>
              <a:t>It’s…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(big, small, light, heavy, broken, old, new… )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i="1" dirty="0">
                <a:latin typeface="Times New Roman" panose="02020603050405020304" pitchFamily="18" charset="0"/>
              </a:rPr>
              <a:t>It’s got…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(pockets, wheels, books, bike, cat…)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2531" name="组合 31"/>
          <p:cNvGrpSpPr/>
          <p:nvPr/>
        </p:nvGrpSpPr>
        <p:grpSpPr>
          <a:xfrm>
            <a:off x="673100" y="795338"/>
            <a:ext cx="808038" cy="2128837"/>
            <a:chOff x="467544" y="-459432"/>
            <a:chExt cx="2352164" cy="4855881"/>
          </a:xfrm>
        </p:grpSpPr>
        <p:grpSp>
          <p:nvGrpSpPr>
            <p:cNvPr id="22532" name="组合 13"/>
            <p:cNvGrpSpPr/>
            <p:nvPr/>
          </p:nvGrpSpPr>
          <p:grpSpPr>
            <a:xfrm>
              <a:off x="467544" y="-459432"/>
              <a:ext cx="2352164" cy="3816424"/>
              <a:chOff x="323528" y="2780928"/>
              <a:chExt cx="2352164" cy="3816424"/>
            </a:xfrm>
          </p:grpSpPr>
          <p:pic>
            <p:nvPicPr>
              <p:cNvPr id="22533" name="Picture 3" descr="C:\Users\lenovo\Desktop\新建文件夹\3603806_210032001736_2.jpg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23528" y="4581128"/>
                <a:ext cx="1496416" cy="201622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2534" name="Picture 11" descr="C:\Users\lenovo\Desktop\00_副本.png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827584" y="2780928"/>
                <a:ext cx="1848108" cy="20005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22535" name="TextBox 24"/>
            <p:cNvSpPr/>
            <p:nvPr/>
          </p:nvSpPr>
          <p:spPr>
            <a:xfrm>
              <a:off x="467544" y="2924944"/>
              <a:ext cx="418704" cy="14715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spcBef>
                  <a:spcPct val="50000"/>
                </a:spcBef>
                <a:buClrTx/>
                <a:buFont typeface="Arial" panose="020B0604020202020204" pitchFamily="34" charset="0"/>
              </a:pPr>
              <a:r>
                <a:rPr lang="en-US" altLang="zh-CN" sz="3600">
                  <a:latin typeface="Calibri" panose="020F0502020204030204" pitchFamily="34" charset="0"/>
                </a:rPr>
                <a:t>1</a:t>
              </a:r>
              <a:endParaRPr lang="zh-CN" altLang="en-US" sz="3600">
                <a:latin typeface="Calibri" panose="020F0502020204030204" pitchFamily="34" charset="0"/>
              </a:endParaRPr>
            </a:p>
          </p:txBody>
        </p:sp>
      </p:grpSp>
      <p:grpSp>
        <p:nvGrpSpPr>
          <p:cNvPr id="22536" name="组合 20"/>
          <p:cNvGrpSpPr/>
          <p:nvPr/>
        </p:nvGrpSpPr>
        <p:grpSpPr>
          <a:xfrm>
            <a:off x="4468813" y="1512888"/>
            <a:ext cx="922337" cy="1027112"/>
            <a:chOff x="7048500" y="2204864"/>
            <a:chExt cx="2095500" cy="2167508"/>
          </a:xfrm>
        </p:grpSpPr>
        <p:pic>
          <p:nvPicPr>
            <p:cNvPr id="22537" name="Picture 5" descr="C:\Users\lenovo\Desktop\新建文件夹\u=3535105200,211770722&amp;fm=21&amp;gp=0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048500" y="2276872"/>
              <a:ext cx="2095500" cy="2095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8" name="TextBox 25"/>
            <p:cNvSpPr/>
            <p:nvPr/>
          </p:nvSpPr>
          <p:spPr>
            <a:xfrm>
              <a:off x="8388424" y="2204864"/>
              <a:ext cx="418704" cy="13627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spcBef>
                  <a:spcPct val="50000"/>
                </a:spcBef>
                <a:buClrTx/>
                <a:buFont typeface="Arial" panose="020B0604020202020204" pitchFamily="34" charset="0"/>
              </a:pPr>
              <a:r>
                <a:rPr lang="en-US" altLang="zh-CN" sz="3600">
                  <a:latin typeface="Calibri" panose="020F0502020204030204" pitchFamily="34" charset="0"/>
                </a:rPr>
                <a:t>4</a:t>
              </a:r>
              <a:endParaRPr lang="zh-CN" altLang="en-US" sz="3600">
                <a:latin typeface="Calibri" panose="020F0502020204030204" pitchFamily="34" charset="0"/>
              </a:endParaRPr>
            </a:p>
          </p:txBody>
        </p:sp>
      </p:grpSp>
      <p:grpSp>
        <p:nvGrpSpPr>
          <p:cNvPr id="22539" name="组合 23"/>
          <p:cNvGrpSpPr/>
          <p:nvPr/>
        </p:nvGrpSpPr>
        <p:grpSpPr>
          <a:xfrm>
            <a:off x="3121025" y="1333500"/>
            <a:ext cx="695325" cy="1268413"/>
            <a:chOff x="4427984" y="620688"/>
            <a:chExt cx="2019582" cy="2896004"/>
          </a:xfrm>
        </p:grpSpPr>
        <p:pic>
          <p:nvPicPr>
            <p:cNvPr id="22540" name="Picture 2" descr="C:\Users\lenovo\Desktop\888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427984" y="620688"/>
              <a:ext cx="2019582" cy="289600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41" name="TextBox 26"/>
            <p:cNvSpPr/>
            <p:nvPr/>
          </p:nvSpPr>
          <p:spPr>
            <a:xfrm>
              <a:off x="5940152" y="764704"/>
              <a:ext cx="418704" cy="1471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spcBef>
                  <a:spcPct val="50000"/>
                </a:spcBef>
                <a:buClrTx/>
                <a:buFont typeface="Arial" panose="020B0604020202020204" pitchFamily="34" charset="0"/>
              </a:pPr>
              <a:r>
                <a:rPr lang="en-US" altLang="zh-CN" sz="3600">
                  <a:latin typeface="Calibri" panose="020F0502020204030204" pitchFamily="34" charset="0"/>
                </a:rPr>
                <a:t>3</a:t>
              </a:r>
              <a:endParaRPr lang="zh-CN" altLang="en-US" sz="3600">
                <a:latin typeface="Calibri" panose="020F0502020204030204" pitchFamily="34" charset="0"/>
              </a:endParaRPr>
            </a:p>
          </p:txBody>
        </p:sp>
      </p:grpSp>
      <p:grpSp>
        <p:nvGrpSpPr>
          <p:cNvPr id="22542" name="组合 32"/>
          <p:cNvGrpSpPr/>
          <p:nvPr/>
        </p:nvGrpSpPr>
        <p:grpSpPr>
          <a:xfrm>
            <a:off x="7451725" y="1798638"/>
            <a:ext cx="665163" cy="1339850"/>
            <a:chOff x="251520" y="4077072"/>
            <a:chExt cx="1929383" cy="3054776"/>
          </a:xfrm>
        </p:grpSpPr>
        <p:pic>
          <p:nvPicPr>
            <p:cNvPr id="22543" name="Picture 3" descr="C:\Users\lenovo\Desktop\新建文件夹\11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23528" y="4077072"/>
              <a:ext cx="1857375" cy="2057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44" name="TextBox 29"/>
            <p:cNvSpPr/>
            <p:nvPr/>
          </p:nvSpPr>
          <p:spPr>
            <a:xfrm>
              <a:off x="251520" y="5661248"/>
              <a:ext cx="351656" cy="14706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spcBef>
                  <a:spcPct val="50000"/>
                </a:spcBef>
                <a:buClrTx/>
                <a:buFont typeface="Arial" panose="020B0604020202020204" pitchFamily="34" charset="0"/>
              </a:pPr>
              <a:r>
                <a:rPr lang="en-US" altLang="zh-CN" sz="3600">
                  <a:latin typeface="Calibri" panose="020F0502020204030204" pitchFamily="34" charset="0"/>
                </a:rPr>
                <a:t>6</a:t>
              </a:r>
              <a:endParaRPr lang="zh-CN" altLang="en-US" sz="3600">
                <a:latin typeface="Calibri" panose="020F0502020204030204" pitchFamily="34" charset="0"/>
              </a:endParaRPr>
            </a:p>
          </p:txBody>
        </p:sp>
      </p:grpSp>
      <p:grpSp>
        <p:nvGrpSpPr>
          <p:cNvPr id="22545" name="组合 1"/>
          <p:cNvGrpSpPr/>
          <p:nvPr/>
        </p:nvGrpSpPr>
        <p:grpSpPr>
          <a:xfrm>
            <a:off x="5911850" y="1560513"/>
            <a:ext cx="693738" cy="1041400"/>
            <a:chOff x="7672" y="4510"/>
            <a:chExt cx="1092" cy="1640"/>
          </a:xfrm>
        </p:grpSpPr>
        <p:pic>
          <p:nvPicPr>
            <p:cNvPr id="22546" name="Picture 12" descr="C:\Users\lenovo\Desktop\捕获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72" y="4510"/>
              <a:ext cx="1093" cy="16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47" name="TextBox 30"/>
            <p:cNvSpPr/>
            <p:nvPr/>
          </p:nvSpPr>
          <p:spPr>
            <a:xfrm>
              <a:off x="8538" y="4699"/>
              <a:ext cx="227" cy="10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40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spcBef>
                  <a:spcPct val="50000"/>
                </a:spcBef>
                <a:buClrTx/>
                <a:buFont typeface="Arial" panose="020B0604020202020204" pitchFamily="34" charset="0"/>
              </a:pPr>
              <a:r>
                <a:rPr lang="en-US" altLang="zh-CN" sz="3600">
                  <a:latin typeface="Calibri" panose="020F0502020204030204" pitchFamily="34" charset="0"/>
                </a:rPr>
                <a:t>5</a:t>
              </a:r>
              <a:endParaRPr lang="zh-CN" altLang="en-US" sz="3600">
                <a:latin typeface="Calibri" panose="020F0502020204030204" pitchFamily="34" charset="0"/>
              </a:endParaRPr>
            </a:p>
          </p:txBody>
        </p:sp>
      </p:grpSp>
      <p:pic>
        <p:nvPicPr>
          <p:cNvPr id="22548" name="图片 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601788" y="1114425"/>
            <a:ext cx="1398587" cy="1398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49" name="文本框 3"/>
          <p:cNvSpPr/>
          <p:nvPr/>
        </p:nvSpPr>
        <p:spPr>
          <a:xfrm>
            <a:off x="2495550" y="2003425"/>
            <a:ext cx="5794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>
                <a:latin typeface="Calibri" panose="020F0502020204030204" pitchFamily="34" charset="0"/>
              </a:rPr>
              <a:t>2</a:t>
            </a:r>
            <a:endParaRPr lang="zh-CN" altLang="en-US" sz="360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671513"/>
            <a:ext cx="9070975" cy="5646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8" name="TextBox 1"/>
          <p:cNvSpPr/>
          <p:nvPr/>
        </p:nvSpPr>
        <p:spPr>
          <a:xfrm>
            <a:off x="1258888" y="1484313"/>
            <a:ext cx="6240462" cy="1468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Choose the most suitable things</a:t>
            </a:r>
            <a:endParaRPr lang="en-US" altLang="zh-CN" sz="360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 for yourself.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4579" name="TextBox 3"/>
          <p:cNvSpPr/>
          <p:nvPr/>
        </p:nvSpPr>
        <p:spPr>
          <a:xfrm>
            <a:off x="1187450" y="3165475"/>
            <a:ext cx="667067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zh-CN" altLang="en-US" sz="3600" i="1">
                <a:latin typeface="Calibri" panose="020F0502020204030204" pitchFamily="34" charset="0"/>
              </a:rPr>
              <a:t>任何事物都有自己不同的特点，</a:t>
            </a:r>
            <a:endParaRPr lang="en-US" altLang="zh-CN" sz="3600" i="1">
              <a:latin typeface="Calibri" panose="020F0502020204030204" pitchFamily="34" charset="0"/>
            </a:endParaRPr>
          </a:p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zh-CN" altLang="en-US" sz="3600" i="1">
                <a:latin typeface="Calibri" panose="020F0502020204030204" pitchFamily="34" charset="0"/>
              </a:rPr>
              <a:t>选择适合自己的，就是最好的！</a:t>
            </a:r>
            <a:endParaRPr lang="zh-CN" altLang="en-US" sz="3600" i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/>
          <p:nvPr/>
        </p:nvSpPr>
        <p:spPr>
          <a:xfrm>
            <a:off x="395288" y="476250"/>
            <a:ext cx="5400675" cy="936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solidFill>
                  <a:srgbClr val="FF0000"/>
                </a:solidFill>
              </a:rPr>
              <a:t>Homework.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25602" name="Text Box 4"/>
          <p:cNvSpPr/>
          <p:nvPr/>
        </p:nvSpPr>
        <p:spPr>
          <a:xfrm>
            <a:off x="1095375" y="2570163"/>
            <a:ext cx="1841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endParaRPr lang="zh-CN" altLang="en-US"/>
          </a:p>
        </p:txBody>
      </p:sp>
      <p:sp>
        <p:nvSpPr>
          <p:cNvPr id="25603" name="Text Box 6"/>
          <p:cNvSpPr/>
          <p:nvPr/>
        </p:nvSpPr>
        <p:spPr>
          <a:xfrm>
            <a:off x="817563" y="1908175"/>
            <a:ext cx="7370762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 dirty="0">
                <a:solidFill>
                  <a:schemeClr val="hlink"/>
                </a:solidFill>
                <a:latin typeface="Comic Sans MS" panose="030F0702030302020204" pitchFamily="66" charset="0"/>
              </a:rPr>
              <a:t>1. Read and retell the text.</a:t>
            </a:r>
            <a:endParaRPr lang="zh-CN" altLang="en-US" sz="3200" dirty="0">
              <a:solidFill>
                <a:schemeClr val="hlink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200" dirty="0">
                <a:solidFill>
                  <a:schemeClr val="hlink"/>
                </a:solidFill>
                <a:latin typeface="Comic Sans MS" panose="030F0702030302020204" pitchFamily="66" charset="0"/>
              </a:rPr>
              <a:t>2. Write a description of your bag.</a:t>
            </a:r>
            <a:endParaRPr lang="en-US" altLang="zh-CN" sz="3200" dirty="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pic>
        <p:nvPicPr>
          <p:cNvPr id="2560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480800" y="12458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5"/>
          <p:cNvSpPr/>
          <p:nvPr/>
        </p:nvSpPr>
        <p:spPr>
          <a:xfrm>
            <a:off x="1200150" y="396875"/>
            <a:ext cx="30035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</a:rPr>
              <a:t>Tom is flying a kite.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146" name="TextBox 6"/>
          <p:cNvSpPr/>
          <p:nvPr/>
        </p:nvSpPr>
        <p:spPr>
          <a:xfrm>
            <a:off x="5245100" y="396875"/>
            <a:ext cx="3143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>
                <a:solidFill>
                  <a:srgbClr val="FF0000"/>
                </a:solidFill>
                <a:latin typeface="Calibri" panose="020F0502020204030204" pitchFamily="34" charset="0"/>
              </a:rPr>
              <a:t>Amy is riding a bike.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6147" name="Picture 2" descr="C:\Users\lenovo\Desktop\k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963" y="836613"/>
            <a:ext cx="3582987" cy="3032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Picture 3" descr="C:\Users\lenovo\Desktop\k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963" y="3860800"/>
            <a:ext cx="3586162" cy="2463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Picture 2" descr="C:\Users\lenovo\Desktop\bike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32363" y="4149725"/>
            <a:ext cx="3851275" cy="2073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6150" name="组合 8"/>
          <p:cNvGrpSpPr/>
          <p:nvPr/>
        </p:nvGrpSpPr>
        <p:grpSpPr>
          <a:xfrm>
            <a:off x="4932363" y="1125538"/>
            <a:ext cx="3822700" cy="5097462"/>
            <a:chOff x="4932040" y="1124744"/>
            <a:chExt cx="3823067" cy="5098402"/>
          </a:xfrm>
        </p:grpSpPr>
        <p:pic>
          <p:nvPicPr>
            <p:cNvPr id="6151" name="Picture 4" descr="C:\Users\lenovo\Desktop\b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32040" y="1124744"/>
              <a:ext cx="3770333" cy="33748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2" name="Picture 5" descr="C:\Users\lenovo\Desktop\b2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32040" y="4437308"/>
              <a:ext cx="3823067" cy="17858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6153" name="TextBox 9"/>
          <p:cNvSpPr/>
          <p:nvPr/>
        </p:nvSpPr>
        <p:spPr>
          <a:xfrm>
            <a:off x="1109663" y="1989138"/>
            <a:ext cx="1871662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latin typeface="Calibri" panose="020F0502020204030204" pitchFamily="34" charset="0"/>
              </a:rPr>
              <a:t>It’s big.</a:t>
            </a:r>
            <a:endParaRPr lang="en-US" altLang="zh-CN" sz="4400">
              <a:latin typeface="Calibri" panose="020F0502020204030204" pitchFamily="34" charset="0"/>
            </a:endParaRPr>
          </a:p>
        </p:txBody>
      </p:sp>
      <p:sp>
        <p:nvSpPr>
          <p:cNvPr id="6154" name="TextBox 10"/>
          <p:cNvSpPr/>
          <p:nvPr/>
        </p:nvSpPr>
        <p:spPr>
          <a:xfrm>
            <a:off x="1109663" y="2638425"/>
            <a:ext cx="22002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latin typeface="Calibri" panose="020F0502020204030204" pitchFamily="34" charset="0"/>
              </a:rPr>
              <a:t>It’s </a:t>
            </a:r>
            <a:r>
              <a:rPr lang="en-US" altLang="zh-CN" sz="4400">
                <a:solidFill>
                  <a:srgbClr val="FF0000"/>
                </a:solidFill>
                <a:latin typeface="Calibri" panose="020F0502020204030204" pitchFamily="34" charset="0"/>
              </a:rPr>
              <a:t>light</a:t>
            </a:r>
            <a:r>
              <a:rPr lang="en-US" altLang="zh-CN" sz="4400">
                <a:latin typeface="Calibri" panose="020F0502020204030204" pitchFamily="34" charset="0"/>
              </a:rPr>
              <a:t>.</a:t>
            </a:r>
            <a:endParaRPr lang="en-US" altLang="zh-CN" sz="4400">
              <a:latin typeface="Calibri" panose="020F0502020204030204" pitchFamily="34" charset="0"/>
            </a:endParaRPr>
          </a:p>
        </p:txBody>
      </p:sp>
      <p:sp>
        <p:nvSpPr>
          <p:cNvPr id="6155" name="TextBox 11"/>
          <p:cNvSpPr/>
          <p:nvPr/>
        </p:nvSpPr>
        <p:spPr>
          <a:xfrm>
            <a:off x="4932363" y="3406775"/>
            <a:ext cx="2498725" cy="1522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latin typeface="Calibri" panose="020F0502020204030204" pitchFamily="34" charset="0"/>
              </a:rPr>
              <a:t>It’s blue.</a:t>
            </a:r>
            <a:endParaRPr lang="en-US" altLang="zh-CN" sz="4400">
              <a:latin typeface="Calibri" panose="020F0502020204030204" pitchFamily="34" charset="0"/>
            </a:endParaRPr>
          </a:p>
          <a:p>
            <a:pPr lvl="0" eaLnBrk="1" hangingPunct="1">
              <a:spcBef>
                <a:spcPts val="6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latin typeface="Calibri" panose="020F0502020204030204" pitchFamily="34" charset="0"/>
              </a:rPr>
              <a:t>It’s white.</a:t>
            </a:r>
            <a:endParaRPr lang="zh-CN" altLang="en-US" sz="4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 fill="hold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6" grpId="0"/>
      <p:bldP spid="6153" grpId="0"/>
      <p:bldP spid="6153" grpId="1"/>
      <p:bldP spid="6154" grpId="0"/>
      <p:bldP spid="6154" grpId="1"/>
      <p:bldP spid="6155" grpId="0"/>
      <p:bldP spid="615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>
            <a:hlinkClick r:id="rId1" action="ppaction://hlinkfile"/>
          </p:cNvPr>
          <p:cNvSpPr/>
          <p:nvPr/>
        </p:nvSpPr>
        <p:spPr>
          <a:xfrm>
            <a:off x="1390650" y="47625"/>
            <a:ext cx="5702300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5400">
                <a:solidFill>
                  <a:srgbClr val="FF0000"/>
                </a:solidFill>
                <a:latin typeface="Calibri" panose="020F0502020204030204" pitchFamily="34" charset="0"/>
              </a:rPr>
              <a:t>Let’s watch and fill.</a:t>
            </a:r>
            <a:endParaRPr lang="zh-CN" altLang="en-US" sz="54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170" name="TextBox 2"/>
          <p:cNvSpPr/>
          <p:nvPr/>
        </p:nvSpPr>
        <p:spPr>
          <a:xfrm>
            <a:off x="395288" y="2276475"/>
            <a:ext cx="448468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latin typeface="Calibri" panose="020F0502020204030204" pitchFamily="34" charset="0"/>
              </a:rPr>
              <a:t>It’s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3600" u="sng">
                <a:solidFill>
                  <a:srgbClr val="FF0000"/>
                </a:solidFill>
                <a:latin typeface="Calibri" panose="020F0502020204030204" pitchFamily="34" charset="0"/>
              </a:rPr>
              <a:t>           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3600">
                <a:latin typeface="Calibri" panose="020F0502020204030204" pitchFamily="34" charset="0"/>
              </a:rPr>
              <a:t>to fly a kite.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7171" name="TextBox 3"/>
          <p:cNvSpPr/>
          <p:nvPr/>
        </p:nvSpPr>
        <p:spPr>
          <a:xfrm>
            <a:off x="3995738" y="4870450"/>
            <a:ext cx="474186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>
                <a:latin typeface="Calibri" panose="020F0502020204030204" pitchFamily="34" charset="0"/>
              </a:rPr>
              <a:t>It’s </a:t>
            </a:r>
            <a:r>
              <a:rPr lang="en-US" altLang="zh-CN" sz="3600" u="sng">
                <a:latin typeface="Calibri" panose="020F0502020204030204" pitchFamily="34" charset="0"/>
              </a:rPr>
              <a:t>           </a:t>
            </a:r>
            <a:r>
              <a:rPr lang="en-US" altLang="zh-CN" sz="3600">
                <a:latin typeface="Calibri" panose="020F0502020204030204" pitchFamily="34" charset="0"/>
              </a:rPr>
              <a:t> to ride a bike.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7172" name="TextBox 6"/>
          <p:cNvSpPr/>
          <p:nvPr/>
        </p:nvSpPr>
        <p:spPr>
          <a:xfrm>
            <a:off x="1116013" y="2217738"/>
            <a:ext cx="1165225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</a:rPr>
              <a:t>hard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173" name="TextBox 7"/>
          <p:cNvSpPr/>
          <p:nvPr/>
        </p:nvSpPr>
        <p:spPr>
          <a:xfrm>
            <a:off x="4735513" y="4810125"/>
            <a:ext cx="106045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</a:rPr>
              <a:t>nice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7174" name="Picture 2" descr="C:\Users\lenovo\Desktop\图片\Sam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7900" y="1341438"/>
            <a:ext cx="1728788" cy="2913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5" name="Picture 3" descr="C:\Users\lenovo\Desktop\图片\Amy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39975" y="4116388"/>
            <a:ext cx="1620838" cy="2192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C:\Users\lenovo\Desktop\7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287463"/>
            <a:ext cx="8380412" cy="5038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椭圆 2"/>
          <p:cNvSpPr/>
          <p:nvPr/>
        </p:nvSpPr>
        <p:spPr>
          <a:xfrm>
            <a:off x="1858963" y="4789488"/>
            <a:ext cx="1584325" cy="15128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5" name="矩形 3"/>
          <p:cNvSpPr/>
          <p:nvPr/>
        </p:nvSpPr>
        <p:spPr>
          <a:xfrm>
            <a:off x="104775" y="920750"/>
            <a:ext cx="5868988" cy="749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>
                <a:latin typeface="Comic Sans MS" panose="030F0702030302020204" pitchFamily="66" charset="0"/>
              </a:rPr>
              <a:t> Her bag is </a:t>
            </a:r>
            <a:r>
              <a:rPr lang="en-US" altLang="zh-CN" u="sng">
                <a:latin typeface="Comic Sans MS" panose="030F0702030302020204" pitchFamily="66" charset="0"/>
              </a:rPr>
              <a:t>          </a:t>
            </a:r>
            <a:r>
              <a:rPr lang="en-US" altLang="zh-CN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>
                <a:latin typeface="Comic Sans MS" panose="030F0702030302020204" pitchFamily="66" charset="0"/>
              </a:rPr>
              <a:t>.</a:t>
            </a:r>
            <a:endParaRPr lang="en-US" altLang="zh-CN">
              <a:latin typeface="Comic Sans MS" panose="030F0702030302020204" pitchFamily="66" charset="0"/>
            </a:endParaRPr>
          </a:p>
        </p:txBody>
      </p:sp>
      <p:sp>
        <p:nvSpPr>
          <p:cNvPr id="8196" name="TextBox 4"/>
          <p:cNvSpPr/>
          <p:nvPr/>
        </p:nvSpPr>
        <p:spPr>
          <a:xfrm>
            <a:off x="3443288" y="903288"/>
            <a:ext cx="1808162" cy="766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4400">
                <a:solidFill>
                  <a:srgbClr val="FF0000"/>
                </a:solidFill>
                <a:latin typeface="Calibri" panose="020F0502020204030204" pitchFamily="34" charset="0"/>
              </a:rPr>
              <a:t>broken</a:t>
            </a:r>
            <a:endParaRPr lang="en-US" altLang="zh-CN" sz="44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/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1" descr="1982774_122631761962_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65213" y="1074738"/>
            <a:ext cx="2879725" cy="2354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8" name="Picture 14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78488" y="1260475"/>
            <a:ext cx="2438400" cy="3429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19" name="Picture 2"/>
          <p:cNvPicPr>
            <a:picLocks noGrp="1"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41438" y="3609975"/>
            <a:ext cx="2938462" cy="22717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9220" name="TextBox 3"/>
          <p:cNvSpPr/>
          <p:nvPr/>
        </p:nvSpPr>
        <p:spPr>
          <a:xfrm>
            <a:off x="2843213" y="2420938"/>
            <a:ext cx="264795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6600">
                <a:solidFill>
                  <a:srgbClr val="FF0000"/>
                </a:solidFill>
                <a:latin typeface="Calibri" panose="020F0502020204030204" pitchFamily="34" charset="0"/>
              </a:rPr>
              <a:t>broken</a:t>
            </a:r>
            <a:endParaRPr lang="zh-CN" altLang="en-US" sz="66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1" cstate="email"/>
          <a:srcRect r="-5467"/>
          <a:stretch>
            <a:fillRect/>
          </a:stretch>
        </p:blipFill>
        <p:spPr>
          <a:xfrm>
            <a:off x="4364038" y="950913"/>
            <a:ext cx="4792662" cy="4581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TextBox 6"/>
          <p:cNvSpPr/>
          <p:nvPr/>
        </p:nvSpPr>
        <p:spPr>
          <a:xfrm>
            <a:off x="3708400" y="57150"/>
            <a:ext cx="5500688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5400">
                <a:latin typeface="Times New Roman" panose="02020603050405020304" pitchFamily="18" charset="0"/>
              </a:rPr>
              <a:t>Department Store</a:t>
            </a:r>
            <a:endParaRPr lang="zh-CN" altLang="en-US" sz="5400">
              <a:latin typeface="Times New Roman" panose="02020603050405020304" pitchFamily="18" charset="0"/>
            </a:endParaRPr>
          </a:p>
        </p:txBody>
      </p:sp>
      <p:grpSp>
        <p:nvGrpSpPr>
          <p:cNvPr id="10243" name="组合 7"/>
          <p:cNvGrpSpPr/>
          <p:nvPr/>
        </p:nvGrpSpPr>
        <p:grpSpPr>
          <a:xfrm>
            <a:off x="179388" y="2552700"/>
            <a:ext cx="2525712" cy="3630613"/>
            <a:chOff x="2195736" y="2852936"/>
            <a:chExt cx="2525791" cy="3630934"/>
          </a:xfrm>
        </p:grpSpPr>
        <p:pic>
          <p:nvPicPr>
            <p:cNvPr id="10244" name="Picture 2" descr="C:\Users\lenovo\Desktop\图片3_副本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95736" y="2852936"/>
              <a:ext cx="1775522" cy="29562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245" name="Picture 3" descr="C:\Users\lenovo\Desktop\图片4_副本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47864" y="4437112"/>
              <a:ext cx="1373663" cy="204675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07 4.81481E-06 C 0.00208 -0.0051 0.00347 -0.01227 0.00695 -0.01528 C 0.01615 -0.02431 0.02552 -0.03588 0.03507 -0.04352 C 0.03802 -0.04561 0.04097 -0.0463 0.04392 -0.04862 C 0.04792 -0.05163 0.05104 -0.05556 0.05469 -0.0588 C 0.07587 -0.07917 0.09375 -0.10487 0.11476 -0.12524 C 0.11597 -0.12871 0.11649 -0.13264 0.11823 -0.13565 C 0.12014 -0.13866 0.12309 -0.14051 0.12535 -0.14306 C 0.13212 -0.15163 0.13802 -0.16204 0.14653 -0.16598 C 0.16406 -0.18334 0.18056 -0.20186 0.20139 -0.2095 C 0.20886 -0.21528 0.21632 -0.21829 0.22448 -0.22246 C 0.23472 -0.22732 0.24427 -0.2375 0.25451 -0.2426 C 0.27344 -0.25278 0.29653 -0.25371 0.31632 -0.25579 C 0.32587 -0.25649 0.33507 -0.25718 0.34462 -0.25811 C 0.35816 -0.2595 0.38524 -0.2632 0.38524 -0.26274 C 0.39497 -0.26667 0.38993 -0.26575 0.40139 -0.26575" ptsTypes="">
                                      <p:cBhvr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5"/>
          <p:cNvSpPr txBox="1">
            <a:spLocks noChangeArrowheads="1"/>
          </p:cNvSpPr>
          <p:nvPr/>
        </p:nvSpPr>
        <p:spPr bwMode="auto">
          <a:xfrm>
            <a:off x="971550" y="692150"/>
            <a:ext cx="7023100" cy="5018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1. How many bags do they see?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2. What </a:t>
            </a:r>
            <a:r>
              <a:rPr lang="en-US" altLang="zh-CN" sz="3200" spc="0" dirty="0" err="1">
                <a:latin typeface="Times New Roman" panose="02020603050405020304" pitchFamily="18" charset="0"/>
              </a:rPr>
              <a:t>colours</a:t>
            </a:r>
            <a:r>
              <a:rPr lang="en-US" altLang="zh-CN" sz="3200" spc="0" dirty="0">
                <a:latin typeface="Times New Roman" panose="02020603050405020304" pitchFamily="18" charset="0"/>
              </a:rPr>
              <a:t> are the bags?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3. Which one do they </a:t>
            </a:r>
            <a:r>
              <a:rPr lang="en-US" altLang="zh-CN" sz="3200" spc="0" dirty="0">
                <a:solidFill>
                  <a:srgbClr val="FF0000"/>
                </a:solidFill>
                <a:latin typeface="Times New Roman" panose="02020603050405020304" pitchFamily="18" charset="0"/>
              </a:rPr>
              <a:t>take</a:t>
            </a:r>
            <a:r>
              <a:rPr lang="en-US" altLang="zh-CN" sz="3200" spc="0" dirty="0">
                <a:latin typeface="Times New Roman" panose="02020603050405020304" pitchFamily="18" charset="0"/>
              </a:rPr>
              <a:t>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                                            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marR="0" lv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0" name="TextBox 10">
            <a:hlinkClick r:id="rId1" action="ppaction://hlinkfile"/>
          </p:cNvPr>
          <p:cNvSpPr/>
          <p:nvPr/>
        </p:nvSpPr>
        <p:spPr>
          <a:xfrm>
            <a:off x="1490663" y="149225"/>
            <a:ext cx="49736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At the department store.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C:\Users\lenovo\Desktop\blue bag_副本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64213" y="3065463"/>
            <a:ext cx="3049587" cy="406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Rectangle 5"/>
          <p:cNvSpPr>
            <a:spLocks noRot="1"/>
          </p:cNvSpPr>
          <p:nvPr/>
        </p:nvSpPr>
        <p:spPr>
          <a:xfrm>
            <a:off x="468313" y="0"/>
            <a:ext cx="7572375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  <a:buClrTx/>
              <a:buFont typeface="Arial" panose="020B0604020202020204" pitchFamily="34" charset="0"/>
            </a:pPr>
            <a:endParaRPr lang="zh-CN" altLang="en-US" sz="3800">
              <a:latin typeface="Calibri" panose="020F0502020204030204" pitchFamily="34" charset="0"/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612775" y="350838"/>
            <a:ext cx="7847013" cy="5454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1. How many bags do they see?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marR="0" lvl="0" indent="-34290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2. What </a:t>
            </a:r>
            <a:r>
              <a:rPr lang="en-US" altLang="zh-CN" sz="3200" spc="0" dirty="0" err="1">
                <a:latin typeface="Times New Roman" panose="02020603050405020304" pitchFamily="18" charset="0"/>
              </a:rPr>
              <a:t>colours</a:t>
            </a:r>
            <a:r>
              <a:rPr lang="en-US" altLang="zh-CN" sz="3200" spc="0" dirty="0">
                <a:latin typeface="Times New Roman" panose="02020603050405020304" pitchFamily="18" charset="0"/>
              </a:rPr>
              <a:t> are the bags?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3. Which one do they </a:t>
            </a:r>
            <a:r>
              <a:rPr lang="en-US" altLang="zh-CN" sz="3200" spc="0" dirty="0">
                <a:solidFill>
                  <a:srgbClr val="FF0000"/>
                </a:solidFill>
                <a:latin typeface="Times New Roman" panose="02020603050405020304" pitchFamily="18" charset="0"/>
              </a:rPr>
              <a:t>take</a:t>
            </a:r>
            <a:r>
              <a:rPr lang="zh-CN" altLang="en-US" sz="3200" spc="0" dirty="0">
                <a:latin typeface="Times New Roman" panose="02020603050405020304" pitchFamily="18" charset="0"/>
              </a:rPr>
              <a:t>？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r>
              <a:rPr lang="en-US" altLang="zh-CN" sz="3200" spc="0" dirty="0">
                <a:latin typeface="Times New Roman" panose="02020603050405020304" pitchFamily="18" charset="0"/>
              </a:rPr>
              <a:t>                                            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AutoNum type="alphaUcPeriod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742950" marR="0" lvl="0" indent="-74295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40" name="TextBox 10">
            <a:hlinkClick r:id="rId2" action="ppaction://hlinkfile"/>
          </p:cNvPr>
          <p:cNvSpPr/>
          <p:nvPr/>
        </p:nvSpPr>
        <p:spPr>
          <a:xfrm>
            <a:off x="1490663" y="149225"/>
            <a:ext cx="50244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At the department store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TextBox 14"/>
          <p:cNvSpPr/>
          <p:nvPr/>
        </p:nvSpPr>
        <p:spPr>
          <a:xfrm>
            <a:off x="6745288" y="4879975"/>
            <a:ext cx="792162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zh-CN" altLang="en-US" sz="7200">
                <a:solidFill>
                  <a:srgbClr val="FF0000"/>
                </a:solidFill>
                <a:latin typeface="Calibri" panose="020F0502020204030204" pitchFamily="34" charset="0"/>
              </a:rPr>
              <a:t>√</a:t>
            </a:r>
            <a:endParaRPr lang="zh-CN" altLang="en-US" sz="7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4342" name="Picture 2" descr="C:\Users\lenovo\Desktop\黑包_副本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15938" y="4632325"/>
            <a:ext cx="2505075" cy="3390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Picture 3" descr="C:\Users\lenovo\Desktop\green bag_副本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2150" y="4094163"/>
            <a:ext cx="2746375" cy="3660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4" name="文本框 2"/>
          <p:cNvSpPr/>
          <p:nvPr/>
        </p:nvSpPr>
        <p:spPr>
          <a:xfrm>
            <a:off x="900113" y="1463675"/>
            <a:ext cx="5078412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</a:rPr>
              <a:t>They see three bags.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345" name="文本框 3"/>
          <p:cNvSpPr/>
          <p:nvPr/>
        </p:nvSpPr>
        <p:spPr>
          <a:xfrm>
            <a:off x="971550" y="2954338"/>
            <a:ext cx="58705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</a:rPr>
              <a:t>They are black, green and blue.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346" name="文本框 4"/>
          <p:cNvSpPr/>
          <p:nvPr/>
        </p:nvSpPr>
        <p:spPr>
          <a:xfrm>
            <a:off x="971550" y="4343400"/>
            <a:ext cx="507841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</a:rPr>
              <a:t>They take the blue one.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4" grpId="0"/>
      <p:bldP spid="14345" grpId="0"/>
      <p:bldP spid="14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C:\Users\lenovo\Desktop\blue bag_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981075"/>
            <a:ext cx="3810000" cy="507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TextBox 1"/>
          <p:cNvSpPr/>
          <p:nvPr/>
        </p:nvSpPr>
        <p:spPr>
          <a:xfrm rot="20820000">
            <a:off x="595313" y="722313"/>
            <a:ext cx="1754187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 Think.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TextBox 2"/>
          <p:cNvSpPr/>
          <p:nvPr/>
        </p:nvSpPr>
        <p:spPr>
          <a:xfrm>
            <a:off x="1258888" y="1916113"/>
            <a:ext cx="69659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>
                <a:latin typeface="Calibri" panose="020F0502020204030204" pitchFamily="34" charset="0"/>
              </a:rPr>
              <a:t>Why do they take the blue one?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388" name="TextBox 7"/>
          <p:cNvSpPr/>
          <p:nvPr/>
        </p:nvSpPr>
        <p:spPr>
          <a:xfrm>
            <a:off x="1476375" y="4437063"/>
            <a:ext cx="11112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720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endParaRPr lang="zh-CN" altLang="en-US" sz="7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389" name="TextBox 8"/>
          <p:cNvSpPr/>
          <p:nvPr/>
        </p:nvSpPr>
        <p:spPr>
          <a:xfrm>
            <a:off x="3995738" y="4292600"/>
            <a:ext cx="11112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en-US" altLang="zh-CN" sz="720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endParaRPr lang="zh-CN" altLang="en-US" sz="7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TextBox 9"/>
          <p:cNvSpPr/>
          <p:nvPr/>
        </p:nvSpPr>
        <p:spPr>
          <a:xfrm>
            <a:off x="6372225" y="4365625"/>
            <a:ext cx="792163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0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 typeface="Arial" panose="020B0604020202020204" pitchFamily="34" charset="0"/>
            </a:pPr>
            <a:r>
              <a:rPr lang="zh-CN" altLang="en-US" sz="7200">
                <a:solidFill>
                  <a:srgbClr val="FF0000"/>
                </a:solidFill>
                <a:latin typeface="Calibri" panose="020F0502020204030204" pitchFamily="34" charset="0"/>
              </a:rPr>
              <a:t>√</a:t>
            </a:r>
            <a:endParaRPr lang="zh-CN" altLang="en-US" sz="7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6391" name="Picture 2" descr="C:\Users\lenovo\Desktop\黑包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008063"/>
            <a:ext cx="4248150" cy="5661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2" name="Picture 3" descr="C:\Users\lenovo\Desktop\green bag_副本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38488" y="2133600"/>
            <a:ext cx="3162300" cy="421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4194c83-adfc-404d-816d-8527626d73a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FFFFFF"/>
      </a:accent3>
      <a:accent4>
        <a:srgbClr val="000000"/>
      </a:accent4>
      <a:accent5>
        <a:srgbClr val="CAAAAA"/>
      </a:accent5>
      <a:accent6>
        <a:srgbClr val="4E0000"/>
      </a:accent6>
      <a:hlink>
        <a:srgbClr val="D01010"/>
      </a:hlink>
      <a:folHlink>
        <a:srgbClr val="E6682E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8_Plaza 1">
        <a:dk1>
          <a:srgbClr val="000000"/>
        </a:dk1>
        <a:lt1>
          <a:srgbClr val="FFFFFF"/>
        </a:lt1>
        <a:dk2>
          <a:srgbClr val="333333"/>
        </a:dk2>
        <a:lt2>
          <a:srgbClr val="CCCCCC"/>
        </a:lt2>
        <a:accent1>
          <a:srgbClr val="990000"/>
        </a:accent1>
        <a:accent2>
          <a:srgbClr val="580101"/>
        </a:accent2>
        <a:accent3>
          <a:srgbClr val="FFFFFF"/>
        </a:accent3>
        <a:accent4>
          <a:srgbClr val="000000"/>
        </a:accent4>
        <a:accent5>
          <a:srgbClr val="CAAAAA"/>
        </a:accent5>
        <a:accent6>
          <a:srgbClr val="4F0101"/>
        </a:accent6>
        <a:hlink>
          <a:srgbClr val="D01010"/>
        </a:hlink>
        <a:folHlink>
          <a:srgbClr val="E6682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1552</Words>
  <Application>WPS 演示</Application>
  <PresentationFormat>全屏显示(4:3)</PresentationFormat>
  <Paragraphs>176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Arial</vt:lpstr>
      <vt:lpstr>Calibri</vt:lpstr>
      <vt:lpstr>Calibri</vt:lpstr>
      <vt:lpstr>Times New Roman</vt:lpstr>
      <vt:lpstr>楷体</vt:lpstr>
      <vt:lpstr>微软雅黑</vt:lpstr>
      <vt:lpstr>Comic Sans MS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2022-04-19T10:17:00Z</cp:lastPrinted>
  <dcterms:created xsi:type="dcterms:W3CDTF">2022-04-19T10:17:00Z</dcterms:created>
  <dcterms:modified xsi:type="dcterms:W3CDTF">2023-02-17T05:05:52Z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70CDEE189370412C999FD0D2F32DFC6D</vt:lpwstr>
  </property>
  <property fmtid="{D5CDD505-2E9C-101B-9397-08002B2CF9AE}" pid="7" name="KSOProductBuildVer">
    <vt:lpwstr>2052-11.1.0.13703</vt:lpwstr>
  </property>
</Properties>
</file>