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860" r:id="rId3"/>
    <p:sldId id="861" r:id="rId4"/>
    <p:sldId id="862" r:id="rId5"/>
    <p:sldId id="863" r:id="rId6"/>
    <p:sldId id="864" r:id="rId7"/>
    <p:sldId id="865" r:id="rId8"/>
    <p:sldId id="867" r:id="rId9"/>
    <p:sldId id="868" r:id="rId10"/>
    <p:sldId id="869" r:id="rId11"/>
    <p:sldId id="870" r:id="rId12"/>
    <p:sldId id="871" r:id="rId13"/>
    <p:sldId id="872" r:id="rId14"/>
    <p:sldId id="873" r:id="rId15"/>
    <p:sldId id="874" r:id="rId16"/>
    <p:sldId id="875" r:id="rId17"/>
    <p:sldId id="876" r:id="rId18"/>
    <p:sldId id="877" r:id="rId19"/>
    <p:sldId id="878" r:id="rId20"/>
    <p:sldId id="879" r:id="rId21"/>
  </p:sldIdLst>
  <p:sldSz cx="18002250" cy="11161395"/>
  <p:notesSz cx="6858000" cy="9144000"/>
  <p:custDataLst>
    <p:tags r:id="rId2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355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B14ACBD-311F-4C44-BF5D-EA5BB5540055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23556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355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355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355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5C855F0-6597-4F54-8292-1AEBAB9AB7C4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076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1640F7E-C35F-4407-AE81-2436FD00C619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1CB840D-022F-46A2-8139-38C07C551D3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1CB840D-022F-46A2-8139-38C07C551D3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1CB840D-022F-46A2-8139-38C07C551D3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1CB840D-022F-46A2-8139-38C07C551D3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1CB840D-022F-46A2-8139-38C07C551D3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1CB840D-022F-46A2-8139-38C07C551D3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1CB840D-022F-46A2-8139-38C07C551D3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1CB840D-022F-46A2-8139-38C07C551D3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1CB840D-022F-46A2-8139-38C07C551D3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1CB840D-022F-46A2-8139-38C07C551D3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2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2053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2054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1CB840D-022F-46A2-8139-38C07C551D36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481"/>
          <p:cNvSpPr/>
          <p:nvPr/>
        </p:nvSpPr>
        <p:spPr>
          <a:xfrm>
            <a:off x="1440285" y="1188368"/>
            <a:ext cx="56388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>
                <a:latin typeface="宋体" panose="02010600030101010101" pitchFamily="2" charset="-122"/>
                <a:sym typeface="Arial" panose="020B0604020202020204" pitchFamily="34" charset="0"/>
              </a:rPr>
              <a:t>五年级下册</a:t>
            </a:r>
            <a:endParaRPr lang="zh-CN" altLang="en-US" sz="4400" b="1">
              <a:latin typeface="宋体" panose="02010600030101010101" pitchFamily="2" charset="-122"/>
            </a:endParaRPr>
          </a:p>
        </p:txBody>
      </p:sp>
      <p:sp>
        <p:nvSpPr>
          <p:cNvPr id="5" name="矩形 20482"/>
          <p:cNvSpPr/>
          <p:nvPr/>
        </p:nvSpPr>
        <p:spPr>
          <a:xfrm>
            <a:off x="1100932" y="2844552"/>
            <a:ext cx="15316200" cy="461664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 </a:t>
            </a:r>
            <a:r>
              <a:rPr lang="en-US" altLang="zh-CN" sz="5400" b="1" dirty="0">
                <a:latin typeface="Times New Roman" panose="02020603050405020304" pitchFamily="18" charset="0"/>
                <a:sym typeface="Arial" panose="020B0604020202020204" pitchFamily="34" charset="0"/>
              </a:rPr>
              <a:t>6 Unit 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en-US" altLang="zh-CN" sz="54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88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I </a:t>
            </a:r>
            <a:r>
              <a:rPr lang="en-US" altLang="zh-CN" sz="8800" b="1" dirty="0">
                <a:latin typeface="Times New Roman" panose="02020603050405020304" pitchFamily="18" charset="0"/>
                <a:sym typeface="Arial" panose="020B0604020202020204" pitchFamily="34" charset="0"/>
              </a:rPr>
              <a:t>went there last year</a:t>
            </a:r>
            <a:r>
              <a:rPr lang="en-US" altLang="zh-CN" sz="88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en-US" altLang="zh-CN" sz="88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课</a:t>
            </a: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时</a:t>
            </a:r>
            <a:endParaRPr lang="zh-CN" altLang="en-US" sz="54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588" y="612304"/>
            <a:ext cx="17051701" cy="9289032"/>
          </a:xfrm>
          <a:prstGeom prst="rect">
            <a:avLst/>
          </a:prstGeom>
        </p:spPr>
      </p:pic>
      <p:sp>
        <p:nvSpPr>
          <p:cNvPr id="13316" name="流程图: 过程 1"/>
          <p:cNvSpPr/>
          <p:nvPr/>
        </p:nvSpPr>
        <p:spPr>
          <a:xfrm>
            <a:off x="7477125" y="857250"/>
            <a:ext cx="6376988" cy="914400"/>
          </a:xfrm>
          <a:prstGeom prst="flowChartProcess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3317" name="流程图: 过程 2"/>
          <p:cNvSpPr/>
          <p:nvPr/>
        </p:nvSpPr>
        <p:spPr>
          <a:xfrm>
            <a:off x="7096125" y="2076450"/>
            <a:ext cx="9012238" cy="914400"/>
          </a:xfrm>
          <a:prstGeom prst="flowChartProcess">
            <a:avLst/>
          </a:prstGeom>
          <a:solidFill>
            <a:srgbClr val="00B0F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3318" name="流程图: 过程 3"/>
          <p:cNvSpPr/>
          <p:nvPr/>
        </p:nvSpPr>
        <p:spPr>
          <a:xfrm>
            <a:off x="6029325" y="3589338"/>
            <a:ext cx="7489825" cy="849312"/>
          </a:xfrm>
          <a:prstGeom prst="flowChartProcess">
            <a:avLst/>
          </a:prstGeom>
          <a:solidFill>
            <a:srgbClr val="00B0F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60" y="1044352"/>
            <a:ext cx="15786831" cy="835292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35841"/>
          <p:cNvGrpSpPr/>
          <p:nvPr/>
        </p:nvGrpSpPr>
        <p:grpSpPr>
          <a:xfrm>
            <a:off x="4124325" y="3448050"/>
            <a:ext cx="9067800" cy="3981450"/>
            <a:chOff x="0" y="0"/>
            <a:chExt cx="4627" cy="2041"/>
          </a:xfrm>
        </p:grpSpPr>
        <p:sp>
          <p:nvSpPr>
            <p:cNvPr id="15363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5364" name="TextBox 11"/>
            <p:cNvSpPr/>
            <p:nvPr/>
          </p:nvSpPr>
          <p:spPr>
            <a:xfrm>
              <a:off x="972" y="318"/>
              <a:ext cx="3655" cy="140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华文新魏" pitchFamily="2" charset="-122"/>
                  <a:ea typeface="华文新魏" pitchFamily="2" charset="-122"/>
                </a:rPr>
                <a:t>1.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有表情地朗读，并注意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 模仿语音语调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。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华文新魏" pitchFamily="2" charset="-122"/>
                  <a:ea typeface="华文新魏" pitchFamily="2" charset="-122"/>
                </a:rPr>
                <a:t>2.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指读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哦！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15365" name="图片 35844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6625"/>
          <p:cNvSpPr/>
          <p:nvPr/>
        </p:nvSpPr>
        <p:spPr>
          <a:xfrm>
            <a:off x="5800725" y="2684463"/>
            <a:ext cx="7253288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      </a:t>
            </a:r>
            <a:r>
              <a:rPr lang="zh-CN" altLang="en-US" sz="5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编写句子</a:t>
            </a:r>
            <a:endParaRPr lang="en-US" altLang="zh-CN" sz="5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3895725" y="4591050"/>
            <a:ext cx="11514138" cy="216535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模范listen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and </a:t>
            </a:r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say的句子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eaLnBrk="1" hangingPunct="1">
              <a:lnSpc>
                <a:spcPct val="150000"/>
              </a:lnSpc>
            </a:pPr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编写新的句子，并且朗读你写的句子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。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16388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65250" y="1298575"/>
            <a:ext cx="3462338" cy="2603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1" name="AutoShape 8"/>
          <p:cNvSpPr/>
          <p:nvPr/>
        </p:nvSpPr>
        <p:spPr>
          <a:xfrm>
            <a:off x="5724525" y="855663"/>
            <a:ext cx="9067800" cy="4038600"/>
          </a:xfrm>
          <a:prstGeom prst="cloudCallout">
            <a:avLst>
              <a:gd name="adj1" fmla="val -55394"/>
              <a:gd name="adj2" fmla="val 65394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 practice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2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66925" y="3524250"/>
            <a:ext cx="5157788" cy="6869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3525" y="1465263"/>
            <a:ext cx="7010400" cy="7127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"/>
          <p:cNvSpPr/>
          <p:nvPr/>
        </p:nvSpPr>
        <p:spPr>
          <a:xfrm>
            <a:off x="2676525" y="7866063"/>
            <a:ext cx="13958888" cy="831850"/>
          </a:xfrm>
          <a:prstGeom prst="rect">
            <a:avLst/>
          </a:prstGeom>
          <a:noFill/>
          <a:ln>
            <a:solidFill>
              <a:srgbClr val="0000FF"/>
            </a:solidFill>
            <a:prstDash val="dashDot"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Times New Roman" panose="02020603050405020304" pitchFamily="18" charset="0"/>
                <a:ea typeface="华文彩云" pitchFamily="2" charset="-122"/>
              </a:rPr>
              <a:t>Last year, he went to Haikou and he swam there.</a:t>
            </a:r>
            <a:endParaRPr lang="en-US" altLang="zh-CN" sz="4800" dirty="0">
              <a:latin typeface="Times New Roman" panose="02020603050405020304" pitchFamily="18" charset="0"/>
              <a:ea typeface="华文彩云" pitchFamily="2" charset="-122"/>
            </a:endParaRPr>
          </a:p>
        </p:txBody>
      </p:sp>
      <p:pic>
        <p:nvPicPr>
          <p:cNvPr id="19459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62725" y="1770063"/>
            <a:ext cx="4800600" cy="5235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"/>
          <p:cNvSpPr/>
          <p:nvPr/>
        </p:nvSpPr>
        <p:spPr>
          <a:xfrm>
            <a:off x="4657725" y="7332663"/>
            <a:ext cx="8759825" cy="1447800"/>
          </a:xfrm>
          <a:prstGeom prst="rect">
            <a:avLst/>
          </a:prstGeom>
          <a:noFill/>
          <a:ln>
            <a:solidFill>
              <a:srgbClr val="0000FF"/>
            </a:solidFill>
            <a:prstDash val="dashDot"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Last </a:t>
            </a:r>
            <a:r>
              <a:rPr lang="en-US" altLang="zh-CN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year,he</a:t>
            </a: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went to Dalian and he played football there.</a:t>
            </a:r>
            <a:endParaRPr lang="en-US" altLang="zh-CN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48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389063"/>
            <a:ext cx="6110288" cy="556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7889"/>
          <p:cNvSpPr/>
          <p:nvPr/>
        </p:nvSpPr>
        <p:spPr>
          <a:xfrm>
            <a:off x="495300" y="4203700"/>
            <a:ext cx="17268825" cy="1431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en-US" altLang="zh-CN" sz="4400" b="1">
              <a:solidFill>
                <a:srgbClr val="0000FF"/>
              </a:solidFill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/>
              <a:t>  </a:t>
            </a:r>
            <a:endParaRPr lang="en-US" altLang="zh-CN" sz="4400"/>
          </a:p>
        </p:txBody>
      </p:sp>
      <p:pic>
        <p:nvPicPr>
          <p:cNvPr id="21507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9438" y="1922463"/>
            <a:ext cx="8650287" cy="167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8" name="文本框 37891"/>
          <p:cNvSpPr/>
          <p:nvPr/>
        </p:nvSpPr>
        <p:spPr>
          <a:xfrm>
            <a:off x="3209925" y="4437063"/>
            <a:ext cx="12574588" cy="2774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1.预习下一节课的内容。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endParaRPr lang="en-US" altLang="zh-CN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宋体" panose="02010600030101010101" pitchFamily="2" charset="-122"/>
              </a:rPr>
              <a:t>2.</a:t>
            </a:r>
            <a:r>
              <a:rPr lang="zh-CN" altLang="en-US" sz="4400" dirty="0">
                <a:latin typeface="宋体" panose="02010600030101010101" pitchFamily="2" charset="-122"/>
              </a:rPr>
              <a:t>采访爸爸妈妈上个周末做的事情， 并且用一般过时描述你的采访结果，不少于5句话。</a:t>
            </a: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38913"/>
          <p:cNvSpPr>
            <a:spLocks noTextEdit="1"/>
          </p:cNvSpPr>
          <p:nvPr/>
        </p:nvSpPr>
        <p:spPr>
          <a:xfrm>
            <a:off x="2906713" y="3602038"/>
            <a:ext cx="12114212" cy="2055812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miter lim="800000"/>
          </a:ln>
          <a:effectLst>
            <a:outerShdw dist="35921" dir="2700000" sy="50000" kx="2115830" algn="bl">
              <a:srgbClr val="C0C0C0">
                <a:alpha val="75000"/>
              </a:srgbClr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3600" kern="10">
                <a:ln w="12700">
                  <a:solidFill>
                    <a:srgbClr val="EAEAEA"/>
                  </a:solidFill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</a:rPr>
              <a:t>Bye Bye!</a:t>
            </a:r>
            <a:endParaRPr sz="3600" kern="10">
              <a:ln w="12700">
                <a:solidFill>
                  <a:srgbClr val="EAEAEA"/>
                </a:solidFill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22531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785600" y="124714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3" name="AutoShape 8"/>
          <p:cNvSpPr/>
          <p:nvPr/>
        </p:nvSpPr>
        <p:spPr>
          <a:xfrm>
            <a:off x="5114925" y="931863"/>
            <a:ext cx="10439400" cy="4038600"/>
          </a:xfrm>
          <a:prstGeom prst="cloudCallout">
            <a:avLst>
              <a:gd name="adj1" fmla="val -61801"/>
              <a:gd name="adj2" fmla="val 45676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Review Words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4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14525" y="2836863"/>
            <a:ext cx="5157788" cy="6870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2"/>
          <p:cNvSpPr/>
          <p:nvPr/>
        </p:nvSpPr>
        <p:spPr>
          <a:xfrm>
            <a:off x="3438525" y="360363"/>
            <a:ext cx="10058400" cy="10248900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moon  </a:t>
            </a:r>
            <a:r>
              <a:rPr lang="zh-CN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月亮</a:t>
            </a:r>
            <a:endParaRPr lang="zh-CN" altLang="zh-CN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get  </a:t>
            </a: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达到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west </a:t>
            </a: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西部，西方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parent  </a:t>
            </a: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父母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stay  </a:t>
            </a: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待在，待着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July  </a:t>
            </a: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七月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south  </a:t>
            </a: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南方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remember  </a:t>
            </a: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记住，记得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June  </a:t>
            </a: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六月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47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950" y="1060450"/>
            <a:ext cx="4303713" cy="30734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6148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509500" y="5730875"/>
            <a:ext cx="4864100" cy="48768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"/>
          <p:cNvSpPr/>
          <p:nvPr/>
        </p:nvSpPr>
        <p:spPr>
          <a:xfrm>
            <a:off x="3719513" y="3827463"/>
            <a:ext cx="10844212" cy="3273425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dirty="0"/>
              <a:t>全班分成两组，老师出示单词，</a:t>
            </a:r>
            <a:endParaRPr lang="zh-CN" altLang="en-US" sz="4800" dirty="0"/>
          </a:p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dirty="0"/>
              <a:t>学生快速的说出看到的单词，</a:t>
            </a:r>
            <a:endParaRPr lang="zh-CN" altLang="en-US" sz="4800" dirty="0"/>
          </a:p>
          <a:p>
            <a:pPr marL="0" lvl="0" indent="0" algn="ct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dirty="0"/>
              <a:t>说的最快最对的小组加分。</a:t>
            </a:r>
            <a:endParaRPr lang="zh-CN" altLang="en-US" sz="4800" dirty="0"/>
          </a:p>
        </p:txBody>
      </p:sp>
      <p:sp>
        <p:nvSpPr>
          <p:cNvPr id="7171" name="文本框 26625"/>
          <p:cNvSpPr/>
          <p:nvPr/>
        </p:nvSpPr>
        <p:spPr>
          <a:xfrm>
            <a:off x="6691313" y="1393825"/>
            <a:ext cx="4321175" cy="2862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 单词游戏</a:t>
            </a: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重点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0250" y="7943850"/>
            <a:ext cx="5138738" cy="2532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WordArt 5"/>
          <p:cNvSpPr>
            <a:spLocks noTextEdit="1"/>
          </p:cNvSpPr>
          <p:nvPr/>
        </p:nvSpPr>
        <p:spPr>
          <a:xfrm>
            <a:off x="1949450" y="8705850"/>
            <a:ext cx="2466975" cy="1673225"/>
          </a:xfrm>
          <a:gradFill rotWithShape="1">
            <a:gsLst>
              <a:gs pos="0">
                <a:srgbClr val="6600CC"/>
              </a:gs>
              <a:gs pos="100000">
                <a:srgbClr val="CC00CC"/>
              </a:gs>
            </a:gsLst>
            <a:lin ang="5400000" scaled="1"/>
          </a:gradFill>
          <a:ln>
            <a:solidFill>
              <a:srgbClr val="CC99FF"/>
            </a:solidFill>
            <a:miter lim="800000"/>
          </a:ln>
          <a:effectLst>
            <a:outerShdw dist="53882" dir="2700000" algn="ctr">
              <a:srgbClr val="9999FF">
                <a:alpha val="75000"/>
              </a:srgbClr>
            </a:outerShdw>
          </a:effectLst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Autofit/>
          </a:bodyPr>
          <a:lstStyle>
            <a:defPPr/>
          </a:lstStyle>
          <a:p>
            <a:pPr algn="ctr"/>
            <a:r>
              <a:rPr sz="4800" b="1" i="1" kern="10">
                <a:ln>
                  <a:solidFill>
                    <a:srgbClr val="CC99FF"/>
                  </a:solidFill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</a:rPr>
              <a:t>火眼金睛</a:t>
            </a:r>
            <a:endParaRPr sz="4800" b="1" i="1" kern="10">
              <a:ln>
                <a:solidFill>
                  <a:srgbClr val="CC99FF"/>
                </a:solidFill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8196" name="Text Box 8"/>
          <p:cNvSpPr/>
          <p:nvPr/>
        </p:nvSpPr>
        <p:spPr>
          <a:xfrm>
            <a:off x="2600325" y="2608263"/>
            <a:ext cx="441960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4800"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west</a:t>
            </a:r>
            <a:endParaRPr lang="en-US" altLang="zh-CN" sz="4800">
              <a:solidFill>
                <a:srgbClr val="FF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7" name="Text Box 9"/>
          <p:cNvSpPr/>
          <p:nvPr/>
        </p:nvSpPr>
        <p:spPr>
          <a:xfrm>
            <a:off x="8045450" y="3979863"/>
            <a:ext cx="570865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480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June</a:t>
            </a:r>
            <a:endParaRPr lang="en-US" altLang="zh-CN" sz="480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8" name="Text Box 10"/>
          <p:cNvSpPr/>
          <p:nvPr/>
        </p:nvSpPr>
        <p:spPr>
          <a:xfrm>
            <a:off x="1797050" y="4360863"/>
            <a:ext cx="474503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480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mountain</a:t>
            </a:r>
            <a:endParaRPr lang="en-US" altLang="zh-CN" sz="480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9" name="Text Box 11"/>
          <p:cNvSpPr/>
          <p:nvPr/>
        </p:nvSpPr>
        <p:spPr>
          <a:xfrm>
            <a:off x="6243638" y="1693863"/>
            <a:ext cx="5805487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4800">
                <a:solidFill>
                  <a:schemeClr val="folHlin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remember</a:t>
            </a:r>
            <a:endParaRPr lang="en-US" altLang="zh-CN" sz="4800">
              <a:solidFill>
                <a:schemeClr val="folHlin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0" name="Text Box 9"/>
          <p:cNvSpPr/>
          <p:nvPr/>
        </p:nvSpPr>
        <p:spPr>
          <a:xfrm>
            <a:off x="5683250" y="6191250"/>
            <a:ext cx="562610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4800">
                <a:solidFill>
                  <a:srgbClr val="33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July</a:t>
            </a:r>
            <a:endParaRPr lang="en-US" altLang="zh-CN" sz="4800">
              <a:solidFill>
                <a:srgbClr val="3366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1" name="Text Box 9"/>
          <p:cNvSpPr/>
          <p:nvPr/>
        </p:nvSpPr>
        <p:spPr>
          <a:xfrm>
            <a:off x="11474450" y="2305050"/>
            <a:ext cx="562610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4800">
                <a:solidFill>
                  <a:srgbClr val="33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south</a:t>
            </a:r>
            <a:endParaRPr lang="en-US" altLang="zh-CN" sz="4800">
              <a:solidFill>
                <a:srgbClr val="3366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2" name="Text Box 7"/>
          <p:cNvSpPr/>
          <p:nvPr/>
        </p:nvSpPr>
        <p:spPr>
          <a:xfrm>
            <a:off x="11668125" y="4286250"/>
            <a:ext cx="415607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480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parents</a:t>
            </a:r>
            <a:endParaRPr lang="en-US" altLang="zh-CN" sz="480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3" name="Text Box 9"/>
          <p:cNvSpPr/>
          <p:nvPr/>
        </p:nvSpPr>
        <p:spPr>
          <a:xfrm>
            <a:off x="8731250" y="7410450"/>
            <a:ext cx="562610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4800">
                <a:solidFill>
                  <a:srgbClr val="33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stay</a:t>
            </a:r>
            <a:endParaRPr lang="en-US" altLang="zh-CN" sz="4800">
              <a:solidFill>
                <a:srgbClr val="3366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4" name="Text Box 8"/>
          <p:cNvSpPr/>
          <p:nvPr/>
        </p:nvSpPr>
        <p:spPr>
          <a:xfrm>
            <a:off x="11855450" y="7410450"/>
            <a:ext cx="441960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50000"/>
              </a:spcBef>
              <a:buNone/>
            </a:pPr>
            <a:r>
              <a:rPr lang="en-US" altLang="zh-CN" sz="4800"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moon</a:t>
            </a:r>
            <a:endParaRPr lang="en-US" altLang="zh-CN" sz="4800">
              <a:solidFill>
                <a:srgbClr val="FF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81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 fill="hold"/>
                                        <p:tgtEl>
                                          <p:spTgt spid="81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 fill="hold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 fill="hold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 fill="hold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 fill="hold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 fill="hold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 fill="hold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 fill="hold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 fill="hold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 fill="hold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 fill="hold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 fill="hold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 fill="hold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 fill="hold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58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 fill="hold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6" grpId="1"/>
      <p:bldP spid="8197" grpId="0"/>
      <p:bldP spid="8197" grpId="1"/>
      <p:bldP spid="8198" grpId="0"/>
      <p:bldP spid="8198" grpId="1"/>
      <p:bldP spid="8200" grpId="0"/>
      <p:bldP spid="8200" grpId="1"/>
      <p:bldP spid="8201" grpId="0"/>
      <p:bldP spid="8201" grpId="1"/>
      <p:bldP spid="8202" grpId="0"/>
      <p:bldP spid="8202" grpId="1"/>
      <p:bldP spid="8203" grpId="0"/>
      <p:bldP spid="8203" grpId="1"/>
      <p:bldP spid="8204" grpId="0"/>
      <p:bldP spid="820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19" name="AutoShape 8"/>
          <p:cNvSpPr/>
          <p:nvPr/>
        </p:nvSpPr>
        <p:spPr>
          <a:xfrm>
            <a:off x="6029325" y="781050"/>
            <a:ext cx="10439400" cy="4038600"/>
          </a:xfrm>
          <a:prstGeom prst="cloudCallout">
            <a:avLst>
              <a:gd name="adj1" fmla="val -63782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Let's  review </a:t>
            </a:r>
            <a:endParaRPr lang="en-US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20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28725" y="3294063"/>
            <a:ext cx="5157788" cy="6870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3" name="AutoShape 8"/>
          <p:cNvSpPr/>
          <p:nvPr/>
        </p:nvSpPr>
        <p:spPr>
          <a:xfrm>
            <a:off x="7400925" y="1008063"/>
            <a:ext cx="8991600" cy="4038600"/>
          </a:xfrm>
          <a:prstGeom prst="cloudCallout">
            <a:avLst>
              <a:gd name="adj1" fmla="val -81014"/>
              <a:gd name="adj2" fmla="val 51208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你能复述对话吗？</a:t>
            </a: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4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5325" y="3522663"/>
            <a:ext cx="5157788" cy="6870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212" y="628650"/>
            <a:ext cx="17124519" cy="9560718"/>
          </a:xfrm>
          <a:prstGeom prst="rect">
            <a:avLst/>
          </a:prstGeom>
        </p:spPr>
      </p:pic>
      <p:sp>
        <p:nvSpPr>
          <p:cNvPr id="11266" name="文本框 11265"/>
          <p:cNvSpPr txBox="1"/>
          <p:nvPr/>
        </p:nvSpPr>
        <p:spPr>
          <a:xfrm>
            <a:off x="2295525" y="1085850"/>
            <a:ext cx="13482638" cy="14192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en-US" altLang="en-US" sz="4800">
              <a:latin typeface="Times New Roman" panose="02020603050405020304" pitchFamily="18" charset="0"/>
            </a:endParaRPr>
          </a:p>
          <a:p>
            <a:pPr marL="0" marR="0" lvl="0" indent="0" eaLnBrk="1" hangingPunct="1"/>
            <a:endParaRPr lang="en-US" altLang="en-US" sz="3900"/>
          </a:p>
        </p:txBody>
      </p:sp>
      <p:sp>
        <p:nvSpPr>
          <p:cNvPr id="11268" name="流程图: 过程 1"/>
          <p:cNvSpPr/>
          <p:nvPr/>
        </p:nvSpPr>
        <p:spPr>
          <a:xfrm>
            <a:off x="3209925" y="1543050"/>
            <a:ext cx="6934200" cy="914400"/>
          </a:xfrm>
          <a:prstGeom prst="flowChartProcess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1269" name="流程图: 过程 3"/>
          <p:cNvSpPr/>
          <p:nvPr/>
        </p:nvSpPr>
        <p:spPr>
          <a:xfrm>
            <a:off x="10448925" y="628650"/>
            <a:ext cx="6507163" cy="914400"/>
          </a:xfrm>
          <a:prstGeom prst="flowChartProcess">
            <a:avLst/>
          </a:prstGeom>
          <a:solidFill>
            <a:srgbClr val="00B0F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679" y="1044352"/>
            <a:ext cx="17513608" cy="9688659"/>
          </a:xfrm>
          <a:prstGeom prst="rect">
            <a:avLst/>
          </a:prstGeom>
        </p:spPr>
      </p:pic>
      <p:sp>
        <p:nvSpPr>
          <p:cNvPr id="12291" name="流程图: 过程 1"/>
          <p:cNvSpPr/>
          <p:nvPr/>
        </p:nvSpPr>
        <p:spPr>
          <a:xfrm>
            <a:off x="11668125" y="1693863"/>
            <a:ext cx="5608638" cy="882650"/>
          </a:xfrm>
          <a:prstGeom prst="flowChartProcess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2292" name="流程图: 过程 2"/>
          <p:cNvSpPr/>
          <p:nvPr/>
        </p:nvSpPr>
        <p:spPr>
          <a:xfrm>
            <a:off x="10982325" y="3065463"/>
            <a:ext cx="6656388" cy="882650"/>
          </a:xfrm>
          <a:prstGeom prst="flowChartProcess">
            <a:avLst/>
          </a:prstGeom>
          <a:solidFill>
            <a:srgbClr val="00B0F0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2293" name="流程图: 过程 3"/>
          <p:cNvSpPr/>
          <p:nvPr/>
        </p:nvSpPr>
        <p:spPr>
          <a:xfrm>
            <a:off x="10906125" y="7027863"/>
            <a:ext cx="6656388" cy="882650"/>
          </a:xfrm>
          <a:prstGeom prst="flowChartProcess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2294" name="流程图: 过程 6"/>
          <p:cNvSpPr/>
          <p:nvPr/>
        </p:nvSpPr>
        <p:spPr>
          <a:xfrm>
            <a:off x="11717338" y="8858250"/>
            <a:ext cx="3708400" cy="882650"/>
          </a:xfrm>
          <a:prstGeom prst="flowChartProcess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9ab30bf0-9094-425b-9069-1b6d0ceb080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539</Words>
  <Application>WPS 演示</Application>
  <PresentationFormat>自定义</PresentationFormat>
  <Paragraphs>75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Comic Sans MS</vt:lpstr>
      <vt:lpstr>华文行楷</vt:lpstr>
      <vt:lpstr>Arial Unicode MS</vt:lpstr>
      <vt:lpstr>Calibri</vt:lpstr>
      <vt:lpstr>华文新魏</vt:lpstr>
      <vt:lpstr>华文彩云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2021-02-09T09:36:00Z</cp:lastPrinted>
  <dcterms:created xsi:type="dcterms:W3CDTF">2021-02-09T09:36:00Z</dcterms:created>
  <dcterms:modified xsi:type="dcterms:W3CDTF">2023-02-17T05:08:09Z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5922AC82C8084BC497356A1BCD0A47D9</vt:lpwstr>
  </property>
  <property fmtid="{D5CDD505-2E9C-101B-9397-08002B2CF9AE}" pid="7" name="KSOProductBuildVer">
    <vt:lpwstr>2052-11.1.0.13703</vt:lpwstr>
  </property>
</Properties>
</file>