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81" r:id="rId5"/>
    <p:sldId id="282" r:id="rId6"/>
    <p:sldId id="283" r:id="rId7"/>
    <p:sldId id="258" r:id="rId8"/>
    <p:sldId id="259" r:id="rId9"/>
    <p:sldId id="284" r:id="rId10"/>
    <p:sldId id="285" r:id="rId11"/>
    <p:sldId id="286" r:id="rId12"/>
    <p:sldId id="287" r:id="rId13"/>
    <p:sldId id="288" r:id="rId14"/>
    <p:sldId id="260" r:id="rId15"/>
    <p:sldId id="290" r:id="rId16"/>
    <p:sldId id="261" r:id="rId17"/>
    <p:sldId id="262" r:id="rId18"/>
    <p:sldId id="263" r:id="rId19"/>
    <p:sldId id="264" r:id="rId20"/>
    <p:sldId id="265" r:id="rId21"/>
    <p:sldId id="291" r:id="rId22"/>
    <p:sldId id="269" r:id="rId23"/>
    <p:sldId id="292" r:id="rId24"/>
    <p:sldId id="266" r:id="rId25"/>
    <p:sldId id="267" r:id="rId26"/>
    <p:sldId id="26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80" d="100"/>
          <a:sy n="80" d="100"/>
        </p:scale>
        <p:origin x="-1824" y="-858"/>
      </p:cViewPr>
      <p:guideLst>
        <p:guide orient="horz" pos="2160"/>
        <p:guide pos="38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90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2.png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7151" y="570016"/>
            <a:ext cx="12184849" cy="1460665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Module </a:t>
            </a:r>
            <a:r>
              <a:rPr lang="en-US" altLang="zh-CN" sz="48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7  unit </a:t>
            </a:r>
            <a:r>
              <a:rPr lang="en-US" altLang="zh-CN" sz="4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endParaRPr lang="en-US" altLang="zh-CN" sz="4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428176" y="2871641"/>
            <a:ext cx="9799200" cy="14724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My father goes to work at eight o’clock every morning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3685" y="3255715"/>
            <a:ext cx="10969200" cy="705600"/>
          </a:xfrm>
        </p:spPr>
        <p:txBody>
          <a:bodyPr/>
          <a:lstStyle/>
          <a:p>
            <a:r>
              <a:rPr lang="en-US" altLang="zh-CN"/>
              <a:t>farmer</a:t>
            </a:r>
            <a:endParaRPr lang="en-US" altLang="zh-CN"/>
          </a:p>
        </p:txBody>
      </p:sp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4162441" y="0"/>
            <a:ext cx="6350000" cy="6705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3685" y="3255715"/>
            <a:ext cx="10969200" cy="705600"/>
          </a:xfrm>
        </p:spPr>
        <p:txBody>
          <a:bodyPr/>
          <a:lstStyle/>
          <a:p>
            <a:r>
              <a:rPr lang="en-US" altLang="zh-CN"/>
              <a:t>driver</a:t>
            </a:r>
            <a:endParaRPr lang="en-US" altLang="zh-CN"/>
          </a:p>
        </p:txBody>
      </p:sp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3678696" y="0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3685" y="3255715"/>
            <a:ext cx="10969200" cy="705600"/>
          </a:xfrm>
        </p:spPr>
        <p:txBody>
          <a:bodyPr/>
          <a:lstStyle/>
          <a:p>
            <a:r>
              <a:rPr lang="en-US" altLang="zh-CN"/>
              <a:t>police man</a:t>
            </a:r>
            <a:endParaRPr lang="en-US" altLang="zh-CN"/>
          </a:p>
        </p:txBody>
      </p:sp>
      <p:pic>
        <p:nvPicPr>
          <p:cNvPr id="111" name="图片 110"/>
          <p:cNvPicPr/>
          <p:nvPr/>
        </p:nvPicPr>
        <p:blipFill>
          <a:blip r:embed="rId1"/>
          <a:stretch>
            <a:fillRect/>
          </a:stretch>
        </p:blipFill>
        <p:spPr>
          <a:xfrm>
            <a:off x="6029325" y="637856"/>
            <a:ext cx="6162675" cy="62198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 dirty="0"/>
              <a:t>整点钟：</a:t>
            </a:r>
            <a:r>
              <a:rPr lang="en-US" altLang="zh-CN" sz="3200" dirty="0"/>
              <a:t>What time is it?</a:t>
            </a:r>
            <a:endParaRPr lang="en-US" altLang="zh-CN" sz="3200" dirty="0"/>
          </a:p>
          <a:p>
            <a:pPr marL="0" indent="0">
              <a:buNone/>
            </a:pPr>
            <a:r>
              <a:rPr lang="en-US" altLang="zh-CN" sz="3200" dirty="0"/>
              <a:t>It’s </a:t>
            </a:r>
            <a:r>
              <a:rPr lang="en-US" altLang="zh-CN" sz="3200" dirty="0">
                <a:solidFill>
                  <a:srgbClr val="FF0000"/>
                </a:solidFill>
              </a:rPr>
              <a:t>8 o’clock.</a:t>
            </a:r>
            <a:endParaRPr lang="en-US" altLang="zh-CN" sz="32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3200" dirty="0">
              <a:solidFill>
                <a:srgbClr val="FF0000"/>
              </a:solidFill>
            </a:endParaRPr>
          </a:p>
        </p:txBody>
      </p:sp>
      <p:pic>
        <p:nvPicPr>
          <p:cNvPr id="112" name="图片 11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576060" y="2646045"/>
            <a:ext cx="5615940" cy="42119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 dirty="0"/>
              <a:t>半点钟：</a:t>
            </a:r>
            <a:r>
              <a:rPr lang="en-US" altLang="zh-CN" sz="3200" dirty="0"/>
              <a:t>It’s half past eight.</a:t>
            </a:r>
            <a:endParaRPr lang="en-US" altLang="zh-CN" sz="3200" dirty="0"/>
          </a:p>
        </p:txBody>
      </p:sp>
      <p:pic>
        <p:nvPicPr>
          <p:cNvPr id="113" name="图片 11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6601460" y="1267460"/>
            <a:ext cx="5590540" cy="55905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差</a:t>
            </a:r>
            <a:r>
              <a:rPr lang="en-US" altLang="zh-CN" dirty="0"/>
              <a:t>...</a:t>
            </a:r>
            <a:r>
              <a:rPr lang="zh-CN" altLang="en-US" dirty="0"/>
              <a:t>分钟到下一点钟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800" dirty="0"/>
              <a:t>It’s ten to nine.</a:t>
            </a:r>
            <a:endParaRPr lang="en-US" altLang="zh-CN" sz="2800" dirty="0"/>
          </a:p>
          <a:p>
            <a:pPr marL="0" indent="0">
              <a:buNone/>
            </a:pPr>
            <a:r>
              <a:rPr lang="en-US" altLang="zh-CN" sz="2800" dirty="0"/>
              <a:t>It’s eight fifty.</a:t>
            </a:r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endParaRPr lang="en-US" altLang="zh-CN" sz="2800" dirty="0"/>
          </a:p>
        </p:txBody>
      </p:sp>
      <p:sp>
        <p:nvSpPr>
          <p:cNvPr id="4" name="文本框 3"/>
          <p:cNvSpPr txBox="1"/>
          <p:nvPr/>
        </p:nvSpPr>
        <p:spPr>
          <a:xfrm>
            <a:off x="4595495" y="2065655"/>
            <a:ext cx="1430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八点五十</a:t>
            </a:r>
            <a:endParaRPr lang="zh-CN" altLang="en-US" dirty="0"/>
          </a:p>
        </p:txBody>
      </p:sp>
      <p:pic>
        <p:nvPicPr>
          <p:cNvPr id="114" name="图片 113"/>
          <p:cNvPicPr/>
          <p:nvPr/>
        </p:nvPicPr>
        <p:blipFill>
          <a:blip r:embed="rId1"/>
          <a:stretch>
            <a:fillRect/>
          </a:stretch>
        </p:blipFill>
        <p:spPr>
          <a:xfrm>
            <a:off x="6105525" y="2305050"/>
            <a:ext cx="6086475" cy="45529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813" y="762778"/>
            <a:ext cx="10893250" cy="705600"/>
          </a:xfrm>
        </p:spPr>
        <p:txBody>
          <a:bodyPr>
            <a:normAutofit/>
          </a:bodyPr>
          <a:lstStyle/>
          <a:p>
            <a:r>
              <a:rPr lang="en-US" altLang="zh-CN" sz="2800" dirty="0" err="1"/>
              <a:t>Daming</a:t>
            </a:r>
            <a:r>
              <a:rPr lang="en-US" altLang="zh-CN" sz="2800" dirty="0"/>
              <a:t> </a:t>
            </a:r>
            <a:r>
              <a:rPr lang="zh-CN" altLang="en-US" sz="2800" dirty="0"/>
              <a:t>和芳芳的爸爸妈妈各是干什么的？什么时候上班？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9566" y="1739781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/>
              <a:t>在语境中学习本节课的核心单词：</a:t>
            </a: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/>
              <a:t>taxi</a:t>
            </a:r>
            <a:r>
              <a:rPr lang="zh-CN" altLang="en-US" sz="2800" dirty="0"/>
              <a:t>出租车</a:t>
            </a: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/>
              <a:t>/factory</a:t>
            </a:r>
            <a:r>
              <a:rPr lang="zh-CN" altLang="en-US" sz="2800" dirty="0"/>
              <a:t>工厂</a:t>
            </a: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/>
              <a:t>/early</a:t>
            </a:r>
            <a:r>
              <a:rPr lang="zh-CN" altLang="en-US" sz="2800" dirty="0"/>
              <a:t>早的</a:t>
            </a: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/>
              <a:t>/evening</a:t>
            </a:r>
            <a:r>
              <a:rPr lang="zh-CN" altLang="en-US" sz="2800" dirty="0"/>
              <a:t>晚上的</a:t>
            </a: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/>
              <a:t>worker</a:t>
            </a:r>
            <a:r>
              <a:rPr lang="zh-CN" altLang="en-US" sz="2800" dirty="0"/>
              <a:t>工人</a:t>
            </a:r>
            <a:endParaRPr lang="zh-CN" altLang="en-US" sz="2800" dirty="0"/>
          </a:p>
          <a:p>
            <a:pPr marL="0" indent="0">
              <a:buNone/>
            </a:pPr>
            <a:r>
              <a:rPr lang="en-US" altLang="zh-CN" sz="2800" dirty="0"/>
              <a:t>late </a:t>
            </a:r>
            <a:r>
              <a:rPr lang="zh-CN" altLang="en-US" sz="2800" dirty="0"/>
              <a:t>晚的，迟的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3940" y="964660"/>
            <a:ext cx="10969200" cy="705600"/>
          </a:xfrm>
        </p:spPr>
        <p:txBody>
          <a:bodyPr/>
          <a:lstStyle/>
          <a:p>
            <a:r>
              <a:rPr lang="en-US" altLang="zh-CN" dirty="0"/>
              <a:t>Listen and answer</a:t>
            </a:r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0190" y="1736087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1)What do </a:t>
            </a:r>
            <a:r>
              <a:rPr lang="en-US" altLang="zh-CN" sz="2400" dirty="0" err="1"/>
              <a:t>Fangfang’s</a:t>
            </a:r>
            <a:r>
              <a:rPr lang="en-US" altLang="zh-CN" sz="2400" dirty="0"/>
              <a:t> and </a:t>
            </a:r>
            <a:r>
              <a:rPr lang="en-US" altLang="zh-CN" sz="2400" dirty="0" err="1"/>
              <a:t>Daming’s</a:t>
            </a:r>
            <a:r>
              <a:rPr lang="en-US" altLang="zh-CN" sz="2400" dirty="0"/>
              <a:t> parents do?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err="1"/>
              <a:t>Daming’s</a:t>
            </a:r>
            <a:r>
              <a:rPr lang="en-US" altLang="zh-CN" sz="2400" dirty="0"/>
              <a:t> father is a </a:t>
            </a:r>
            <a:r>
              <a:rPr lang="en-US" altLang="zh-CN" sz="2400" dirty="0" err="1">
                <a:solidFill>
                  <a:srgbClr val="FF0000"/>
                </a:solidFill>
              </a:rPr>
              <a:t>plice</a:t>
            </a:r>
            <a:r>
              <a:rPr lang="en-US" altLang="zh-CN" sz="2400" dirty="0">
                <a:solidFill>
                  <a:srgbClr val="FF0000"/>
                </a:solidFill>
              </a:rPr>
              <a:t> man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His mother is a </a:t>
            </a:r>
            <a:r>
              <a:rPr lang="en-US" altLang="zh-CN" sz="2400" dirty="0">
                <a:solidFill>
                  <a:srgbClr val="FF0000"/>
                </a:solidFill>
              </a:rPr>
              <a:t>nurse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 err="1"/>
              <a:t>Fangfang’s</a:t>
            </a:r>
            <a:r>
              <a:rPr lang="en-US" altLang="zh-CN" sz="2400" dirty="0"/>
              <a:t> father is a </a:t>
            </a:r>
            <a:r>
              <a:rPr lang="en-US" altLang="zh-CN" sz="2400" dirty="0">
                <a:solidFill>
                  <a:srgbClr val="FF0000"/>
                </a:solidFill>
              </a:rPr>
              <a:t>worker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Her mother is a taxi </a:t>
            </a:r>
            <a:r>
              <a:rPr lang="en-US" altLang="zh-CN" sz="2400" dirty="0">
                <a:solidFill>
                  <a:srgbClr val="FF0000"/>
                </a:solidFill>
              </a:rPr>
              <a:t>driver</a:t>
            </a:r>
            <a:r>
              <a:rPr lang="en-US" altLang="zh-CN" sz="2400" dirty="0"/>
              <a:t>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2</a:t>
            </a:r>
            <a:r>
              <a:rPr lang="zh-CN" altLang="en-US" sz="2400" dirty="0"/>
              <a:t>）</a:t>
            </a:r>
            <a:r>
              <a:rPr lang="en-US" altLang="zh-CN" sz="2400" dirty="0"/>
              <a:t>Do </a:t>
            </a:r>
            <a:r>
              <a:rPr lang="en-US" altLang="zh-CN" sz="2400" dirty="0" err="1"/>
              <a:t>Fangfang’s</a:t>
            </a:r>
            <a:r>
              <a:rPr lang="en-US" altLang="zh-CN" sz="2400" dirty="0"/>
              <a:t> father go to work late?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Yes, he does.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Listen and answer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5990" y="1876686"/>
            <a:ext cx="10969200" cy="47592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ym typeface="+mn-ea"/>
              </a:rPr>
              <a:t>3)Does </a:t>
            </a:r>
            <a:r>
              <a:rPr lang="en-US" altLang="zh-CN" sz="2400" dirty="0" err="1">
                <a:sym typeface="+mn-ea"/>
              </a:rPr>
              <a:t>Daming’s</a:t>
            </a:r>
            <a:r>
              <a:rPr lang="en-US" altLang="zh-CN" sz="2400" dirty="0">
                <a:sym typeface="+mn-ea"/>
              </a:rPr>
              <a:t> father go to work at 11 o’clock?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ym typeface="+mn-ea"/>
              </a:rPr>
              <a:t>No, he doesn’t.</a:t>
            </a:r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4)When does </a:t>
            </a:r>
            <a:r>
              <a:rPr lang="en-US" altLang="zh-CN" sz="2400" dirty="0" err="1"/>
              <a:t>Fangfang’s</a:t>
            </a:r>
            <a:r>
              <a:rPr lang="en-US" altLang="zh-CN" sz="2400" dirty="0"/>
              <a:t> mother go to work?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She </a:t>
            </a:r>
            <a:r>
              <a:rPr lang="en-US" altLang="zh-CN" sz="2400" dirty="0">
                <a:solidFill>
                  <a:srgbClr val="FF0000"/>
                </a:solidFill>
              </a:rPr>
              <a:t>goes</a:t>
            </a:r>
            <a:r>
              <a:rPr lang="en-US" altLang="zh-CN" sz="2400" dirty="0"/>
              <a:t> to work at 6 o’clock every evening.</a:t>
            </a:r>
            <a:endParaRPr lang="en-US" altLang="zh-CN" sz="24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小结：熟记所学单词及短语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3940" y="1419531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/>
              <a:t>1</a:t>
            </a:r>
            <a:r>
              <a:rPr lang="zh-CN" altLang="en-US" sz="2000" dirty="0"/>
              <a:t>）</a:t>
            </a:r>
            <a:r>
              <a:rPr lang="en-US" altLang="zh-CN" sz="2000" dirty="0"/>
              <a:t>go/goes to work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/>
              <a:t>every morning/every evening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/>
              <a:t>2</a:t>
            </a:r>
            <a:r>
              <a:rPr lang="zh-CN" altLang="en-US" sz="2000" dirty="0"/>
              <a:t>）</a:t>
            </a:r>
            <a:r>
              <a:rPr lang="en-US" altLang="zh-CN" sz="2000" dirty="0"/>
              <a:t>What does he do?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/>
              <a:t>他是做什么的</a:t>
            </a:r>
            <a:r>
              <a:rPr lang="zh-CN" altLang="en-US" sz="2000" dirty="0" smtClean="0"/>
              <a:t>？</a:t>
            </a:r>
            <a:endParaRPr lang="zh-CN" altLang="en-US" sz="2000" dirty="0"/>
          </a:p>
          <a:p>
            <a:pPr marL="0" indent="0">
              <a:buNone/>
            </a:pPr>
            <a:r>
              <a:rPr lang="zh-CN" altLang="en-US" sz="2000" dirty="0"/>
              <a:t>句子结构：</a:t>
            </a:r>
            <a:endParaRPr lang="zh-CN" altLang="en-US" sz="2000" dirty="0"/>
          </a:p>
          <a:p>
            <a:pPr marL="0" indent="0">
              <a:buNone/>
            </a:pPr>
            <a:r>
              <a:rPr lang="zh-CN" altLang="en-US" sz="2000" dirty="0"/>
              <a:t>询问某人是什么职业</a:t>
            </a:r>
            <a:endParaRPr lang="zh-CN" altLang="en-US" sz="2000" dirty="0"/>
          </a:p>
          <a:p>
            <a:pPr marL="0" indent="0">
              <a:buNone/>
            </a:pPr>
            <a:r>
              <a:rPr lang="en-US" altLang="zh-CN" sz="2000" dirty="0"/>
              <a:t>What do/</a:t>
            </a:r>
            <a:r>
              <a:rPr lang="en-US" altLang="zh-CN" sz="2000" dirty="0">
                <a:solidFill>
                  <a:srgbClr val="FF0000"/>
                </a:solidFill>
              </a:rPr>
              <a:t>does</a:t>
            </a:r>
            <a:r>
              <a:rPr lang="en-US" altLang="zh-CN" sz="2000" dirty="0"/>
              <a:t> +</a:t>
            </a:r>
            <a:r>
              <a:rPr lang="zh-CN" altLang="en-US" sz="2000" dirty="0"/>
              <a:t>主语</a:t>
            </a:r>
            <a:r>
              <a:rPr lang="en-US" altLang="zh-CN" sz="2000" dirty="0"/>
              <a:t> do?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/>
              <a:t>3)My father/mother </a:t>
            </a:r>
            <a:r>
              <a:rPr lang="en-US" altLang="zh-CN" sz="2000" dirty="0">
                <a:solidFill>
                  <a:srgbClr val="FF0000"/>
                </a:solidFill>
              </a:rPr>
              <a:t>goes</a:t>
            </a:r>
            <a:r>
              <a:rPr lang="en-US" altLang="zh-CN" sz="2000" dirty="0"/>
              <a:t> to work at +</a:t>
            </a:r>
            <a:r>
              <a:rPr lang="zh-CN" altLang="en-US" sz="2000" dirty="0"/>
              <a:t>时间点</a:t>
            </a:r>
            <a:r>
              <a:rPr lang="en-US" altLang="zh-CN" sz="2000" dirty="0"/>
              <a:t> every morning/evening.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/>
              <a:t>一般现在时动词第三人称单数形式是多数学生的弱项，老师应在平时的教学中多多训练。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18869" y="475013"/>
            <a:ext cx="4809490" cy="1770380"/>
          </a:xfrm>
        </p:spPr>
        <p:txBody>
          <a:bodyPr/>
          <a:lstStyle/>
          <a:p>
            <a:pPr algn="l"/>
            <a:r>
              <a:rPr lang="zh-CN" altLang="en-US" sz="4400" dirty="0">
                <a:solidFill>
                  <a:schemeClr val="tx1"/>
                </a:solidFill>
              </a:rPr>
              <a:t>一</a:t>
            </a:r>
            <a:r>
              <a:rPr lang="en-US" altLang="zh-CN" sz="4400" dirty="0">
                <a:solidFill>
                  <a:schemeClr val="tx1"/>
                </a:solidFill>
              </a:rPr>
              <a:t>.</a:t>
            </a:r>
            <a:r>
              <a:rPr lang="zh-CN" altLang="en-US" sz="4400" dirty="0">
                <a:solidFill>
                  <a:schemeClr val="tx1"/>
                </a:solidFill>
              </a:rPr>
              <a:t>知识目标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905214" y="2433980"/>
            <a:ext cx="9799320" cy="4058920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/>
              <a:t>1.</a:t>
            </a:r>
            <a:r>
              <a:rPr lang="zh-CN" altLang="en-US" dirty="0"/>
              <a:t>能够听懂，说出，认读新词</a:t>
            </a:r>
            <a:r>
              <a:rPr lang="en-US" altLang="zh-CN" dirty="0"/>
              <a:t>policeman/worker/nurse/doctor/taxi driver/evening/late/factory/early</a:t>
            </a:r>
            <a:endParaRPr lang="zh-CN" altLang="en-US" dirty="0"/>
          </a:p>
          <a:p>
            <a:pPr algn="l"/>
            <a:r>
              <a:rPr lang="zh-CN" altLang="en-US" dirty="0"/>
              <a:t>时间的两种不同表达方式</a:t>
            </a:r>
            <a:endParaRPr lang="zh-CN" altLang="en-US" dirty="0"/>
          </a:p>
          <a:p>
            <a:pPr algn="l"/>
            <a:r>
              <a:rPr lang="en-US" altLang="zh-CN" dirty="0"/>
              <a:t>1)</a:t>
            </a:r>
            <a:r>
              <a:rPr lang="zh-CN" altLang="en-US" dirty="0"/>
              <a:t>整点：</a:t>
            </a:r>
            <a:r>
              <a:rPr lang="en-US" altLang="zh-CN" dirty="0"/>
              <a:t>at 8 o’clock</a:t>
            </a:r>
            <a:endParaRPr lang="en-US" altLang="zh-CN" dirty="0"/>
          </a:p>
          <a:p>
            <a:pPr algn="l"/>
            <a:r>
              <a:rPr lang="en-US" altLang="zh-CN" dirty="0"/>
              <a:t>2)</a:t>
            </a:r>
            <a:r>
              <a:rPr lang="zh-CN" altLang="en-US" dirty="0"/>
              <a:t>半点：</a:t>
            </a:r>
            <a:r>
              <a:rPr lang="en-US" altLang="zh-CN" dirty="0"/>
              <a:t>at half past 8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320800" y="1037590"/>
            <a:ext cx="3338830" cy="56057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97525" y="2748280"/>
            <a:ext cx="59524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/>
              <a:t>My uncle is a </a:t>
            </a:r>
            <a:r>
              <a:rPr lang="en-US" altLang="zh-CN" sz="3600">
                <a:solidFill>
                  <a:srgbClr val="FF0000"/>
                </a:solidFill>
              </a:rPr>
              <a:t>teacher</a:t>
            </a:r>
            <a:r>
              <a:rPr lang="en-US" altLang="zh-CN" sz="3600"/>
              <a:t>. </a:t>
            </a:r>
            <a:endParaRPr lang="en-US" altLang="zh-CN" sz="3600"/>
          </a:p>
          <a:p>
            <a:r>
              <a:rPr lang="en-US" altLang="zh-CN" sz="3600"/>
              <a:t>He goes to work at </a:t>
            </a:r>
            <a:r>
              <a:rPr lang="en-US" altLang="zh-CN" sz="3600">
                <a:solidFill>
                  <a:srgbClr val="FF0000"/>
                </a:solidFill>
              </a:rPr>
              <a:t>7 o’clock </a:t>
            </a:r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every moning.</a:t>
            </a:r>
            <a:endParaRPr lang="en-US" altLang="zh-CN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84065" y="2504440"/>
            <a:ext cx="6546850" cy="475932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/>
              <a:t>My father is a </a:t>
            </a:r>
            <a:r>
              <a:rPr lang="en-US" altLang="zh-CN" sz="2800">
                <a:solidFill>
                  <a:srgbClr val="FF0000"/>
                </a:solidFill>
              </a:rPr>
              <a:t>doctor.</a:t>
            </a:r>
            <a:endParaRPr lang="en-US" altLang="zh-CN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/>
              <a:t>He goes to work at</a:t>
            </a:r>
            <a:r>
              <a:rPr lang="en-US" altLang="zh-CN" sz="2800">
                <a:solidFill>
                  <a:srgbClr val="FF0000"/>
                </a:solidFill>
              </a:rPr>
              <a:t> half past 8</a:t>
            </a:r>
            <a:r>
              <a:rPr lang="en-US" altLang="zh-CN" sz="2800"/>
              <a:t> </a:t>
            </a:r>
            <a:r>
              <a:rPr lang="en-US" altLang="zh-CN" sz="2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every moning.</a:t>
            </a:r>
            <a:endParaRPr lang="en-US" altLang="zh-CN" sz="2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23595" y="499745"/>
            <a:ext cx="2862580" cy="56057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6300" y="2423795"/>
            <a:ext cx="6891020" cy="475932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/>
              <a:t>My mother is a </a:t>
            </a:r>
            <a:r>
              <a:rPr lang="en-US" altLang="zh-CN" sz="3200">
                <a:solidFill>
                  <a:srgbClr val="FF0000"/>
                </a:solidFill>
              </a:rPr>
              <a:t>nurse.</a:t>
            </a:r>
            <a:endParaRPr lang="en-US" altLang="zh-CN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/>
              <a:t>She goes to work at </a:t>
            </a:r>
            <a:r>
              <a:rPr lang="en-US" altLang="zh-CN" sz="3200">
                <a:solidFill>
                  <a:srgbClr val="FF0000"/>
                </a:solidFill>
              </a:rPr>
              <a:t>10  o’clock </a:t>
            </a:r>
            <a:r>
              <a:rPr lang="en-US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every evenning.</a:t>
            </a:r>
            <a:endParaRPr lang="en-US" altLang="zh-CN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64870" y="643890"/>
            <a:ext cx="3054350" cy="56057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单项选择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6525" y="1490400"/>
            <a:ext cx="10969200" cy="4759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/>
              <a:t>1.Chenghai ____ to work at 8 o’clock every  </a:t>
            </a:r>
            <a:r>
              <a:rPr lang="en-US" altLang="zh-CN" dirty="0" err="1"/>
              <a:t>moning</a:t>
            </a:r>
            <a:r>
              <a:rPr lang="en-US" altLang="zh-CN" dirty="0"/>
              <a:t>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err="1"/>
              <a:t>A.go</a:t>
            </a:r>
            <a:r>
              <a:rPr lang="en-US" altLang="zh-CN" dirty="0"/>
              <a:t>    </a:t>
            </a:r>
            <a:r>
              <a:rPr lang="en-US" altLang="zh-CN" dirty="0" err="1"/>
              <a:t>B.goes</a:t>
            </a:r>
            <a:r>
              <a:rPr lang="en-US" altLang="zh-CN" dirty="0"/>
              <a:t>   </a:t>
            </a:r>
            <a:r>
              <a:rPr lang="en-US" altLang="zh-CN" dirty="0" err="1"/>
              <a:t>C.going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2.Liufang goes to work at half ____ six every morning.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err="1">
                <a:sym typeface="+mn-ea"/>
              </a:rPr>
              <a:t>A.past</a:t>
            </a:r>
            <a:r>
              <a:rPr lang="en-US" altLang="zh-CN" dirty="0">
                <a:sym typeface="+mn-ea"/>
              </a:rPr>
              <a:t>    </a:t>
            </a:r>
            <a:r>
              <a:rPr lang="en-US" altLang="zh-CN" dirty="0" err="1">
                <a:sym typeface="+mn-ea"/>
              </a:rPr>
              <a:t>B.on</a:t>
            </a:r>
            <a:r>
              <a:rPr lang="en-US" altLang="zh-CN" dirty="0">
                <a:sym typeface="+mn-ea"/>
              </a:rPr>
              <a:t>   </a:t>
            </a:r>
            <a:r>
              <a:rPr lang="en-US" altLang="zh-CN" dirty="0" err="1">
                <a:sym typeface="+mn-ea"/>
              </a:rPr>
              <a:t>C.of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3.What ____ he do?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A.do    B.is   </a:t>
            </a:r>
            <a:r>
              <a:rPr lang="en-US" altLang="zh-CN" dirty="0" err="1">
                <a:sym typeface="+mn-ea"/>
              </a:rPr>
              <a:t>C.does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4.I’ll take you ___ school.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A.to    </a:t>
            </a:r>
            <a:r>
              <a:rPr lang="en-US" altLang="zh-CN" dirty="0" err="1">
                <a:sym typeface="+mn-ea"/>
              </a:rPr>
              <a:t>B.for</a:t>
            </a:r>
            <a:r>
              <a:rPr lang="en-US" altLang="zh-CN" dirty="0">
                <a:sym typeface="+mn-ea"/>
              </a:rPr>
              <a:t>   C.at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>
                <a:sym typeface="+mn-ea"/>
              </a:rPr>
              <a:t>5.My uncle goes to work at 6 o’clock ___ evening.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r>
              <a:rPr lang="en-US" altLang="zh-CN" dirty="0" err="1">
                <a:sym typeface="+mn-ea"/>
              </a:rPr>
              <a:t>A.last</a:t>
            </a:r>
            <a:r>
              <a:rPr lang="en-US" altLang="zh-CN" dirty="0">
                <a:sym typeface="+mn-ea"/>
              </a:rPr>
              <a:t>    </a:t>
            </a:r>
            <a:r>
              <a:rPr lang="en-US" altLang="zh-CN" dirty="0" err="1">
                <a:sym typeface="+mn-ea"/>
              </a:rPr>
              <a:t>B.this</a:t>
            </a:r>
            <a:r>
              <a:rPr lang="en-US" altLang="zh-CN" dirty="0">
                <a:sym typeface="+mn-ea"/>
              </a:rPr>
              <a:t>   </a:t>
            </a:r>
            <a:r>
              <a:rPr lang="en-US" altLang="zh-CN" dirty="0" err="1">
                <a:sym typeface="+mn-ea"/>
              </a:rPr>
              <a:t>C.every</a:t>
            </a:r>
            <a:endParaRPr lang="en-US" altLang="zh-CN" dirty="0">
              <a:sym typeface="+mn-ea"/>
            </a:endParaRP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368125" y="1582420"/>
            <a:ext cx="75057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ym typeface="+mn-ea"/>
              </a:rPr>
              <a:t>(  B   )</a:t>
            </a:r>
            <a:endParaRPr lang="en-US" altLang="zh-CN"/>
          </a:p>
          <a:p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(    A )</a:t>
            </a:r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>
                <a:sym typeface="+mn-ea"/>
              </a:rPr>
              <a:t>(   C  )</a:t>
            </a:r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endParaRPr lang="en-US" altLang="zh-CN"/>
          </a:p>
          <a:p>
            <a:r>
              <a:rPr lang="en-US" altLang="zh-CN">
                <a:sym typeface="+mn-ea"/>
              </a:rPr>
              <a:t>(   A  )</a:t>
            </a:r>
            <a:endParaRPr lang="en-US" altLang="zh-CN"/>
          </a:p>
          <a:p>
            <a:endParaRPr lang="en-US" altLang="zh-CN"/>
          </a:p>
          <a:p>
            <a:r>
              <a:rPr lang="en-US" altLang="zh-CN">
                <a:sym typeface="+mn-ea"/>
              </a:rPr>
              <a:t>(    C )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看问句找答句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8400" y="1490400"/>
            <a:ext cx="10969200" cy="4759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/>
              <a:t>A. No, I didn’t.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err="1"/>
              <a:t>B.Yes</a:t>
            </a:r>
            <a:r>
              <a:rPr lang="en-US" altLang="zh-CN" dirty="0"/>
              <a:t>, I will.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err="1"/>
              <a:t>C.He’s</a:t>
            </a:r>
            <a:r>
              <a:rPr lang="en-US" altLang="zh-CN" dirty="0"/>
              <a:t> a worker.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err="1"/>
              <a:t>D.Yes</a:t>
            </a:r>
            <a:r>
              <a:rPr lang="en-US" altLang="zh-CN" dirty="0"/>
              <a:t>, it is.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E. They went to Beijing.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1.What does your father do?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2.Will you take us to the park tomorrow morning?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3.Where did they go last Jul</a:t>
            </a:r>
            <a:r>
              <a:rPr lang="zh-CN" altLang="en-US" dirty="0"/>
              <a:t>？</a:t>
            </a:r>
            <a:endParaRPr lang="zh-CN" altLang="en-US" dirty="0"/>
          </a:p>
          <a:p>
            <a:pPr marL="0" indent="0">
              <a:buNone/>
            </a:pPr>
            <a:r>
              <a:rPr lang="en-US" altLang="zh-CN" dirty="0"/>
              <a:t>4.Is it broken?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5.Did you go to Beijing?</a:t>
            </a:r>
            <a:endParaRPr lang="en-US" altLang="zh-CN" dirty="0"/>
          </a:p>
        </p:txBody>
      </p:sp>
      <p:sp>
        <p:nvSpPr>
          <p:cNvPr id="4" name="文本框 3"/>
          <p:cNvSpPr txBox="1"/>
          <p:nvPr/>
        </p:nvSpPr>
        <p:spPr>
          <a:xfrm>
            <a:off x="340630" y="3763010"/>
            <a:ext cx="7505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ym typeface="+mn-ea"/>
              </a:rPr>
              <a:t>(  C  )</a:t>
            </a:r>
            <a:endParaRPr lang="en-US" altLang="zh-CN">
              <a:sym typeface="+mn-ea"/>
            </a:endParaRPr>
          </a:p>
          <a:p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(    B )</a:t>
            </a:r>
            <a:endParaRPr lang="en-US" altLang="zh-CN">
              <a:sym typeface="+mn-ea"/>
            </a:endParaRPr>
          </a:p>
          <a:p>
            <a:endParaRPr lang="en-US" altLang="zh-CN"/>
          </a:p>
          <a:p>
            <a:r>
              <a:rPr lang="en-US" altLang="zh-CN">
                <a:sym typeface="+mn-ea"/>
              </a:rPr>
              <a:t>(   E  )</a:t>
            </a:r>
            <a:endParaRPr lang="en-US" altLang="zh-CN">
              <a:sym typeface="+mn-ea"/>
            </a:endParaRPr>
          </a:p>
          <a:p>
            <a:r>
              <a:rPr lang="en-US" altLang="zh-CN">
                <a:sym typeface="+mn-ea"/>
              </a:rPr>
              <a:t>(   D )</a:t>
            </a:r>
            <a:endParaRPr lang="en-US" altLang="zh-CN"/>
          </a:p>
          <a:p>
            <a:endParaRPr lang="en-US" altLang="zh-CN"/>
          </a:p>
          <a:p>
            <a:r>
              <a:rPr lang="en-US" altLang="zh-CN">
                <a:sym typeface="+mn-ea"/>
              </a:rPr>
              <a:t>(    A )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连词成句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/>
              <a:t>1.morher,your,what,do,does(?)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What does your mother do?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2.is,late,that,very(.)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 That is very late.</a:t>
            </a:r>
            <a:endParaRPr lang="en-US" altLang="zh-CN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400" dirty="0"/>
              <a:t>3.school,will, you, I, </a:t>
            </a:r>
            <a:r>
              <a:rPr lang="en-US" altLang="zh-CN" sz="2400" dirty="0" err="1"/>
              <a:t>take,to</a:t>
            </a:r>
            <a:r>
              <a:rPr lang="en-US" altLang="zh-CN" sz="2400" dirty="0"/>
              <a:t>(.)</a:t>
            </a:r>
            <a:br>
              <a:rPr lang="en-US" altLang="zh-CN" sz="2400" dirty="0"/>
            </a:br>
            <a:r>
              <a:rPr lang="en-US" altLang="zh-CN" sz="2400" dirty="0">
                <a:solidFill>
                  <a:srgbClr val="FF0000"/>
                </a:solidFill>
              </a:rPr>
              <a:t> I will take you to school.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/>
              <a:t>4.he,work,eight,half,to,goes,at,past(.)</a:t>
            </a:r>
            <a:endParaRPr lang="en-US" altLang="zh-CN" sz="2400" dirty="0"/>
          </a:p>
          <a:p>
            <a:pPr marL="0" indent="0">
              <a:buNone/>
            </a:pPr>
            <a:r>
              <a:rPr lang="en-US" altLang="zh-CN" sz="2400" dirty="0">
                <a:solidFill>
                  <a:srgbClr val="FF0000"/>
                </a:solidFill>
              </a:rPr>
              <a:t>He goes to work at half past eight.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198880" y="914400"/>
            <a:ext cx="4809490" cy="1770380"/>
          </a:xfrm>
        </p:spPr>
        <p:txBody>
          <a:bodyPr/>
          <a:lstStyle/>
          <a:p>
            <a:pPr algn="l"/>
            <a:r>
              <a:rPr lang="zh-CN" altLang="en-US" sz="4400">
                <a:solidFill>
                  <a:schemeClr val="tx1"/>
                </a:solidFill>
              </a:rPr>
              <a:t>一</a:t>
            </a:r>
            <a:r>
              <a:rPr lang="en-US" altLang="zh-CN" sz="4400">
                <a:solidFill>
                  <a:schemeClr val="tx1"/>
                </a:solidFill>
              </a:rPr>
              <a:t>.</a:t>
            </a:r>
            <a:r>
              <a:rPr lang="zh-CN" altLang="en-US" sz="4400">
                <a:solidFill>
                  <a:schemeClr val="tx1"/>
                </a:solidFill>
              </a:rPr>
              <a:t>知识目标</a:t>
            </a:r>
            <a:endParaRPr lang="zh-CN" altLang="en-US" sz="440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142720" y="2905983"/>
            <a:ext cx="9799320" cy="229540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2.</a:t>
            </a:r>
            <a:r>
              <a:rPr lang="zh-CN" altLang="en-US" dirty="0"/>
              <a:t>理解运用新句型</a:t>
            </a:r>
            <a:endParaRPr lang="zh-CN" altLang="en-US" dirty="0"/>
          </a:p>
          <a:p>
            <a:pPr algn="l"/>
            <a:r>
              <a:rPr lang="en-US" altLang="zh-CN" dirty="0"/>
              <a:t>My father/mother goes to work at (</a:t>
            </a:r>
            <a:r>
              <a:rPr lang="zh-CN" altLang="en-US" dirty="0"/>
              <a:t>时间</a:t>
            </a:r>
            <a:r>
              <a:rPr lang="en-US" altLang="zh-CN" dirty="0"/>
              <a:t>).</a:t>
            </a:r>
            <a:endParaRPr lang="en-US" altLang="zh-CN" dirty="0"/>
          </a:p>
          <a:p>
            <a:pPr algn="l"/>
            <a:r>
              <a:rPr lang="en-US" altLang="zh-CN" dirty="0"/>
              <a:t>What does he/she do?</a:t>
            </a:r>
            <a:endParaRPr lang="en-US" altLang="zh-CN" dirty="0"/>
          </a:p>
          <a:p>
            <a:pPr algn="l"/>
            <a:r>
              <a:rPr lang="en-US" altLang="zh-CN" dirty="0"/>
              <a:t>That’s early/late.</a:t>
            </a:r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32155" y="1029335"/>
            <a:ext cx="4809490" cy="1770380"/>
          </a:xfrm>
        </p:spPr>
        <p:txBody>
          <a:bodyPr/>
          <a:lstStyle/>
          <a:p>
            <a:pPr algn="l"/>
            <a:r>
              <a:rPr lang="zh-CN" altLang="en-US" sz="4400" dirty="0">
                <a:solidFill>
                  <a:schemeClr val="tx1"/>
                </a:solidFill>
              </a:rPr>
              <a:t>二</a:t>
            </a:r>
            <a:r>
              <a:rPr lang="en-US" altLang="zh-CN" sz="4400" dirty="0">
                <a:solidFill>
                  <a:schemeClr val="tx1"/>
                </a:solidFill>
              </a:rPr>
              <a:t>.</a:t>
            </a:r>
            <a:r>
              <a:rPr lang="zh-CN" altLang="en-US" sz="4400" dirty="0">
                <a:solidFill>
                  <a:schemeClr val="tx1"/>
                </a:solidFill>
              </a:rPr>
              <a:t>能力目标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76259" y="3170274"/>
            <a:ext cx="11329694" cy="1247347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1.</a:t>
            </a:r>
            <a:r>
              <a:rPr lang="zh-CN" altLang="en-US" dirty="0"/>
              <a:t>全体学生朗读课文，注意模仿语音语调，尝试根据图片进行课文复述</a:t>
            </a:r>
            <a:endParaRPr lang="zh-CN" altLang="en-US" dirty="0"/>
          </a:p>
          <a:p>
            <a:pPr algn="l"/>
            <a:r>
              <a:rPr lang="en-US" altLang="zh-CN" dirty="0"/>
              <a:t>2.</a:t>
            </a:r>
            <a:r>
              <a:rPr lang="zh-CN" altLang="en-US" dirty="0"/>
              <a:t>能够运用一般现在时结构和</a:t>
            </a:r>
            <a:r>
              <a:rPr lang="en-US" altLang="zh-CN" dirty="0"/>
              <a:t>at+</a:t>
            </a:r>
            <a:r>
              <a:rPr lang="zh-CN" altLang="en-US" dirty="0"/>
              <a:t>时间来谈论自己父母的工作和工作时间</a:t>
            </a:r>
            <a:endParaRPr lang="zh-CN" altLang="en-US" dirty="0"/>
          </a:p>
          <a:p>
            <a:pPr algn="l"/>
            <a:endParaRPr lang="en-US" altLang="zh-CN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32155" y="1029335"/>
            <a:ext cx="4809490" cy="1770380"/>
          </a:xfrm>
        </p:spPr>
        <p:txBody>
          <a:bodyPr/>
          <a:lstStyle/>
          <a:p>
            <a:pPr algn="l"/>
            <a:r>
              <a:rPr lang="zh-CN" altLang="en-US" sz="4400">
                <a:solidFill>
                  <a:schemeClr val="tx1"/>
                </a:solidFill>
              </a:rPr>
              <a:t>三。情感目标</a:t>
            </a:r>
            <a:endParaRPr lang="zh-CN" altLang="en-US" sz="440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764664" y="3089127"/>
            <a:ext cx="10659398" cy="1292868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1.</a:t>
            </a:r>
            <a:r>
              <a:rPr lang="zh-CN" altLang="en-US" dirty="0"/>
              <a:t>将英语学习与日常生活紧密地联系起来，提高学生学习英语的兴趣。</a:t>
            </a:r>
            <a:endParaRPr lang="zh-CN" altLang="en-US" dirty="0"/>
          </a:p>
          <a:p>
            <a:pPr algn="l"/>
            <a:r>
              <a:rPr lang="en-US" altLang="zh-CN" dirty="0"/>
              <a:t>2.</a:t>
            </a:r>
            <a:r>
              <a:rPr lang="zh-CN" altLang="en-US" dirty="0"/>
              <a:t>在课堂活动中增强学生之间的交流，培养学生的团队意识和合作精神。</a:t>
            </a:r>
            <a:endParaRPr lang="zh-CN" altLang="en-US" dirty="0"/>
          </a:p>
          <a:p>
            <a:pPr algn="l"/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634605" y="3569970"/>
            <a:ext cx="3155950" cy="22434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525" y="3265875"/>
            <a:ext cx="10969200" cy="705600"/>
          </a:xfrm>
        </p:spPr>
        <p:txBody>
          <a:bodyPr/>
          <a:lstStyle/>
          <a:p>
            <a:r>
              <a:rPr lang="en-US" altLang="zh-CN"/>
              <a:t>teacher</a:t>
            </a:r>
            <a:endParaRPr lang="en-US" altLang="zh-CN"/>
          </a:p>
        </p:txBody>
      </p:sp>
      <p:pic>
        <p:nvPicPr>
          <p:cNvPr id="103" name="图片 10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148532" y="0"/>
            <a:ext cx="3847338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525" y="3265875"/>
            <a:ext cx="10969200" cy="705600"/>
          </a:xfrm>
        </p:spPr>
        <p:txBody>
          <a:bodyPr/>
          <a:lstStyle/>
          <a:p>
            <a:r>
              <a:rPr lang="en-US" altLang="zh-CN"/>
              <a:t>doctor</a:t>
            </a:r>
            <a:endParaRPr lang="en-US" altLang="zh-CN"/>
          </a:p>
        </p:txBody>
      </p:sp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3937000" y="0"/>
            <a:ext cx="8255000" cy="68453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3525" y="3265875"/>
            <a:ext cx="10969200" cy="705600"/>
          </a:xfrm>
        </p:spPr>
        <p:txBody>
          <a:bodyPr/>
          <a:lstStyle/>
          <a:p>
            <a:r>
              <a:rPr lang="en-US" altLang="zh-CN"/>
              <a:t>nurse</a:t>
            </a:r>
            <a:endParaRPr lang="en-US" altLang="zh-CN"/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4188724" y="0"/>
            <a:ext cx="6858000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8cb092bd-9e9a-4feb-a3b1-68ebd5550b51"/>
</p:tagLst>
</file>

<file path=ppt/theme/theme1.xml><?xml version="1.0" encoding="utf-8"?>
<a:theme xmlns:a="http://schemas.openxmlformats.org/drawingml/2006/main" name="第一PPT模板网-WWW.1PPT.COM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2350</Words>
  <Application>WPS 演示</Application>
  <PresentationFormat>自定义</PresentationFormat>
  <Paragraphs>169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第一PPT模板网-WWW.1PPT.COM​​</vt:lpstr>
      <vt:lpstr>Module 7  unit 1</vt:lpstr>
      <vt:lpstr>一.知识目标</vt:lpstr>
      <vt:lpstr>一.知识目标</vt:lpstr>
      <vt:lpstr>二.能力目标</vt:lpstr>
      <vt:lpstr>三。情感目标</vt:lpstr>
      <vt:lpstr>PowerPoint 演示文稿</vt:lpstr>
      <vt:lpstr>teacher</vt:lpstr>
      <vt:lpstr>doctor</vt:lpstr>
      <vt:lpstr>nurse</vt:lpstr>
      <vt:lpstr>farmer</vt:lpstr>
      <vt:lpstr>driver</vt:lpstr>
      <vt:lpstr>police man</vt:lpstr>
      <vt:lpstr>PowerPoint 演示文稿</vt:lpstr>
      <vt:lpstr>PowerPoint 演示文稿</vt:lpstr>
      <vt:lpstr>差...分钟到下一点钟</vt:lpstr>
      <vt:lpstr>Daming 和芳芳的爸爸妈妈各是干什么的？什么时候上班？</vt:lpstr>
      <vt:lpstr>Listen and answer</vt:lpstr>
      <vt:lpstr>Listen and answer</vt:lpstr>
      <vt:lpstr>小结：熟记所学单词及短语</vt:lpstr>
      <vt:lpstr>PowerPoint 演示文稿</vt:lpstr>
      <vt:lpstr>PowerPoint 演示文稿</vt:lpstr>
      <vt:lpstr>PowerPoint 演示文稿</vt:lpstr>
      <vt:lpstr>单项选择</vt:lpstr>
      <vt:lpstr>看问句找答句</vt:lpstr>
      <vt:lpstr>连词成句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2022-07-23T22:04:00Z</cp:lastPrinted>
  <dcterms:created xsi:type="dcterms:W3CDTF">2022-07-23T22:04:00Z</dcterms:created>
  <dcterms:modified xsi:type="dcterms:W3CDTF">2023-02-17T05:09:46Z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746B4DCBF4174E86BCF4A0D00CD90499</vt:lpwstr>
  </property>
  <property fmtid="{D5CDD505-2E9C-101B-9397-08002B2CF9AE}" pid="7" name="KSOProductBuildVer">
    <vt:lpwstr>2052-11.1.0.13703</vt:lpwstr>
  </property>
</Properties>
</file>