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1" r:id="rId3"/>
    <p:sldId id="290" r:id="rId4"/>
    <p:sldId id="270" r:id="rId5"/>
    <p:sldId id="384" r:id="rId6"/>
    <p:sldId id="367" r:id="rId7"/>
    <p:sldId id="386" r:id="rId8"/>
    <p:sldId id="402" r:id="rId9"/>
    <p:sldId id="403" r:id="rId10"/>
    <p:sldId id="385" r:id="rId11"/>
    <p:sldId id="404" r:id="rId13"/>
    <p:sldId id="406" r:id="rId14"/>
    <p:sldId id="405" r:id="rId15"/>
    <p:sldId id="382" r:id="rId16"/>
    <p:sldId id="407" r:id="rId17"/>
    <p:sldId id="383" r:id="rId18"/>
    <p:sldId id="396" r:id="rId19"/>
    <p:sldId id="397" r:id="rId20"/>
    <p:sldId id="281" r:id="rId21"/>
    <p:sldId id="408" r:id="rId22"/>
    <p:sldId id="401" r:id="rId23"/>
    <p:sldId id="286" r:id="rId24"/>
    <p:sldId id="300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5" userDrawn="1">
          <p15:clr>
            <a:srgbClr val="A4A3A4"/>
          </p15:clr>
        </p15:guide>
        <p15:guide id="2" orient="horz" pos="3392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37" autoAdjust="0"/>
    <p:restoredTop sz="94659" autoAdjust="0"/>
  </p:normalViewPr>
  <p:slideViewPr>
    <p:cSldViewPr snapToGrid="0" snapToObjects="1">
      <p:cViewPr varScale="1">
        <p:scale>
          <a:sx n="109" d="100"/>
          <a:sy n="109" d="100"/>
        </p:scale>
        <p:origin x="-1806" y="-90"/>
      </p:cViewPr>
      <p:guideLst>
        <p:guide orient="horz" pos="1135"/>
        <p:guide orient="horz" pos="33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EF9EDDF-AF75-40DA-97C6-E314341EECA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112D0D-8771-46F8-A963-9CFD636599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E6AAE-D9A5-4AD4-9CB7-553786D39B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D6079-7AAF-49E6-9D6B-597CC72116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294DC-5518-48D2-8008-E0E764E38A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AA9D0-C7EC-4E36-BD72-8ED400E4DA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DCA76-28B6-4A9D-9C01-137A1B68E2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2E24A-90B0-4BC8-AA72-EFDB62CFD8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0294C-3A94-4DC1-BF2C-E9183C408F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A406C-E72B-446C-B931-F2E4E85B26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246F6-16A2-4038-BBD5-943820DAA6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39A4B9-8CD7-4121-B7CD-DC6827E9D7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F0172-4E86-4062-8E66-585A3FD813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821CE68-843D-4149-8E53-E7AFEBD0129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hyperlink" Target="3.%20Listen%20and%20say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hyperlink" Target="1.%20Look,listen%20and%20say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hyperlink" Target="2.%20Listen,read%20and%20act%20out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pic>
        <p:nvPicPr>
          <p:cNvPr id="3074" name="图片 23" descr="草地00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4" descr="小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5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3079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TextBox 3"/>
          <p:cNvSpPr txBox="1">
            <a:spLocks noChangeArrowheads="1"/>
          </p:cNvSpPr>
          <p:nvPr/>
        </p:nvSpPr>
        <p:spPr bwMode="auto">
          <a:xfrm>
            <a:off x="4016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	                 Module 10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2" name="TextBox 4"/>
          <p:cNvSpPr txBox="1">
            <a:spLocks noChangeArrowheads="1"/>
          </p:cNvSpPr>
          <p:nvPr/>
        </p:nvSpPr>
        <p:spPr bwMode="auto"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3" name="图片 70" descr="蝴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835106" y="3453607"/>
            <a:ext cx="10191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5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文本框 4"/>
          <p:cNvSpPr txBox="1"/>
          <p:nvPr/>
        </p:nvSpPr>
        <p:spPr>
          <a:xfrm>
            <a:off x="0" y="4248150"/>
            <a:ext cx="9144000" cy="6790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</a:t>
            </a:r>
            <a:r>
              <a:rPr lang="en-US" altLang="zh-CN" sz="4000" b="1" dirty="0" smtClean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1 Where </a:t>
            </a:r>
            <a:r>
              <a:rPr lang="en-US" altLang="zh-CN" sz="40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are you </a:t>
            </a:r>
            <a:r>
              <a:rPr lang="en-US" altLang="zh-CN" sz="4000" b="1" dirty="0" smtClean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going to go?</a:t>
            </a:r>
            <a:endParaRPr lang="en-US" altLang="zh-CN" sz="4000" b="1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331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文本框 17"/>
          <p:cNvSpPr txBox="1">
            <a:spLocks noChangeArrowheads="1"/>
          </p:cNvSpPr>
          <p:nvPr/>
        </p:nvSpPr>
        <p:spPr bwMode="auto">
          <a:xfrm>
            <a:off x="3011488" y="1657350"/>
            <a:ext cx="52990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—When are you going to the airport?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  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你打算什么时候去机场？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—At seven o’clock tomorrow morning.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  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明天早上七点钟。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20775" y="16748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3319" name="文本框 19"/>
          <p:cNvSpPr txBox="1">
            <a:spLocks noChangeArrowheads="1"/>
          </p:cNvSpPr>
          <p:nvPr/>
        </p:nvSpPr>
        <p:spPr bwMode="auto">
          <a:xfrm>
            <a:off x="1463675" y="1692275"/>
            <a:ext cx="1471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666875" y="3578225"/>
            <a:ext cx="6643688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7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问句是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When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引导的一般将来时的特殊疑问句，用来询问“某人打算什么时候去某地”。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1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313" y="1571625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矩形 1"/>
          <p:cNvSpPr>
            <a:spLocks noChangeArrowheads="1"/>
          </p:cNvSpPr>
          <p:nvPr/>
        </p:nvSpPr>
        <p:spPr bwMode="auto">
          <a:xfrm>
            <a:off x="765175" y="371633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897188" y="5059363"/>
            <a:ext cx="5626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When + be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going to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地点？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4" name="矩形 1"/>
          <p:cNvSpPr>
            <a:spLocks noChangeArrowheads="1"/>
          </p:cNvSpPr>
          <p:nvPr/>
        </p:nvSpPr>
        <p:spPr bwMode="auto">
          <a:xfrm>
            <a:off x="741363" y="5119688"/>
            <a:ext cx="2351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问句句型结构：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433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2"/>
          <p:cNvSpPr>
            <a:spLocks noChangeArrowheads="1"/>
          </p:cNvSpPr>
          <p:nvPr/>
        </p:nvSpPr>
        <p:spPr bwMode="auto">
          <a:xfrm>
            <a:off x="901700" y="1625600"/>
            <a:ext cx="1112838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答语：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763713" y="1643063"/>
            <a:ext cx="61214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be going to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地点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时间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3" name="矩形 2"/>
          <p:cNvSpPr>
            <a:spLocks noChangeArrowheads="1"/>
          </p:cNvSpPr>
          <p:nvPr/>
        </p:nvSpPr>
        <p:spPr bwMode="auto">
          <a:xfrm>
            <a:off x="911225" y="2549525"/>
            <a:ext cx="1112838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16100" y="2551113"/>
            <a:ext cx="6121400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—When is your father going to America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你爸爸打算什么时候去美国？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—He is going to America next month.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他打算下个月去美国。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536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17"/>
          <p:cNvSpPr txBox="1">
            <a:spLocks noChangeArrowheads="1"/>
          </p:cNvSpPr>
          <p:nvPr/>
        </p:nvSpPr>
        <p:spPr bwMode="auto">
          <a:xfrm>
            <a:off x="2955925" y="1317625"/>
            <a:ext cx="51069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Who’s going to the airport with you?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谁将与你一起去机场？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65213" y="138112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5367" name="文本框 19"/>
          <p:cNvSpPr txBox="1">
            <a:spLocks noChangeArrowheads="1"/>
          </p:cNvSpPr>
          <p:nvPr/>
        </p:nvSpPr>
        <p:spPr bwMode="auto">
          <a:xfrm>
            <a:off x="1408113" y="1398588"/>
            <a:ext cx="1471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808163" y="2501900"/>
            <a:ext cx="68627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此句是“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who”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引导的一般将来时的特殊疑问句，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用来询问“谁打算去某地”。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12779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矩形 1"/>
          <p:cNvSpPr>
            <a:spLocks noChangeArrowheads="1"/>
          </p:cNvSpPr>
          <p:nvPr/>
        </p:nvSpPr>
        <p:spPr bwMode="auto">
          <a:xfrm>
            <a:off x="906463" y="260191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15371" name="矩形 2"/>
          <p:cNvSpPr>
            <a:spLocks noChangeArrowheads="1"/>
          </p:cNvSpPr>
          <p:nvPr/>
        </p:nvSpPr>
        <p:spPr bwMode="auto">
          <a:xfrm>
            <a:off x="901700" y="4348163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回答：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368550" y="3675063"/>
            <a:ext cx="44338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Who is going to+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地点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3" name="矩形 1"/>
          <p:cNvSpPr>
            <a:spLocks noChangeArrowheads="1"/>
          </p:cNvSpPr>
          <p:nvPr/>
        </p:nvSpPr>
        <p:spPr bwMode="auto">
          <a:xfrm>
            <a:off x="915988" y="3757613"/>
            <a:ext cx="1731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763713" y="4267200"/>
            <a:ext cx="6121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be going to+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地点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5" name="矩形 2"/>
          <p:cNvSpPr>
            <a:spLocks noChangeArrowheads="1"/>
          </p:cNvSpPr>
          <p:nvPr/>
        </p:nvSpPr>
        <p:spPr bwMode="auto">
          <a:xfrm>
            <a:off x="911225" y="5027613"/>
            <a:ext cx="1112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773238" y="4927600"/>
            <a:ext cx="7137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—Who is going to the party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？谁打算去参加聚会？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—Daming is going to the party.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大明打算去参加聚会。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22" grpId="0" build="p"/>
      <p:bldP spid="2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638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476966" y="145812"/>
            <a:ext cx="501105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Listen and say. 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6389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78563" y="4638675"/>
            <a:ext cx="21209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Box 15"/>
          <p:cNvSpPr txBox="1">
            <a:spLocks noChangeArrowheads="1"/>
          </p:cNvSpPr>
          <p:nvPr/>
        </p:nvSpPr>
        <p:spPr bwMode="auto">
          <a:xfrm>
            <a:off x="823913" y="1095375"/>
            <a:ext cx="5041900" cy="499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Where are you going 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zh-CN" altLang="en-US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I’m going to the airport.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What are you going to take 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zh-CN" altLang="en-US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Clothes</a:t>
            </a:r>
            <a:r>
              <a:rPr lang="zh-CN" altLang="en-US" sz="2000" b="1">
                <a:latin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</a:rPr>
              <a:t>shoes</a:t>
            </a:r>
            <a:r>
              <a:rPr lang="zh-CN" altLang="en-US" sz="2000" b="1">
                <a:latin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</a:rPr>
              <a:t>presents</a:t>
            </a:r>
            <a:r>
              <a:rPr lang="zh-CN" altLang="en-US" sz="2000" b="1">
                <a:latin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</a:rPr>
              <a:t>the ticket and my passport.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When are you going to the airport 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zh-CN" altLang="en-US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At seven o’clock tomorrow morning.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Who’s going to the airport with you 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zh-CN" altLang="en-US" sz="20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latin typeface="Times New Roman" panose="02020603050405020304" pitchFamily="18" charset="0"/>
              </a:rPr>
              <a:t>：</a:t>
            </a:r>
            <a:r>
              <a:rPr lang="en-US" altLang="zh-CN" sz="2000" b="1">
                <a:latin typeface="Times New Roman" panose="02020603050405020304" pitchFamily="18" charset="0"/>
              </a:rPr>
              <a:t>Who </a:t>
            </a:r>
            <a:r>
              <a:rPr lang="zh-CN" altLang="en-US" sz="2000" b="1">
                <a:latin typeface="Times New Roman" panose="02020603050405020304" pitchFamily="18" charset="0"/>
              </a:rPr>
              <a:t>？ </a:t>
            </a:r>
            <a:r>
              <a:rPr lang="en-US" altLang="zh-CN" sz="2000" b="1">
                <a:latin typeface="Times New Roman" panose="02020603050405020304" pitchFamily="18" charset="0"/>
              </a:rPr>
              <a:t>Mum </a:t>
            </a:r>
            <a:r>
              <a:rPr lang="zh-CN" altLang="en-US" sz="2000" b="1">
                <a:latin typeface="Times New Roman" panose="02020603050405020304" pitchFamily="18" charset="0"/>
              </a:rPr>
              <a:t>！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43613" y="1597025"/>
            <a:ext cx="2589212" cy="28209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dirty="0"/>
          </a:p>
        </p:txBody>
      </p:sp>
      <p:grpSp>
        <p:nvGrpSpPr>
          <p:cNvPr id="16392" name="组合 1"/>
          <p:cNvGrpSpPr/>
          <p:nvPr/>
        </p:nvGrpSpPr>
        <p:grpSpPr bwMode="auto">
          <a:xfrm>
            <a:off x="6210300" y="1685925"/>
            <a:ext cx="2246313" cy="2592388"/>
            <a:chOff x="6211047" y="2232666"/>
            <a:chExt cx="2245566" cy="2592532"/>
          </a:xfrm>
        </p:grpSpPr>
        <p:pic>
          <p:nvPicPr>
            <p:cNvPr id="16393" name="Picture 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211047" y="2232666"/>
              <a:ext cx="2245566" cy="129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1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211047" y="3528932"/>
              <a:ext cx="2245566" cy="129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 2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741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781050" y="881063"/>
            <a:ext cx="7578725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找朋友。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19455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八人一组，先准备好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What/Where/When/Who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引导的一般将来时的特殊疑问句及回答的纸条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，小组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成员每人随机抽取一张，一人先将手中纸条上的问句或答语大声读出来，其他小组成员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听到的问题或答语快速读出相应的答语或问题，答对者是这个人的好朋友，轮流进行。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413" name="图片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843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3061781" y="177711"/>
            <a:ext cx="32415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</a:t>
            </a:r>
            <a:r>
              <a:rPr kumimoji="1" lang="en-US" altLang="zh-CN" sz="4400" spc="-300" dirty="0" err="1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Practise</a:t>
            </a: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1125538" y="1514475"/>
            <a:ext cx="5110162" cy="366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Ask and answer.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Where are you going this weekend </a:t>
            </a:r>
            <a:r>
              <a:rPr lang="zh-CN" altLang="en-US" sz="2400" b="1" dirty="0">
                <a:latin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When are you going there </a:t>
            </a:r>
            <a:r>
              <a:rPr lang="zh-CN" altLang="en-US" sz="2400" b="1" dirty="0">
                <a:latin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What are you going to do there </a:t>
            </a:r>
            <a:r>
              <a:rPr lang="zh-CN" altLang="en-US" sz="2400" b="1" dirty="0">
                <a:latin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Who’s going with you </a:t>
            </a:r>
            <a:r>
              <a:rPr lang="zh-CN" altLang="en-US" sz="2400" b="1" dirty="0">
                <a:latin typeface="Times New Roman" panose="02020603050405020304" pitchFamily="18" charset="0"/>
              </a:rPr>
              <a:t>？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945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5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915988" y="1500188"/>
            <a:ext cx="8153400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一、单项选择。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 are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you going to have a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party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—At four o’clock in the afternoon.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730250" indent="-457200" eaLnBrk="1" hangingPunct="1">
              <a:lnSpc>
                <a:spcPct val="150000"/>
              </a:lnSpc>
              <a:buFontTx/>
              <a:buAutoNum type="alphaUcPeriod"/>
              <a:tabLst>
                <a:tab pos="2505075" algn="l"/>
              </a:tabLst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What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When	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Who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150000"/>
              </a:lnSpc>
              <a:buFontTx/>
              <a:buNone/>
              <a:tabLst>
                <a:tab pos="2505075" algn="l"/>
              </a:tabLst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150000"/>
              </a:lnSpc>
              <a:buFontTx/>
              <a:buNone/>
              <a:tabLst>
                <a:tab pos="2505075" algn="l"/>
              </a:tabLst>
              <a:defRPr/>
            </a:pP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indent="-273050" eaLnBrk="1" hangingPunct="1">
              <a:lnSpc>
                <a:spcPct val="150000"/>
              </a:lnSpc>
              <a:buFontTx/>
              <a:buNone/>
              <a:tabLst>
                <a:tab pos="2505075" algn="l"/>
              </a:tabLst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It is raining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outside.Tom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 bored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150000"/>
              </a:lnSpc>
              <a:buFontTx/>
              <a:buNone/>
              <a:tabLst>
                <a:tab pos="2505075" algn="l"/>
              </a:tabLst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feel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felt	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feels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1989138" y="218281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4857750" y="493395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282700" y="3798888"/>
            <a:ext cx="7053263" cy="1114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47888" y="3800475"/>
            <a:ext cx="60928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由答语“下午四点。”可知问句询问“什么时候”，故用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When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 23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048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Box 1"/>
          <p:cNvSpPr txBox="1">
            <a:spLocks noChangeArrowheads="1"/>
          </p:cNvSpPr>
          <p:nvPr/>
        </p:nvSpPr>
        <p:spPr bwMode="auto">
          <a:xfrm>
            <a:off x="676275" y="1350963"/>
            <a:ext cx="7812088" cy="4819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163955" indent="-1163955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Amy lost her pen. So she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 very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sad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273050" eaLnBrk="1" hangingPunct="1">
              <a:lnSpc>
                <a:spcPct val="160000"/>
              </a:lnSpc>
              <a:buFontTx/>
              <a:buNone/>
              <a:tabLst>
                <a:tab pos="2327275" algn="l"/>
              </a:tabLst>
              <a:defRPr/>
            </a:pPr>
            <a:r>
              <a:rPr lang="en-US" altLang="zh-CN" sz="2400" b="1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A.feel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felt	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fell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buFontTx/>
              <a:buNone/>
              <a:defRPr/>
            </a:pP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—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 is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she going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—To Hainan.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160000"/>
              </a:lnSpc>
              <a:buFontTx/>
              <a:buNone/>
              <a:tabLst>
                <a:tab pos="2327275" algn="l"/>
              </a:tabLst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When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Who	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Where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681163" y="4422775"/>
            <a:ext cx="425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4557713" y="1525588"/>
            <a:ext cx="42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8" name="TextBox 18"/>
          <p:cNvSpPr txBox="1">
            <a:spLocks noChangeArrowheads="1"/>
          </p:cNvSpPr>
          <p:nvPr/>
        </p:nvSpPr>
        <p:spPr bwMode="auto">
          <a:xfrm>
            <a:off x="3495675" y="46482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60" name="TextBox 4"/>
          <p:cNvSpPr txBox="1">
            <a:spLocks noChangeArrowheads="1"/>
          </p:cNvSpPr>
          <p:nvPr/>
        </p:nvSpPr>
        <p:spPr bwMode="auto">
          <a:xfrm>
            <a:off x="1052513" y="2616200"/>
            <a:ext cx="7435850" cy="175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38338" y="2600325"/>
            <a:ext cx="62801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句意为“埃米丢了她的钢笔，所以她感到很难过。”由第一句可知后一句也用过去时，故选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150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Box 2"/>
          <p:cNvSpPr txBox="1">
            <a:spLocks noChangeArrowheads="1"/>
          </p:cNvSpPr>
          <p:nvPr/>
        </p:nvSpPr>
        <p:spPr bwMode="auto">
          <a:xfrm>
            <a:off x="1165225" y="1079500"/>
            <a:ext cx="6488113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、用合适的疑问词填空。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— ______ is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going to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park with you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—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going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tomorrow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—To the supermarket.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—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is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 late for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school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—Because she is ill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00250" y="2082800"/>
            <a:ext cx="817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Who</a:t>
            </a:r>
            <a:endParaRPr lang="zh-CN" altLang="en-US" sz="20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74838" y="3529013"/>
            <a:ext cx="1068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Where</a:t>
            </a:r>
            <a:endParaRPr lang="zh-CN" altLang="en-US" sz="200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00250" y="4981575"/>
            <a:ext cx="817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Why</a:t>
            </a:r>
            <a:endParaRPr lang="zh-CN" altLang="en-US" sz="20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253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Box 2"/>
          <p:cNvSpPr txBox="1">
            <a:spLocks noChangeArrowheads="1"/>
          </p:cNvSpPr>
          <p:nvPr/>
        </p:nvSpPr>
        <p:spPr bwMode="auto">
          <a:xfrm>
            <a:off x="838200" y="1525588"/>
            <a:ext cx="6488113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—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going to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have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picnic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—This Saturday.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—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going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 this evening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—I’m going to watch a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football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game on TV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16075" y="1787525"/>
            <a:ext cx="97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When</a:t>
            </a:r>
            <a:endParaRPr lang="zh-CN" altLang="en-US" sz="20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16075" y="3265488"/>
            <a:ext cx="92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What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 22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409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4101" name="Picture 16" descr="C:\Users\Administrator\Desktop\小学点拨课件副本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375" y="328613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矩形 2"/>
          <p:cNvSpPr>
            <a:spLocks noChangeArrowheads="1"/>
          </p:cNvSpPr>
          <p:nvPr/>
        </p:nvSpPr>
        <p:spPr bwMode="auto">
          <a:xfrm>
            <a:off x="1493838" y="5449888"/>
            <a:ext cx="5919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Where are you going this summer vacation?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14513" y="1736725"/>
            <a:ext cx="5075237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 1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355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03288" y="1090613"/>
            <a:ext cx="713105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12813" y="2770188"/>
            <a:ext cx="7637462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when, end, safe, airport, ticket, passport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Where are you going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0" eaLnBrk="1" hangingPunct="1">
              <a:lnSpc>
                <a:spcPct val="17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 are you going to take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0" eaLnBrk="1" hangingPunct="1">
              <a:lnSpc>
                <a:spcPct val="17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When are you going to the airport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0" eaLnBrk="1" hangingPunct="1">
              <a:lnSpc>
                <a:spcPct val="17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Who’s going to the airport with you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 18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457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935038" y="185102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35038" y="33607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35038" y="447675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950913" y="1765300"/>
            <a:ext cx="77692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ts val="4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Look, listen and say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25602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466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25606" name="Picture 16" descr="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001" y="1329273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512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317470" y="209610"/>
            <a:ext cx="503990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Look, listen and say.</a:t>
            </a:r>
            <a:endParaRPr kumimoji="1" lang="zh-CN" altLang="en-US" sz="36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5" name="Picture 2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40500" y="4672013"/>
            <a:ext cx="186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1"/>
          <p:cNvSpPr>
            <a:spLocks noChangeArrowheads="1"/>
          </p:cNvSpPr>
          <p:nvPr/>
        </p:nvSpPr>
        <p:spPr bwMode="auto">
          <a:xfrm>
            <a:off x="514350" y="1336675"/>
            <a:ext cx="6897688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614805" indent="-1614805">
              <a:lnSpc>
                <a:spcPct val="17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400" b="1" dirty="0">
                <a:latin typeface="Times New Roman" panose="02020603050405020304" pitchFamily="18" charset="0"/>
              </a:rPr>
              <a:t> Smart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Where are you going this weekend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Sam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Sam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don’t know.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7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400" b="1" dirty="0">
                <a:latin typeface="Times New Roman" panose="02020603050405020304" pitchFamily="18" charset="0"/>
              </a:rPr>
              <a:t> Smart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When are you going to get up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Sam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don’t know.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Sam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Mum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what did you say to me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7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400" b="1" dirty="0">
                <a:latin typeface="Times New Roman" panose="02020603050405020304" pitchFamily="18" charset="0"/>
              </a:rPr>
              <a:t> Smart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don’t know</a:t>
            </a:r>
            <a:r>
              <a:rPr lang="zh-CN" altLang="en-US" sz="2400" dirty="0">
                <a:latin typeface="Times New Roman" panose="02020603050405020304" pitchFamily="18" charset="0"/>
              </a:rPr>
              <a:t>！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9188" y="2298700"/>
            <a:ext cx="2684462" cy="20669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dirty="0"/>
          </a:p>
        </p:txBody>
      </p:sp>
      <p:pic>
        <p:nvPicPr>
          <p:cNvPr id="5128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64275" y="2378075"/>
            <a:ext cx="2492375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614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文本框 17"/>
          <p:cNvSpPr txBox="1">
            <a:spLocks noChangeArrowheads="1"/>
          </p:cNvSpPr>
          <p:nvPr/>
        </p:nvSpPr>
        <p:spPr bwMode="auto">
          <a:xfrm>
            <a:off x="2808288" y="1670050"/>
            <a:ext cx="4008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when /wen/ adv.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在什么时候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87425" y="179705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6151" name="文本框 19"/>
          <p:cNvSpPr txBox="1">
            <a:spLocks noChangeArrowheads="1"/>
          </p:cNvSpPr>
          <p:nvPr/>
        </p:nvSpPr>
        <p:spPr bwMode="auto">
          <a:xfrm>
            <a:off x="1366838" y="1778000"/>
            <a:ext cx="1487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52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6863" y="1689100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878013" y="2546350"/>
            <a:ext cx="4886325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When are you going to the park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你打算什么时候去公园？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4" name="矩形 1"/>
          <p:cNvSpPr>
            <a:spLocks noChangeArrowheads="1"/>
          </p:cNvSpPr>
          <p:nvPr/>
        </p:nvSpPr>
        <p:spPr bwMode="auto">
          <a:xfrm>
            <a:off x="887413" y="270827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6155" name="矩形 19"/>
          <p:cNvSpPr>
            <a:spLocks noChangeArrowheads="1"/>
          </p:cNvSpPr>
          <p:nvPr/>
        </p:nvSpPr>
        <p:spPr bwMode="auto">
          <a:xfrm>
            <a:off x="835025" y="4048125"/>
            <a:ext cx="204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2667000" y="3929063"/>
            <a:ext cx="60039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w+ hen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（母鸡）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when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在什么时候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39788" y="4827588"/>
            <a:ext cx="204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联想记忆法：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703513" y="4718050"/>
            <a:ext cx="53308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where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哪里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什么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which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哪一个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717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966582" y="230876"/>
            <a:ext cx="591161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Listen, read and act out.</a:t>
            </a:r>
            <a:endParaRPr kumimoji="1" lang="zh-CN" altLang="en-US" sz="36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04050" y="2943225"/>
            <a:ext cx="1908175" cy="1247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dirty="0"/>
          </a:p>
        </p:txBody>
      </p:sp>
      <p:sp>
        <p:nvSpPr>
          <p:cNvPr id="7174" name="矩形 1"/>
          <p:cNvSpPr>
            <a:spLocks noChangeArrowheads="1"/>
          </p:cNvSpPr>
          <p:nvPr/>
        </p:nvSpPr>
        <p:spPr bwMode="auto">
          <a:xfrm>
            <a:off x="619125" y="981075"/>
            <a:ext cx="7504113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Hello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Daming. 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Hello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Grandma. </a:t>
            </a:r>
            <a:endParaRPr lang="zh-CN" altLang="en-US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Are you ready for your trip tomorrow </a:t>
            </a:r>
            <a:r>
              <a:rPr lang="zh-CN" altLang="en-US">
                <a:latin typeface="Times New Roman" panose="02020603050405020304" pitchFamily="18" charset="0"/>
              </a:rPr>
              <a:t>？</a:t>
            </a:r>
            <a:endParaRPr lang="zh-CN" altLang="en-US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I think so.But I feel nervous.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It will be all right.I’m going to meet you in New York.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You can make a list of things to do.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That’s a good idea </a:t>
            </a:r>
            <a:r>
              <a:rPr lang="zh-CN" altLang="en-US">
                <a:latin typeface="Times New Roman" panose="02020603050405020304" pitchFamily="18" charset="0"/>
              </a:rPr>
              <a:t>！</a:t>
            </a:r>
            <a:endParaRPr lang="zh-CN" altLang="en-US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Where are you going </a:t>
            </a:r>
            <a:r>
              <a:rPr lang="zh-CN" altLang="en-US">
                <a:latin typeface="Times New Roman" panose="02020603050405020304" pitchFamily="18" charset="0"/>
              </a:rPr>
              <a:t>？</a:t>
            </a:r>
            <a:endParaRPr lang="zh-CN" altLang="en-US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To the airport. 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What are you going to take </a:t>
            </a:r>
            <a:r>
              <a:rPr lang="zh-CN" altLang="en-US">
                <a:latin typeface="Times New Roman" panose="02020603050405020304" pitchFamily="18" charset="0"/>
              </a:rPr>
              <a:t>？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Clothes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shoes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presents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the ticket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my passport...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When are you going to the airport </a:t>
            </a:r>
            <a:r>
              <a:rPr lang="zh-CN" altLang="en-US">
                <a:latin typeface="Times New Roman" panose="02020603050405020304" pitchFamily="18" charset="0"/>
              </a:rPr>
              <a:t>？</a:t>
            </a:r>
            <a:endParaRPr lang="zh-CN" altLang="en-US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At seven o’clock tomorrow morning. 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Who’s going to the airport with you </a:t>
            </a:r>
            <a:r>
              <a:rPr lang="zh-CN" altLang="en-US">
                <a:latin typeface="Times New Roman" panose="02020603050405020304" pitchFamily="18" charset="0"/>
              </a:rPr>
              <a:t>？</a:t>
            </a:r>
            <a:endParaRPr lang="zh-CN" altLang="en-US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Daming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Who </a:t>
            </a:r>
            <a:r>
              <a:rPr lang="zh-CN" altLang="en-US">
                <a:latin typeface="Times New Roman" panose="02020603050405020304" pitchFamily="18" charset="0"/>
              </a:rPr>
              <a:t>？ </a:t>
            </a:r>
            <a:r>
              <a:rPr lang="en-US" altLang="zh-CN">
                <a:latin typeface="Times New Roman" panose="02020603050405020304" pitchFamily="18" charset="0"/>
              </a:rPr>
              <a:t>Mum </a:t>
            </a:r>
            <a:r>
              <a:rPr lang="zh-CN" altLang="en-US">
                <a:latin typeface="Times New Roman" panose="02020603050405020304" pitchFamily="18" charset="0"/>
              </a:rPr>
              <a:t>！</a:t>
            </a:r>
            <a:endParaRPr lang="en-US" altLang="zh-CN">
              <a:latin typeface="Times New Roman" panose="02020603050405020304" pitchFamily="18" charset="0"/>
            </a:endParaRPr>
          </a:p>
          <a:p>
            <a:pPr marL="1614805" indent="-1614805">
              <a:lnSpc>
                <a:spcPct val="120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Grandma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  <a:r>
              <a:rPr lang="en-US" altLang="zh-CN">
                <a:latin typeface="Times New Roman" panose="02020603050405020304" pitchFamily="18" charset="0"/>
              </a:rPr>
              <a:t>Great </a:t>
            </a:r>
            <a:r>
              <a:rPr lang="zh-CN" altLang="en-US">
                <a:latin typeface="Times New Roman" panose="02020603050405020304" pitchFamily="18" charset="0"/>
              </a:rPr>
              <a:t>！ </a:t>
            </a:r>
            <a:r>
              <a:rPr lang="en-US" altLang="zh-CN">
                <a:latin typeface="Times New Roman" panose="02020603050405020304" pitchFamily="18" charset="0"/>
              </a:rPr>
              <a:t>Safe trip, Daming </a:t>
            </a:r>
            <a:r>
              <a:rPr lang="zh-CN" altLang="en-US">
                <a:latin typeface="Times New Roman" panose="02020603050405020304" pitchFamily="18" charset="0"/>
              </a:rPr>
              <a:t>！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5" name="Picture 2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80263" y="4598988"/>
            <a:ext cx="16478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10413" y="3025775"/>
            <a:ext cx="1717675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819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文本框 17"/>
          <p:cNvSpPr txBox="1">
            <a:spLocks noChangeArrowheads="1"/>
          </p:cNvSpPr>
          <p:nvPr/>
        </p:nvSpPr>
        <p:spPr bwMode="auto">
          <a:xfrm>
            <a:off x="2978150" y="1403350"/>
            <a:ext cx="5467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—Where are you going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？你要去哪里？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—To the airport.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去机场。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87438" y="149225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8199" name="文本框 19"/>
          <p:cNvSpPr txBox="1">
            <a:spLocks noChangeArrowheads="1"/>
          </p:cNvSpPr>
          <p:nvPr/>
        </p:nvSpPr>
        <p:spPr bwMode="auto">
          <a:xfrm>
            <a:off x="1430338" y="1509713"/>
            <a:ext cx="1471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808163" y="3063875"/>
            <a:ext cx="53070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be+going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地点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201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1389063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矩形 1"/>
          <p:cNvSpPr>
            <a:spLocks noChangeArrowheads="1"/>
          </p:cNvSpPr>
          <p:nvPr/>
        </p:nvSpPr>
        <p:spPr bwMode="auto">
          <a:xfrm>
            <a:off x="906463" y="3155950"/>
            <a:ext cx="111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答语：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8203" name="矩形 2"/>
          <p:cNvSpPr>
            <a:spLocks noChangeArrowheads="1"/>
          </p:cNvSpPr>
          <p:nvPr/>
        </p:nvSpPr>
        <p:spPr bwMode="auto">
          <a:xfrm>
            <a:off x="901700" y="4830763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1733550" y="3654425"/>
            <a:ext cx="67468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这是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where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引导的特殊疑问句，用来询问“某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人打算去哪里”。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5" name="文本框 17"/>
          <p:cNvSpPr txBox="1">
            <a:spLocks noChangeArrowheads="1"/>
          </p:cNvSpPr>
          <p:nvPr/>
        </p:nvSpPr>
        <p:spPr bwMode="auto">
          <a:xfrm>
            <a:off x="895350" y="2468563"/>
            <a:ext cx="6811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Where +be+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+going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其他）？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6" name="矩形 1"/>
          <p:cNvSpPr>
            <a:spLocks noChangeArrowheads="1"/>
          </p:cNvSpPr>
          <p:nvPr/>
        </p:nvSpPr>
        <p:spPr bwMode="auto">
          <a:xfrm>
            <a:off x="873125" y="37369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763713" y="4727575"/>
            <a:ext cx="67595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—Where is he going this summer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今年夏天他打算去哪里？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—He is going to Qingdao.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他打算去青岛。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2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921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矩形 2"/>
          <p:cNvSpPr>
            <a:spLocks noChangeArrowheads="1"/>
          </p:cNvSpPr>
          <p:nvPr/>
        </p:nvSpPr>
        <p:spPr bwMode="auto">
          <a:xfrm>
            <a:off x="890588" y="218122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9222" name="文本框 17"/>
          <p:cNvSpPr txBox="1">
            <a:spLocks noChangeArrowheads="1"/>
          </p:cNvSpPr>
          <p:nvPr/>
        </p:nvSpPr>
        <p:spPr bwMode="auto">
          <a:xfrm>
            <a:off x="895350" y="1350963"/>
            <a:ext cx="3244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airport /'eəpɔːt/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机场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752600" y="2078038"/>
            <a:ext cx="56038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There are many planes at the airport.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机场里有许多飞机。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4" name="矩形 22"/>
          <p:cNvSpPr>
            <a:spLocks noChangeArrowheads="1"/>
          </p:cNvSpPr>
          <p:nvPr/>
        </p:nvSpPr>
        <p:spPr bwMode="auto">
          <a:xfrm>
            <a:off x="896938" y="3282950"/>
            <a:ext cx="204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689225" y="3187700"/>
            <a:ext cx="6003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air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（空气）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port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（港口）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airport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机场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2327275" y="3949700"/>
            <a:ext cx="6011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停放飞机（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air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）的港口（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port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）就是飞机场（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airport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227" name="组合 2"/>
          <p:cNvGrpSpPr/>
          <p:nvPr/>
        </p:nvGrpSpPr>
        <p:grpSpPr bwMode="auto">
          <a:xfrm>
            <a:off x="531813" y="4032250"/>
            <a:ext cx="1843087" cy="460375"/>
            <a:chOff x="398463" y="4005263"/>
            <a:chExt cx="1843919" cy="459841"/>
          </a:xfrm>
        </p:grpSpPr>
        <p:sp>
          <p:nvSpPr>
            <p:cNvPr id="9228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008" cy="45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9229" name="图片 29" descr="花盆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矩形 2"/>
          <p:cNvSpPr>
            <a:spLocks noChangeArrowheads="1"/>
          </p:cNvSpPr>
          <p:nvPr/>
        </p:nvSpPr>
        <p:spPr bwMode="auto">
          <a:xfrm>
            <a:off x="923925" y="51593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784350" y="5056188"/>
            <a:ext cx="5603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at the airport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在机场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go to the airport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去机场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4" grpId="0"/>
      <p:bldP spid="25" grpId="0"/>
      <p:bldP spid="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024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3021013" y="1236663"/>
            <a:ext cx="4130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 are you going to take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你打算带什么？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63638" y="136842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0247" name="文本框 19"/>
          <p:cNvSpPr txBox="1">
            <a:spLocks noChangeArrowheads="1"/>
          </p:cNvSpPr>
          <p:nvPr/>
        </p:nvSpPr>
        <p:spPr bwMode="auto">
          <a:xfrm>
            <a:off x="1473200" y="1354138"/>
            <a:ext cx="1471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785938" y="2500313"/>
            <a:ext cx="69294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此句是询问“某人打算干什么”的特殊疑问句。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4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4175" y="12652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矩形 1"/>
          <p:cNvSpPr>
            <a:spLocks noChangeArrowheads="1"/>
          </p:cNvSpPr>
          <p:nvPr/>
        </p:nvSpPr>
        <p:spPr bwMode="auto">
          <a:xfrm>
            <a:off x="884238" y="257810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10251" name="矩形 2"/>
          <p:cNvSpPr>
            <a:spLocks noChangeArrowheads="1"/>
          </p:cNvSpPr>
          <p:nvPr/>
        </p:nvSpPr>
        <p:spPr bwMode="auto">
          <a:xfrm>
            <a:off x="901700" y="4500563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回答：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317750" y="3284538"/>
            <a:ext cx="61087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 + be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going to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动词原形（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其他）？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3" name="矩形 1"/>
          <p:cNvSpPr>
            <a:spLocks noChangeArrowheads="1"/>
          </p:cNvSpPr>
          <p:nvPr/>
        </p:nvSpPr>
        <p:spPr bwMode="auto">
          <a:xfrm>
            <a:off x="862013" y="3367088"/>
            <a:ext cx="1731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763713" y="4398963"/>
            <a:ext cx="6737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主语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be going to+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动词（短语）原形（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5" name="矩形 2"/>
          <p:cNvSpPr>
            <a:spLocks noChangeArrowheads="1"/>
          </p:cNvSpPr>
          <p:nvPr/>
        </p:nvSpPr>
        <p:spPr bwMode="auto">
          <a:xfrm>
            <a:off x="911225" y="5156200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773238" y="4999038"/>
            <a:ext cx="672782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—What are you going to take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？你打算带什么？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—I am going to take some books.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我打算带一些书。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22" grpId="0" build="p"/>
      <p:bldP spid="2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 18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126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组合 26"/>
          <p:cNvGrpSpPr/>
          <p:nvPr/>
        </p:nvGrpSpPr>
        <p:grpSpPr bwMode="auto">
          <a:xfrm>
            <a:off x="946150" y="1966913"/>
            <a:ext cx="1244600" cy="461962"/>
            <a:chOff x="1235491" y="4806950"/>
            <a:chExt cx="1243359" cy="462192"/>
          </a:xfrm>
        </p:grpSpPr>
        <p:sp>
          <p:nvSpPr>
            <p:cNvPr id="11270" name="TextBox 3"/>
            <p:cNvSpPr txBox="1">
              <a:spLocks noChangeArrowheads="1"/>
            </p:cNvSpPr>
            <p:nvPr/>
          </p:nvSpPr>
          <p:spPr bwMode="auto">
            <a:xfrm>
              <a:off x="1488250" y="4806950"/>
              <a:ext cx="990600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1" name="图片 29" descr="花盆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35491" y="484574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2057400" y="1728788"/>
            <a:ext cx="53879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单项选择。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 ______ is your mother going to cook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—Fried fish.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A. What  B. Where  C. Why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830513" y="2708275"/>
            <a:ext cx="574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1947863" y="4987925"/>
            <a:ext cx="6321425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822575" y="4972050"/>
            <a:ext cx="5580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根据答语可知是问“做什么饭”。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 animBg="1"/>
      <p:bldP spid="25" grpId="0"/>
    </p:bldLst>
  </p:timing>
</p:sld>
</file>

<file path=ppt/tags/tag1.xml><?xml version="1.0" encoding="utf-8"?>
<p:tagLst xmlns:p="http://schemas.openxmlformats.org/presentationml/2006/main">
  <p:tag name="KSO_WPP_MARK_KEY" val="149274b0-7bd0-4c0b-b2a9-778103461c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3920</Words>
  <Application>WPS 演示</Application>
  <PresentationFormat>全屏显示(4:3)</PresentationFormat>
  <Paragraphs>277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Adobe 黑体 Std R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599</cp:revision>
  <dcterms:created xsi:type="dcterms:W3CDTF">2016-01-15T00:46:00Z</dcterms:created>
  <dcterms:modified xsi:type="dcterms:W3CDTF">2023-02-17T05:15:31Z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FB1AADFB0F38454295A6C888911C2D92</vt:lpwstr>
  </property>
  <property fmtid="{D5CDD505-2E9C-101B-9397-08002B2CF9AE}" pid="3" name="KSOProductBuildVer">
    <vt:lpwstr>2052-11.1.0.13703</vt:lpwstr>
  </property>
</Properties>
</file>