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860" r:id="rId3"/>
    <p:sldId id="861" r:id="rId4"/>
    <p:sldId id="862" r:id="rId5"/>
    <p:sldId id="863" r:id="rId6"/>
    <p:sldId id="864" r:id="rId7"/>
    <p:sldId id="866" r:id="rId8"/>
    <p:sldId id="867" r:id="rId9"/>
    <p:sldId id="868" r:id="rId10"/>
    <p:sldId id="869" r:id="rId11"/>
    <p:sldId id="870" r:id="rId12"/>
    <p:sldId id="872" r:id="rId13"/>
    <p:sldId id="873" r:id="rId14"/>
    <p:sldId id="874" r:id="rId15"/>
    <p:sldId id="875" r:id="rId16"/>
    <p:sldId id="876" r:id="rId17"/>
    <p:sldId id="877" r:id="rId18"/>
    <p:sldId id="878" r:id="rId19"/>
  </p:sldIdLst>
  <p:sldSz cx="18002250" cy="11161395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355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52CF8A6-533F-4D02-99F8-334A9C3EA217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355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355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355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545119A-7503-4B7A-B477-F587AC26A5B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72487F5-3759-441C-84E7-D81D0ED1AD9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75E57F-57C8-4F9A-A391-6088241A2994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512293" y="1332384"/>
            <a:ext cx="40370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五年级下册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0" y="2989138"/>
            <a:ext cx="17994784" cy="433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4800" b="1" dirty="0">
                <a:latin typeface="Times New Roman" panose="02020603050405020304" pitchFamily="18" charset="0"/>
                <a:sym typeface="Arial" panose="020B0604020202020204" pitchFamily="34" charset="0"/>
              </a:rPr>
              <a:t>10 Unit </a:t>
            </a:r>
            <a:r>
              <a:rPr lang="en-US" altLang="zh-CN" sz="4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48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8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I’m </a:t>
            </a:r>
            <a:r>
              <a:rPr lang="en-US" altLang="zh-CN" sz="8800" b="1" dirty="0">
                <a:latin typeface="Times New Roman" panose="02020603050405020304" pitchFamily="18" charset="0"/>
                <a:sym typeface="Arial" panose="020B0604020202020204" pitchFamily="34" charset="0"/>
              </a:rPr>
              <a:t>in New York now. </a:t>
            </a:r>
            <a:endParaRPr lang="en-US" altLang="zh-CN" sz="88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4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4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</a:t>
            </a:r>
            <a:r>
              <a:rPr lang="zh-CN" altLang="en-US" sz="4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时</a:t>
            </a:r>
            <a:endParaRPr lang="zh-CN" altLang="en-US" sz="48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13"/>
          <p:cNvSpPr/>
          <p:nvPr/>
        </p:nvSpPr>
        <p:spPr>
          <a:xfrm>
            <a:off x="3552825" y="3211513"/>
            <a:ext cx="11544300" cy="404495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540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latin typeface="Calibri" panose="020F0502020204030204" pitchFamily="34" charset="0"/>
            </a:endParaRPr>
          </a:p>
        </p:txBody>
      </p:sp>
      <p:sp>
        <p:nvSpPr>
          <p:cNvPr id="14339" name="TextBox 11"/>
          <p:cNvSpPr/>
          <p:nvPr/>
        </p:nvSpPr>
        <p:spPr>
          <a:xfrm>
            <a:off x="4540250" y="3736975"/>
            <a:ext cx="9680575" cy="2979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学生不听录音，朗读课本的单词。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学生合上课本，听录音，然后根据录音，写出听到的字母组合以及单词。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1"/>
          <p:cNvSpPr/>
          <p:nvPr/>
        </p:nvSpPr>
        <p:spPr>
          <a:xfrm>
            <a:off x="4732338" y="2149475"/>
            <a:ext cx="8459787" cy="6554788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  <a:round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en-US" sz="40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4000" dirty="0">
                <a:latin typeface="Times New Roman" panose="02020603050405020304" pitchFamily="18" charset="0"/>
              </a:rPr>
              <a:t>I’m flying high. </a:t>
            </a:r>
            <a:r>
              <a:rPr lang="en-US" altLang="en-US" sz="4000" dirty="0" err="1">
                <a:latin typeface="Times New Roman" panose="02020603050405020304" pitchFamily="18" charset="0"/>
              </a:rPr>
              <a:t>我飞的很高</a:t>
            </a:r>
            <a:r>
              <a:rPr lang="en-US" altLang="en-US" sz="4000" dirty="0">
                <a:latin typeface="Times New Roman" panose="02020603050405020304" pitchFamily="18" charset="0"/>
              </a:rPr>
              <a:t>。</a:t>
            </a:r>
            <a:endParaRPr lang="en-US" altLang="en-US" sz="40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4000" dirty="0">
                <a:latin typeface="Times New Roman" panose="02020603050405020304" pitchFamily="18" charset="0"/>
              </a:rPr>
              <a:t>It’s a big exciting world. </a:t>
            </a:r>
            <a:endParaRPr lang="en-US" altLang="en-US" sz="40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4000" dirty="0" err="1">
                <a:latin typeface="Times New Roman" panose="02020603050405020304" pitchFamily="18" charset="0"/>
              </a:rPr>
              <a:t>这是一个大的精彩世界</a:t>
            </a:r>
            <a:r>
              <a:rPr lang="en-US" altLang="en-US" sz="4000" dirty="0">
                <a:latin typeface="Times New Roman" panose="02020603050405020304" pitchFamily="18" charset="0"/>
              </a:rPr>
              <a:t>。</a:t>
            </a:r>
            <a:endParaRPr lang="en-US" altLang="en-US" sz="40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4000" dirty="0">
                <a:latin typeface="Times New Roman" panose="02020603050405020304" pitchFamily="18" charset="0"/>
              </a:rPr>
              <a:t>Again and again </a:t>
            </a:r>
            <a:endParaRPr lang="en-US" altLang="en-US" sz="40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4000" dirty="0" err="1">
                <a:latin typeface="Times New Roman" panose="02020603050405020304" pitchFamily="18" charset="0"/>
              </a:rPr>
              <a:t>再次，一次又一次的</a:t>
            </a:r>
            <a:endParaRPr lang="en-US" altLang="en-US" sz="40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638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388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6389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741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412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全班分成两组，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分别朗读课本的韵律</a:t>
              </a:r>
              <a:r>
                <a:rPr lang="zh-CN" altLang="en-US" sz="4400">
                  <a:latin typeface="宋体" panose="02010600030101010101" pitchFamily="2" charset="-122"/>
                </a:rPr>
                <a:t>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评选优秀朗读小组。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7413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35" name="AutoShape 8"/>
          <p:cNvSpPr/>
          <p:nvPr/>
        </p:nvSpPr>
        <p:spPr>
          <a:xfrm>
            <a:off x="4981575" y="1312863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活动时间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6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5525" y="3979863"/>
            <a:ext cx="4683125" cy="533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1"/>
          <p:cNvSpPr/>
          <p:nvPr/>
        </p:nvSpPr>
        <p:spPr>
          <a:xfrm>
            <a:off x="3600525" y="2124472"/>
            <a:ext cx="10925175" cy="6189663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  <a:round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4400" dirty="0">
                <a:latin typeface="宋体" panose="02010600030101010101" pitchFamily="2" charset="-122"/>
              </a:rPr>
              <a:t>A: </a:t>
            </a:r>
            <a:r>
              <a:rPr lang="en-US" altLang="en-US" sz="4400" dirty="0" err="1">
                <a:latin typeface="宋体" panose="02010600030101010101" pitchFamily="2" charset="-122"/>
              </a:rPr>
              <a:t>学生六人一组，分别朗读课本的句子，并且翻译句子意思</a:t>
            </a:r>
            <a:r>
              <a:rPr lang="en-US" altLang="en-US" sz="4400" dirty="0">
                <a:latin typeface="宋体" panose="02010600030101010101" pitchFamily="2" charset="-122"/>
              </a:rPr>
              <a:t>。</a:t>
            </a:r>
            <a:endParaRPr lang="en-US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4400" dirty="0" err="1">
                <a:latin typeface="宋体" panose="02010600030101010101" pitchFamily="2" charset="-122"/>
              </a:rPr>
              <a:t>B：然后六人一组，分别讨论周末的计划，然后用英语句子描述你的周末计划</a:t>
            </a:r>
            <a:r>
              <a:rPr lang="en-US" altLang="en-US" sz="4400" dirty="0">
                <a:latin typeface="宋体" panose="02010600030101010101" pitchFamily="2" charset="-122"/>
              </a:rPr>
              <a:t>。</a:t>
            </a:r>
            <a:endParaRPr lang="en-US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4400" dirty="0" err="1">
                <a:latin typeface="宋体" panose="02010600030101010101" pitchFamily="2" charset="-122"/>
              </a:rPr>
              <a:t>C：随机请学生朗读写好的周末计划</a:t>
            </a:r>
            <a:r>
              <a:rPr lang="en-US" altLang="en-US" sz="4400" dirty="0">
                <a:latin typeface="宋体" panose="02010600030101010101" pitchFamily="2" charset="-122"/>
              </a:rPr>
              <a:t>。</a:t>
            </a:r>
            <a:endParaRPr lang="en-US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4400" dirty="0">
                <a:latin typeface="宋体" panose="02010600030101010101" pitchFamily="2" charset="-122"/>
              </a:rPr>
              <a:t>  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037" y="1764432"/>
            <a:ext cx="15830380" cy="748883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60838" y="1617663"/>
            <a:ext cx="8650287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文本框 37891"/>
          <p:cNvSpPr/>
          <p:nvPr/>
        </p:nvSpPr>
        <p:spPr>
          <a:xfrm>
            <a:off x="3902075" y="3827463"/>
            <a:ext cx="10433050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1.向爸爸妈妈演唱今天学习的韵律，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并且请他们评价。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</a:rPr>
              <a:t>2.</a:t>
            </a:r>
            <a:r>
              <a:rPr lang="zh-CN" altLang="en-US" sz="4400" dirty="0">
                <a:latin typeface="Times New Roman" panose="02020603050405020304" pitchFamily="18" charset="0"/>
              </a:rPr>
              <a:t>预习下一个模块的内容。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7" name="AutoShape 8"/>
          <p:cNvSpPr/>
          <p:nvPr/>
        </p:nvSpPr>
        <p:spPr>
          <a:xfrm>
            <a:off x="5191125" y="1236663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review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8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85925" y="4589463"/>
            <a:ext cx="4683125" cy="5257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9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2630488" y="2727325"/>
            <a:ext cx="9952037" cy="5861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文本框 2"/>
          <p:cNvSpPr/>
          <p:nvPr/>
        </p:nvSpPr>
        <p:spPr>
          <a:xfrm>
            <a:off x="3101975" y="3400425"/>
            <a:ext cx="9317038" cy="415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pet 宠物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speak 说，讲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building 建筑物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American 美国的，美国人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find out 发现，弄清楚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more 更多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  <p:pic>
        <p:nvPicPr>
          <p:cNvPr id="7172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79213" y="1189038"/>
            <a:ext cx="4943475" cy="42846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/>
          <p:nvPr/>
        </p:nvSpPr>
        <p:spPr>
          <a:xfrm>
            <a:off x="1533525" y="398463"/>
            <a:ext cx="5843588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摘苹果：看谁摘得快！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</a:endParaRPr>
          </a:p>
        </p:txBody>
      </p:sp>
      <p:pic>
        <p:nvPicPr>
          <p:cNvPr id="8195" name="Picture 3" descr="未标题-1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268413"/>
            <a:ext cx="16402050" cy="8731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Picture 4" descr="苹果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7438" y="3001963"/>
            <a:ext cx="1290637" cy="1406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Picture 5" descr="苹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588" y="2355850"/>
            <a:ext cx="3281362" cy="2233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8" name="Picture 6" descr="苹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6600" y="4759325"/>
            <a:ext cx="1641475" cy="1758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9" name="Picture 7" descr="苹果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420000">
            <a:off x="10993438" y="4408488"/>
            <a:ext cx="1522412" cy="1639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0" name="Picture 8" descr="苹果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9863" y="5816600"/>
            <a:ext cx="1289050" cy="1173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1" name="Picture 9" descr="苹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113" y="6324600"/>
            <a:ext cx="2578100" cy="2227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202" name="Text Box 10"/>
          <p:cNvSpPr/>
          <p:nvPr/>
        </p:nvSpPr>
        <p:spPr>
          <a:xfrm>
            <a:off x="6423025" y="3001963"/>
            <a:ext cx="820738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3" name="Text Box 11"/>
          <p:cNvSpPr/>
          <p:nvPr/>
        </p:nvSpPr>
        <p:spPr>
          <a:xfrm>
            <a:off x="7243763" y="2116138"/>
            <a:ext cx="2462212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speak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4" name="Text Box 12"/>
          <p:cNvSpPr/>
          <p:nvPr/>
        </p:nvSpPr>
        <p:spPr>
          <a:xfrm>
            <a:off x="2179638" y="5084763"/>
            <a:ext cx="310673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pet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5" name="Text Box 13"/>
          <p:cNvSpPr/>
          <p:nvPr/>
        </p:nvSpPr>
        <p:spPr>
          <a:xfrm>
            <a:off x="5529263" y="7069138"/>
            <a:ext cx="421798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美国</a:t>
            </a:r>
            <a:endParaRPr lang="en-US" altLang="en-US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6" name="Text Box 14"/>
          <p:cNvSpPr/>
          <p:nvPr/>
        </p:nvSpPr>
        <p:spPr>
          <a:xfrm>
            <a:off x="10290175" y="5816600"/>
            <a:ext cx="3281363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7" name="Text Box 15"/>
          <p:cNvSpPr/>
          <p:nvPr/>
        </p:nvSpPr>
        <p:spPr>
          <a:xfrm>
            <a:off x="9469438" y="4408488"/>
            <a:ext cx="53911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more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8" name="Text Box 16"/>
          <p:cNvSpPr/>
          <p:nvPr/>
        </p:nvSpPr>
        <p:spPr>
          <a:xfrm>
            <a:off x="1931988" y="2728913"/>
            <a:ext cx="416242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building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9" name="Text Box 17"/>
          <p:cNvSpPr/>
          <p:nvPr/>
        </p:nvSpPr>
        <p:spPr>
          <a:xfrm>
            <a:off x="4665663" y="3119438"/>
            <a:ext cx="3840162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建筑物</a:t>
            </a: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0" name="Text Box 18"/>
          <p:cNvSpPr/>
          <p:nvPr/>
        </p:nvSpPr>
        <p:spPr>
          <a:xfrm>
            <a:off x="8432800" y="2003425"/>
            <a:ext cx="566737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altLang="en-US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说</a:t>
            </a:r>
            <a:r>
              <a:rPr lang="en-US" altLang="zh-CN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.....</a:t>
            </a: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1" name="Text Box 19"/>
          <p:cNvSpPr/>
          <p:nvPr/>
        </p:nvSpPr>
        <p:spPr>
          <a:xfrm>
            <a:off x="4537075" y="5084763"/>
            <a:ext cx="3281363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宠物</a:t>
            </a:r>
            <a:endParaRPr lang="en-US" altLang="en-US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2" name="Text Box 20"/>
          <p:cNvSpPr/>
          <p:nvPr/>
        </p:nvSpPr>
        <p:spPr>
          <a:xfrm>
            <a:off x="9939338" y="4878388"/>
            <a:ext cx="650240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更多</a:t>
            </a:r>
            <a:endParaRPr lang="en-US" altLang="en-US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3" name="Text Box 21"/>
          <p:cNvSpPr/>
          <p:nvPr/>
        </p:nvSpPr>
        <p:spPr>
          <a:xfrm>
            <a:off x="7575550" y="6704013"/>
            <a:ext cx="420052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American</a:t>
            </a: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4" name="Text Box 22"/>
          <p:cNvSpPr/>
          <p:nvPr/>
        </p:nvSpPr>
        <p:spPr>
          <a:xfrm>
            <a:off x="12869863" y="5932488"/>
            <a:ext cx="292893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try </a:t>
            </a: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5" name="Text Box 23"/>
          <p:cNvSpPr/>
          <p:nvPr/>
        </p:nvSpPr>
        <p:spPr>
          <a:xfrm>
            <a:off x="11209338" y="6635750"/>
            <a:ext cx="18415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6" name="Text Box 24"/>
          <p:cNvSpPr/>
          <p:nvPr/>
        </p:nvSpPr>
        <p:spPr>
          <a:xfrm>
            <a:off x="12807950" y="6870700"/>
            <a:ext cx="1316038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尝试</a:t>
            </a:r>
            <a:endParaRPr lang="en-US" altLang="en-US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217" name="Picture 7" descr="苹果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420000">
            <a:off x="3141663" y="6283325"/>
            <a:ext cx="1520825" cy="164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218" name="Text Box 12"/>
          <p:cNvSpPr/>
          <p:nvPr/>
        </p:nvSpPr>
        <p:spPr>
          <a:xfrm>
            <a:off x="1560513" y="6283325"/>
            <a:ext cx="310515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发现</a:t>
            </a:r>
            <a:endParaRPr lang="en-US" altLang="en-US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19" name="Text Box 21"/>
          <p:cNvSpPr/>
          <p:nvPr/>
        </p:nvSpPr>
        <p:spPr>
          <a:xfrm>
            <a:off x="842963" y="7169150"/>
            <a:ext cx="6246812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  <a:ea typeface="Times New Roman" panose="02020603050405020304" pitchFamily="18" charset="0"/>
              </a:rPr>
              <a:t>find out</a:t>
            </a:r>
            <a:endParaRPr lang="en-US" altLang="zh-CN" sz="4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 fill="hold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 fill="hold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 fill="hold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 fill="hold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 fill="hold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 fill="hold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 fill="hold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 fill="hold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 fill="hold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 fill="hold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 fill="hold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 fill="hold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 fill="hold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4" grpId="0"/>
      <p:bldP spid="8205" grpId="0"/>
      <p:bldP spid="8207" grpId="0"/>
      <p:bldP spid="8208" grpId="0"/>
      <p:bldP spid="8209" grpId="0"/>
      <p:bldP spid="8210" grpId="0"/>
      <p:bldP spid="8211" grpId="0"/>
      <p:bldP spid="8211" grpId="1"/>
      <p:bldP spid="8212" grpId="0"/>
      <p:bldP spid="8213" grpId="0"/>
      <p:bldP spid="8213" grpId="1"/>
      <p:bldP spid="8214" grpId="0"/>
      <p:bldP spid="8216" grpId="0"/>
      <p:bldP spid="8218" grpId="0"/>
      <p:bldP spid="8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19" name="AutoShape 8"/>
          <p:cNvSpPr/>
          <p:nvPr/>
        </p:nvSpPr>
        <p:spPr>
          <a:xfrm>
            <a:off x="5419725" y="1389063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review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0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1725" y="3903663"/>
            <a:ext cx="4683125" cy="6238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6113" y="1425575"/>
            <a:ext cx="14552612" cy="7812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文本框 2"/>
          <p:cNvSpPr/>
          <p:nvPr/>
        </p:nvSpPr>
        <p:spPr>
          <a:xfrm>
            <a:off x="4098925" y="3927475"/>
            <a:ext cx="5811838" cy="785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 is in New York.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4" name="文本框 3"/>
          <p:cNvSpPr/>
          <p:nvPr/>
        </p:nvSpPr>
        <p:spPr>
          <a:xfrm>
            <a:off x="4262438" y="5340350"/>
            <a:ext cx="5808662" cy="787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Yesterday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5" name="文本框 4"/>
          <p:cNvSpPr/>
          <p:nvPr/>
        </p:nvSpPr>
        <p:spPr>
          <a:xfrm>
            <a:off x="4098925" y="6858000"/>
            <a:ext cx="9315450" cy="785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Grandma and cousin Simon.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6" name="文本框 5"/>
          <p:cNvSpPr/>
          <p:nvPr/>
        </p:nvSpPr>
        <p:spPr>
          <a:xfrm>
            <a:off x="4411663" y="8394700"/>
            <a:ext cx="5811837" cy="785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Chinese food.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7" name="AutoShape 8"/>
          <p:cNvSpPr/>
          <p:nvPr/>
        </p:nvSpPr>
        <p:spPr>
          <a:xfrm>
            <a:off x="5343525" y="1312863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5400" b="1">
                <a:solidFill>
                  <a:schemeClr val="bg1"/>
                </a:solidFill>
                <a:latin typeface="Times New Roman" panose="02020603050405020304" pitchFamily="18" charset="0"/>
              </a:rPr>
              <a:t>你能讲讲课文内容吗</a:t>
            </a: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?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24125" y="4360863"/>
            <a:ext cx="4683125" cy="548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58963" y="1116013"/>
            <a:ext cx="7650162" cy="48339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42363" y="901700"/>
            <a:ext cx="7332662" cy="56276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2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2925" y="5364163"/>
            <a:ext cx="6821488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3598863"/>
            <a:ext cx="15262225" cy="375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5ac56ff-24ad-4cf7-b6b5-78a68ad4491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WPS 演示</Application>
  <PresentationFormat>自定义</PresentationFormat>
  <Paragraphs>86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楷体_GB2312</vt:lpstr>
      <vt:lpstr>新宋体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2021-02-09T09:36:00Z</cp:lastPrinted>
  <dcterms:created xsi:type="dcterms:W3CDTF">2021-02-09T09:36:00Z</dcterms:created>
  <dcterms:modified xsi:type="dcterms:W3CDTF">2023-02-17T05:17:09Z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E2315474AE6749329D12AEC3FF93F7E8</vt:lpwstr>
  </property>
  <property fmtid="{D5CDD505-2E9C-101B-9397-08002B2CF9AE}" pid="7" name="KSOProductBuildVer">
    <vt:lpwstr>2052-11.1.0.13703</vt:lpwstr>
  </property>
</Properties>
</file>