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332" r:id="rId6"/>
    <p:sldId id="335" r:id="rId7"/>
    <p:sldId id="343" r:id="rId8"/>
    <p:sldId id="267" r:id="rId9"/>
    <p:sldId id="271" r:id="rId10"/>
    <p:sldId id="353" r:id="rId11"/>
    <p:sldId id="346" r:id="rId12"/>
    <p:sldId id="347" r:id="rId13"/>
    <p:sldId id="348" r:id="rId14"/>
    <p:sldId id="349" r:id="rId15"/>
    <p:sldId id="351" r:id="rId16"/>
    <p:sldId id="352" r:id="rId17"/>
    <p:sldId id="288" r:id="rId18"/>
    <p:sldId id="292" r:id="rId19"/>
    <p:sldId id="317" r:id="rId20"/>
    <p:sldId id="331" r:id="rId21"/>
    <p:sldId id="278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4010B-E55A-459D-997C-DDBC883280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FF9A68B-4236-4AD7-B788-AEA4CC537CED}" type="slidenum">
              <a:rPr lang="zh-CN" altLang="en-US" smtClean="0">
                <a:latin typeface="Arial" panose="020B0604020202020204"/>
              </a:rPr>
            </a:fld>
            <a:endParaRPr lang="en-US" altLang="zh-CN" smtClean="0">
              <a:latin typeface="Arial" panose="020B0604020202020204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F163-0A74-472D-8CFB-E3064EEF6BA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53058-8B23-46A2-9FA4-FAD2D258A5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7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1340768"/>
            <a:ext cx="915439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Module  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Unit 2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 of the spaceship is </a:t>
            </a:r>
            <a:r>
              <a:rPr lang="en-US" altLang="zh-CN" sz="4400" b="1" i="1" dirty="0" err="1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Shenzhou</a:t>
            </a: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4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164288" y="764704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3074"/>
          <p:cNvSpPr>
            <a:spLocks noGrp="1" noChangeArrowheads="1"/>
          </p:cNvSpPr>
          <p:nvPr>
            <p:ph type="title"/>
          </p:nvPr>
        </p:nvSpPr>
        <p:spPr>
          <a:xfrm>
            <a:off x="304800" y="914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sz="4800" b="1" smtClean="0">
                <a:solidFill>
                  <a:srgbClr val="FF0066"/>
                </a:solidFill>
              </a:rPr>
              <a:t>动词原形</a:t>
            </a:r>
            <a:r>
              <a:rPr lang="en-US" altLang="zh-CN" sz="4800" b="1" smtClean="0">
                <a:solidFill>
                  <a:srgbClr val="FF0066"/>
                </a:solidFill>
              </a:rPr>
              <a:t>——</a:t>
            </a:r>
            <a:r>
              <a:rPr lang="zh-CN" altLang="en-US" sz="4800" b="1" smtClean="0">
                <a:solidFill>
                  <a:srgbClr val="FF0066"/>
                </a:solidFill>
              </a:rPr>
              <a:t>动词过去式</a:t>
            </a:r>
            <a:br>
              <a:rPr lang="zh-CN" altLang="en-US" sz="4800" b="1" smtClean="0">
                <a:solidFill>
                  <a:srgbClr val="FF0066"/>
                </a:solidFill>
              </a:rPr>
            </a:br>
            <a:endParaRPr lang="zh-CN" altLang="en-US" sz="4800" b="1" smtClean="0">
              <a:solidFill>
                <a:srgbClr val="FF0066"/>
              </a:solidFill>
            </a:endParaRPr>
          </a:p>
        </p:txBody>
      </p:sp>
      <p:sp>
        <p:nvSpPr>
          <p:cNvPr id="4099" name="文本框 3075"/>
          <p:cNvSpPr txBox="1">
            <a:spLocks noChangeArrowheads="1"/>
          </p:cNvSpPr>
          <p:nvPr/>
        </p:nvSpPr>
        <p:spPr bwMode="auto">
          <a:xfrm>
            <a:off x="1371600" y="1524000"/>
            <a:ext cx="6019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3077" name="文本框 3076"/>
          <p:cNvSpPr txBox="1">
            <a:spLocks noChangeArrowheads="1"/>
          </p:cNvSpPr>
          <p:nvPr/>
        </p:nvSpPr>
        <p:spPr bwMode="auto">
          <a:xfrm>
            <a:off x="838200" y="1981200"/>
            <a:ext cx="182880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4800"/>
              <a:t>bring</a:t>
            </a:r>
            <a:endParaRPr lang="zh-CN" altLang="en-US"/>
          </a:p>
        </p:txBody>
      </p:sp>
      <p:sp>
        <p:nvSpPr>
          <p:cNvPr id="3078" name="右箭头 3077"/>
          <p:cNvSpPr>
            <a:spLocks noChangeArrowheads="1"/>
          </p:cNvSpPr>
          <p:nvPr/>
        </p:nvSpPr>
        <p:spPr bwMode="auto">
          <a:xfrm>
            <a:off x="2743200" y="1600200"/>
            <a:ext cx="2209800" cy="1524000"/>
          </a:xfrm>
          <a:prstGeom prst="rightArrow">
            <a:avLst>
              <a:gd name="adj1" fmla="val 50000"/>
              <a:gd name="adj2" fmla="val 36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/>
              <a:t>拿来</a:t>
            </a:r>
            <a:endParaRPr lang="zh-CN" altLang="en-US" sz="3600" b="1"/>
          </a:p>
        </p:txBody>
      </p:sp>
      <p:sp>
        <p:nvSpPr>
          <p:cNvPr id="3079" name="文本框 3078"/>
          <p:cNvSpPr txBox="1">
            <a:spLocks noChangeArrowheads="1"/>
          </p:cNvSpPr>
          <p:nvPr/>
        </p:nvSpPr>
        <p:spPr bwMode="auto">
          <a:xfrm>
            <a:off x="5105400" y="1905000"/>
            <a:ext cx="2667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</a:rPr>
              <a:t>brought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3081" name="文本框 3080"/>
          <p:cNvSpPr txBox="1">
            <a:spLocks noChangeArrowheads="1"/>
          </p:cNvSpPr>
          <p:nvPr/>
        </p:nvSpPr>
        <p:spPr bwMode="auto">
          <a:xfrm>
            <a:off x="3995738" y="4437063"/>
            <a:ext cx="4267200" cy="900112"/>
          </a:xfrm>
          <a:prstGeom prst="rect">
            <a:avLst/>
          </a:prstGeom>
          <a:solidFill>
            <a:srgbClr val="339966">
              <a:alpha val="51999"/>
            </a:srgbClr>
          </a:solidFill>
          <a:ln w="76200" cap="rnd">
            <a:solidFill>
              <a:srgbClr val="FF0000"/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</a:rPr>
              <a:t>brought</a:t>
            </a:r>
            <a:r>
              <a:rPr lang="en-US" altLang="zh-CN" sz="4800"/>
              <a:t> back</a:t>
            </a:r>
            <a:endParaRPr lang="zh-CN" altLang="en-US" sz="4800"/>
          </a:p>
        </p:txBody>
      </p:sp>
      <p:sp>
        <p:nvSpPr>
          <p:cNvPr id="3083" name="文本框 3082"/>
          <p:cNvSpPr txBox="1">
            <a:spLocks noChangeArrowheads="1"/>
          </p:cNvSpPr>
          <p:nvPr/>
        </p:nvSpPr>
        <p:spPr bwMode="auto">
          <a:xfrm>
            <a:off x="5651500" y="1916113"/>
            <a:ext cx="9366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6600FF"/>
                </a:solidFill>
              </a:rPr>
              <a:t>ou</a:t>
            </a:r>
            <a:endParaRPr lang="en-US" altLang="zh-CN" sz="4800">
              <a:solidFill>
                <a:srgbClr val="6600FF"/>
              </a:solidFill>
            </a:endParaRPr>
          </a:p>
        </p:txBody>
      </p:sp>
      <p:sp>
        <p:nvSpPr>
          <p:cNvPr id="3084" name="下箭头 3083"/>
          <p:cNvSpPr>
            <a:spLocks noChangeArrowheads="1"/>
          </p:cNvSpPr>
          <p:nvPr/>
        </p:nvSpPr>
        <p:spPr bwMode="auto">
          <a:xfrm>
            <a:off x="5580063" y="2636838"/>
            <a:ext cx="1143000" cy="1512887"/>
          </a:xfrm>
          <a:prstGeom prst="downArrow">
            <a:avLst>
              <a:gd name="adj1" fmla="val 50000"/>
              <a:gd name="adj2" fmla="val 330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algn="ctr"/>
            <a:endParaRPr lang="zh-CN" altLang="en-US" sz="4000" b="1"/>
          </a:p>
        </p:txBody>
      </p:sp>
      <p:sp>
        <p:nvSpPr>
          <p:cNvPr id="3085" name="文本框 3084"/>
          <p:cNvSpPr txBox="1">
            <a:spLocks noChangeArrowheads="1"/>
          </p:cNvSpPr>
          <p:nvPr/>
        </p:nvSpPr>
        <p:spPr bwMode="auto">
          <a:xfrm>
            <a:off x="4747419" y="5445224"/>
            <a:ext cx="28082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</a:t>
            </a:r>
            <a:r>
              <a:rPr lang="zh-CN" altLang="en-US" sz="3600" b="1"/>
              <a:t>带  回 来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0 L 0 -0.07213" pathEditMode="relative" rAng="0" ptsTypes="">
                                      <p:cBhvr>
                                        <p:cTn id="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 animBg="1"/>
      <p:bldP spid="3079" grpId="0"/>
      <p:bldP spid="3081" grpId="0" animBg="1"/>
      <p:bldP spid="3083" grpId="0"/>
      <p:bldP spid="3084" grpId="0" animBg="1"/>
      <p:bldP spid="3084" grpId="1" animBg="1"/>
      <p:bldP spid="30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4110" descr="t016e9a8cf0736fbc0c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77279" y="725837"/>
            <a:ext cx="3672979" cy="232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文本框 4111"/>
          <p:cNvSpPr txBox="1">
            <a:spLocks noChangeArrowheads="1"/>
          </p:cNvSpPr>
          <p:nvPr/>
        </p:nvSpPr>
        <p:spPr bwMode="auto">
          <a:xfrm>
            <a:off x="0" y="3789363"/>
            <a:ext cx="44275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And I </a:t>
            </a:r>
            <a:r>
              <a:rPr lang="en-US" altLang="zh-CN" sz="3600" b="1">
                <a:solidFill>
                  <a:srgbClr val="FF0000"/>
                </a:solidFill>
              </a:rPr>
              <a:t>brought back</a:t>
            </a:r>
            <a:endParaRPr lang="en-US" altLang="zh-CN" sz="3600" b="1">
              <a:solidFill>
                <a:srgbClr val="FF0000"/>
              </a:solidFill>
            </a:endParaRPr>
          </a:p>
        </p:txBody>
      </p:sp>
      <p:sp>
        <p:nvSpPr>
          <p:cNvPr id="5123" name="直接连接符 4112"/>
          <p:cNvSpPr>
            <a:spLocks noChangeShapeType="1"/>
          </p:cNvSpPr>
          <p:nvPr/>
        </p:nvSpPr>
        <p:spPr bwMode="auto">
          <a:xfrm>
            <a:off x="5148263" y="3500438"/>
            <a:ext cx="38163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直接连接符 4113"/>
          <p:cNvSpPr>
            <a:spLocks noChangeShapeType="1"/>
          </p:cNvSpPr>
          <p:nvPr/>
        </p:nvSpPr>
        <p:spPr bwMode="auto">
          <a:xfrm>
            <a:off x="4500563" y="4365625"/>
            <a:ext cx="32400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125" name="图片 4114" descr="t0102ca92ec8e90868d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040313" y="846717"/>
            <a:ext cx="3384501" cy="2086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矩形 4115"/>
          <p:cNvSpPr>
            <a:spLocks noChangeArrowheads="1"/>
          </p:cNvSpPr>
          <p:nvPr/>
        </p:nvSpPr>
        <p:spPr bwMode="auto">
          <a:xfrm>
            <a:off x="0" y="2997200"/>
            <a:ext cx="46865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6600FF"/>
                </a:solidFill>
              </a:rPr>
              <a:t>Two days ago</a:t>
            </a:r>
            <a:r>
              <a:rPr lang="en-US" altLang="zh-CN" sz="3600" b="1" smtClean="0"/>
              <a:t>, I </a:t>
            </a:r>
            <a:r>
              <a:rPr lang="en-US" altLang="zh-CN" sz="3600" b="1"/>
              <a:t>went to</a:t>
            </a:r>
            <a:endParaRPr lang="zh-CN" altLang="en-US" sz="3600" b="1"/>
          </a:p>
        </p:txBody>
      </p:sp>
      <p:sp>
        <p:nvSpPr>
          <p:cNvPr id="4117" name="文本框 4116"/>
          <p:cNvSpPr txBox="1">
            <a:spLocks noChangeArrowheads="1"/>
          </p:cNvSpPr>
          <p:nvPr/>
        </p:nvSpPr>
        <p:spPr bwMode="auto">
          <a:xfrm>
            <a:off x="5040313" y="2924175"/>
            <a:ext cx="41036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the supermarket</a:t>
            </a:r>
            <a:r>
              <a:rPr lang="en-US" altLang="zh-CN" sz="3600" b="1">
                <a:latin typeface="宋体" panose="02010600030101010101" pitchFamily="2" charset="-122"/>
              </a:rPr>
              <a:t> .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4118" name="文本框 4117"/>
          <p:cNvSpPr txBox="1">
            <a:spLocks noChangeArrowheads="1"/>
          </p:cNvSpPr>
          <p:nvPr/>
        </p:nvSpPr>
        <p:spPr bwMode="auto">
          <a:xfrm>
            <a:off x="4427538" y="3716338"/>
            <a:ext cx="30241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/>
              <a:t>some apples.</a:t>
            </a:r>
            <a:endParaRPr lang="zh-CN" altLang="en-US" sz="3600"/>
          </a:p>
        </p:txBody>
      </p:sp>
      <p:pic>
        <p:nvPicPr>
          <p:cNvPr id="4119" name="图片 4118" descr="t01b34b289e92097567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11358" y="4430713"/>
            <a:ext cx="3882973" cy="198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0" name="文本框 4119"/>
          <p:cNvSpPr txBox="1">
            <a:spLocks noChangeArrowheads="1"/>
          </p:cNvSpPr>
          <p:nvPr/>
        </p:nvSpPr>
        <p:spPr bwMode="auto">
          <a:xfrm>
            <a:off x="3975100" y="17065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pic>
        <p:nvPicPr>
          <p:cNvPr id="4121" name="图片 4120" descr="t01943d8a3a78ca5106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222809" y="4509120"/>
            <a:ext cx="3563888" cy="198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9" presetClass="exit" presetSubtype="0" fill="hold" grpId="0" nodeType="after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7" grpId="0"/>
      <p:bldP spid="41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8193" descr="神州五号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166628" y="1628800"/>
            <a:ext cx="6264696" cy="4015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32597" y="5867065"/>
            <a:ext cx="63327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name of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the spaceship is Shenzhou V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1067544"/>
            <a:ext cx="41197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name of      ……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名字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9"/>
          <p:cNvSpPr txBox="1">
            <a:spLocks noChangeArrowheads="1"/>
          </p:cNvSpPr>
          <p:nvPr/>
        </p:nvSpPr>
        <p:spPr bwMode="auto">
          <a:xfrm>
            <a:off x="1187450" y="620713"/>
            <a:ext cx="21605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FF0000"/>
                </a:solidFill>
              </a:rPr>
              <a:t>first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14339" name="文本框 14340"/>
          <p:cNvSpPr txBox="1">
            <a:spLocks noChangeArrowheads="1"/>
          </p:cNvSpPr>
          <p:nvPr/>
        </p:nvSpPr>
        <p:spPr bwMode="auto">
          <a:xfrm>
            <a:off x="1403350" y="620713"/>
            <a:ext cx="115093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6600FF"/>
                </a:solidFill>
              </a:rPr>
              <a:t>ir</a:t>
            </a:r>
            <a:endParaRPr lang="zh-CN" altLang="en-US" sz="5400" b="1">
              <a:solidFill>
                <a:srgbClr val="6600FF"/>
              </a:solidFill>
            </a:endParaRPr>
          </a:p>
        </p:txBody>
      </p:sp>
      <p:sp>
        <p:nvSpPr>
          <p:cNvPr id="14342" name="文本框 14341"/>
          <p:cNvSpPr txBox="1">
            <a:spLocks noChangeArrowheads="1"/>
          </p:cNvSpPr>
          <p:nvPr/>
        </p:nvSpPr>
        <p:spPr bwMode="auto">
          <a:xfrm>
            <a:off x="611188" y="2852738"/>
            <a:ext cx="7993062" cy="800100"/>
          </a:xfrm>
          <a:prstGeom prst="rect">
            <a:avLst/>
          </a:prstGeom>
          <a:solidFill>
            <a:schemeClr val="folHlink">
              <a:alpha val="37000"/>
            </a:schemeClr>
          </a:solidFill>
          <a:ln w="38100">
            <a:solidFill>
              <a:srgbClr val="FF0000"/>
            </a:solidFill>
            <a:prstDash val="sysDot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</a:rPr>
              <a:t>for the first time   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</a:rPr>
              <a:t>第一次  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3" name="文本框 14342"/>
          <p:cNvSpPr txBox="1">
            <a:spLocks noChangeArrowheads="1"/>
          </p:cNvSpPr>
          <p:nvPr/>
        </p:nvSpPr>
        <p:spPr bwMode="auto">
          <a:xfrm>
            <a:off x="4211638" y="981075"/>
            <a:ext cx="280828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</a:rPr>
              <a:t>第一次的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14344" name="下箭头 14343"/>
          <p:cNvSpPr>
            <a:spLocks noChangeArrowheads="1"/>
          </p:cNvSpPr>
          <p:nvPr/>
        </p:nvSpPr>
        <p:spPr bwMode="auto">
          <a:xfrm>
            <a:off x="1260475" y="1628775"/>
            <a:ext cx="1079500" cy="1079500"/>
          </a:xfrm>
          <a:prstGeom prst="downArrow">
            <a:avLst>
              <a:gd name="adj1" fmla="val 50000"/>
              <a:gd name="adj2" fmla="val 249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5" name="文本框 14344"/>
          <p:cNvSpPr txBox="1">
            <a:spLocks noChangeArrowheads="1"/>
          </p:cNvSpPr>
          <p:nvPr/>
        </p:nvSpPr>
        <p:spPr bwMode="auto">
          <a:xfrm>
            <a:off x="179388" y="4437063"/>
            <a:ext cx="91440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6600FF"/>
                </a:solidFill>
              </a:rPr>
              <a:t>Last</a:t>
            </a:r>
            <a:r>
              <a:rPr lang="en-US" altLang="zh-CN" sz="3600" b="1"/>
              <a:t> </a:t>
            </a:r>
            <a:r>
              <a:rPr lang="en-US" altLang="zh-CN" sz="3600" b="1">
                <a:solidFill>
                  <a:srgbClr val="6600FF"/>
                </a:solidFill>
              </a:rPr>
              <a:t>week</a:t>
            </a:r>
            <a:r>
              <a:rPr lang="en-US" altLang="zh-CN" sz="3600" b="1"/>
              <a:t>, I                              for the</a:t>
            </a:r>
            <a:endParaRPr lang="en-US" altLang="zh-CN" sz="3600" b="1"/>
          </a:p>
          <a:p>
            <a:endParaRPr lang="en-US" altLang="zh-CN" sz="3600" b="1"/>
          </a:p>
          <a:p>
            <a:r>
              <a:rPr lang="en-US" altLang="zh-CN" sz="3600" b="1"/>
              <a:t> first time.</a:t>
            </a:r>
            <a:endParaRPr lang="en-US" altLang="zh-CN" sz="3600" b="1"/>
          </a:p>
        </p:txBody>
      </p:sp>
      <p:sp>
        <p:nvSpPr>
          <p:cNvPr id="2" name="直接连接符 14345"/>
          <p:cNvSpPr>
            <a:spLocks noChangeShapeType="1"/>
          </p:cNvSpPr>
          <p:nvPr/>
        </p:nvSpPr>
        <p:spPr bwMode="auto">
          <a:xfrm>
            <a:off x="2916238" y="5084763"/>
            <a:ext cx="30972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文本框 14346"/>
          <p:cNvSpPr txBox="1">
            <a:spLocks noChangeArrowheads="1"/>
          </p:cNvSpPr>
          <p:nvPr/>
        </p:nvSpPr>
        <p:spPr bwMode="auto">
          <a:xfrm>
            <a:off x="2771775" y="4365625"/>
            <a:ext cx="36004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/>
              <a:t> </a:t>
            </a:r>
            <a:r>
              <a:rPr lang="en-US" altLang="zh-CN" sz="3600" b="1"/>
              <a:t>went to Beijing</a:t>
            </a:r>
            <a:r>
              <a:rPr lang="en-US" altLang="zh-CN" sz="4400" b="1">
                <a:latin typeface="宋体" panose="02010600030101010101" pitchFamily="2" charset="-122"/>
              </a:rPr>
              <a:t>    </a:t>
            </a:r>
            <a:r>
              <a:rPr lang="en-US" altLang="zh-CN" sz="4400">
                <a:latin typeface="宋体" panose="02010600030101010101" pitchFamily="2" charset="-122"/>
              </a:rPr>
              <a:t> </a:t>
            </a:r>
            <a:endParaRPr lang="en-US" altLang="zh-CN" sz="44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4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0 L 0 -0.07213" pathEditMode="relative" rAng="0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" presetClass="exit" presetSubtype="1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2" grpId="0" animBg="1"/>
      <p:bldP spid="14343" grpId="0"/>
      <p:bldP spid="14344" grpId="0" animBg="1"/>
      <p:bldP spid="14344" grpId="1" animBg="1"/>
      <p:bldP spid="14345" grpId="0"/>
      <p:bldP spid="14347" grpId="0"/>
      <p:bldP spid="1434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7" name="文本框 15376"/>
          <p:cNvSpPr txBox="1">
            <a:spLocks noChangeArrowheads="1"/>
          </p:cNvSpPr>
          <p:nvPr/>
        </p:nvSpPr>
        <p:spPr bwMode="auto">
          <a:xfrm>
            <a:off x="467544" y="3061089"/>
            <a:ext cx="838394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/>
              <a:t>I took a national flag of        </a:t>
            </a:r>
            <a:r>
              <a:rPr lang="en-US" altLang="zh-CN" sz="4000" smtClean="0"/>
              <a:t>            </a:t>
            </a:r>
            <a:r>
              <a:rPr lang="en-US" altLang="zh-CN" sz="4000"/>
              <a:t>to school </a:t>
            </a:r>
            <a:r>
              <a:rPr lang="en-US" altLang="zh-CN" sz="4000">
                <a:solidFill>
                  <a:srgbClr val="6600FF"/>
                </a:solidFill>
              </a:rPr>
              <a:t>last week.</a:t>
            </a:r>
            <a:endParaRPr lang="en-US" altLang="zh-CN" sz="4000">
              <a:solidFill>
                <a:srgbClr val="6600FF"/>
              </a:solidFill>
            </a:endParaRPr>
          </a:p>
        </p:txBody>
      </p:sp>
      <p:sp>
        <p:nvSpPr>
          <p:cNvPr id="15372" name="直接连接符 15377"/>
          <p:cNvSpPr>
            <a:spLocks noChangeShapeType="1"/>
          </p:cNvSpPr>
          <p:nvPr/>
        </p:nvSpPr>
        <p:spPr bwMode="auto">
          <a:xfrm>
            <a:off x="5643960" y="3573016"/>
            <a:ext cx="13684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1" name="文本框 15380"/>
          <p:cNvSpPr txBox="1">
            <a:spLocks noChangeArrowheads="1"/>
          </p:cNvSpPr>
          <p:nvPr/>
        </p:nvSpPr>
        <p:spPr bwMode="auto">
          <a:xfrm>
            <a:off x="5616079" y="2909069"/>
            <a:ext cx="15478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China     </a:t>
            </a:r>
            <a:endParaRPr lang="zh-CN" altLang="en-US" sz="4000"/>
          </a:p>
        </p:txBody>
      </p:sp>
      <p:sp>
        <p:nvSpPr>
          <p:cNvPr id="3" name="矩形 2"/>
          <p:cNvSpPr/>
          <p:nvPr/>
        </p:nvSpPr>
        <p:spPr>
          <a:xfrm>
            <a:off x="1916635" y="1484784"/>
            <a:ext cx="5263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national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flag of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的国旗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7" grpId="0"/>
      <p:bldP spid="15381" grpId="0"/>
      <p:bldP spid="1538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课文理解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文本框 2"/>
          <p:cNvSpPr txBox="1">
            <a:spLocks noChangeArrowheads="1"/>
          </p:cNvSpPr>
          <p:nvPr/>
        </p:nvSpPr>
        <p:spPr bwMode="auto">
          <a:xfrm>
            <a:off x="368604" y="1311151"/>
            <a:ext cx="8482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Listen to the tape and answer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questions.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3"/>
          <p:cNvSpPr txBox="1">
            <a:spLocks noChangeArrowheads="1"/>
          </p:cNvSpPr>
          <p:nvPr/>
        </p:nvSpPr>
        <p:spPr bwMode="auto">
          <a:xfrm>
            <a:off x="368604" y="2134308"/>
            <a:ext cx="10230364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zh-CN" sz="2400" dirty="0" smtClean="0">
                <a:solidFill>
                  <a:srgbClr val="000000"/>
                </a:solidFill>
              </a:rPr>
              <a:t>What’s </a:t>
            </a:r>
            <a:r>
              <a:rPr lang="en-US" altLang="zh-CN" sz="2400" dirty="0">
                <a:solidFill>
                  <a:srgbClr val="000000"/>
                </a:solidFill>
              </a:rPr>
              <a:t>the name of the spaceship</a:t>
            </a:r>
            <a:r>
              <a:rPr lang="en-US" altLang="zh-CN" sz="2400" dirty="0" smtClean="0">
                <a:solidFill>
                  <a:srgbClr val="000000"/>
                </a:solidFill>
              </a:rPr>
              <a:t>?</a:t>
            </a:r>
            <a:endParaRPr lang="en-US" altLang="zh-CN" sz="2400" dirty="0" smtClean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</a:rPr>
              <a:t>2. When </a:t>
            </a:r>
            <a:r>
              <a:rPr lang="en-US" altLang="zh-CN" sz="2400" dirty="0">
                <a:solidFill>
                  <a:srgbClr val="000000"/>
                </a:solidFill>
              </a:rPr>
              <a:t>did it take China’s first </a:t>
            </a:r>
            <a:r>
              <a:rPr lang="en-US" altLang="zh-CN" sz="2400" dirty="0" smtClean="0">
                <a:solidFill>
                  <a:srgbClr val="000000"/>
                </a:solidFill>
              </a:rPr>
              <a:t>man into space?</a:t>
            </a:r>
            <a:endParaRPr lang="en-US" altLang="zh-CN" sz="2400" dirty="0" smtClean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</a:rPr>
              <a:t>3. What </a:t>
            </a:r>
            <a:r>
              <a:rPr lang="en-US" altLang="zh-CN" sz="2400" dirty="0">
                <a:solidFill>
                  <a:srgbClr val="000000"/>
                </a:solidFill>
              </a:rPr>
              <a:t>did it take into space </a:t>
            </a:r>
            <a:r>
              <a:rPr lang="en-US" altLang="zh-CN" sz="2400" dirty="0" smtClean="0">
                <a:solidFill>
                  <a:srgbClr val="000000"/>
                </a:solidFill>
              </a:rPr>
              <a:t>for the first </a:t>
            </a:r>
            <a:r>
              <a:rPr lang="en-US" altLang="zh-CN" sz="2400" dirty="0">
                <a:solidFill>
                  <a:srgbClr val="000000"/>
                </a:solidFill>
              </a:rPr>
              <a:t>time</a:t>
            </a:r>
            <a:r>
              <a:rPr lang="en-US" altLang="zh-CN" sz="2400" dirty="0" smtClean="0">
                <a:solidFill>
                  <a:srgbClr val="000000"/>
                </a:solidFill>
              </a:rPr>
              <a:t>?</a:t>
            </a:r>
            <a:endParaRPr lang="en-US" altLang="zh-CN" sz="2400" dirty="0" smtClean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17" name="文本框 4"/>
          <p:cNvSpPr txBox="1">
            <a:spLocks noChangeArrowheads="1"/>
          </p:cNvSpPr>
          <p:nvPr/>
        </p:nvSpPr>
        <p:spPr bwMode="auto">
          <a:xfrm>
            <a:off x="810385" y="5050857"/>
            <a:ext cx="81819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Chinese taikonaut, the national flag of China and some seeds.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4"/>
          <p:cNvSpPr txBox="1">
            <a:spLocks noChangeArrowheads="1"/>
          </p:cNvSpPr>
          <p:nvPr/>
        </p:nvSpPr>
        <p:spPr bwMode="auto">
          <a:xfrm>
            <a:off x="946013" y="3812846"/>
            <a:ext cx="8181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 2003.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4"/>
          <p:cNvSpPr txBox="1">
            <a:spLocks noChangeArrowheads="1"/>
          </p:cNvSpPr>
          <p:nvPr/>
        </p:nvSpPr>
        <p:spPr bwMode="auto">
          <a:xfrm>
            <a:off x="962025" y="2780928"/>
            <a:ext cx="8181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name of the spaceship is </a:t>
            </a:r>
            <a:r>
              <a:rPr lang="en-US" altLang="zh-CN" sz="2400" i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Shenzhou</a:t>
            </a:r>
            <a:r>
              <a:rPr lang="en-US" altLang="zh-CN" sz="24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V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16130" y="1007710"/>
            <a:ext cx="36213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Read and complete.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D:\我的文档\桌面\QQ截图20150413110828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73676" y="1469375"/>
            <a:ext cx="7849320" cy="4638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5"/>
          <p:cNvSpPr>
            <a:spLocks noChangeArrowheads="1"/>
          </p:cNvSpPr>
          <p:nvPr/>
        </p:nvSpPr>
        <p:spPr bwMode="auto">
          <a:xfrm>
            <a:off x="3792845" y="1807937"/>
            <a:ext cx="1702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spaceship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TextBox 6"/>
          <p:cNvSpPr>
            <a:spLocks noChangeArrowheads="1"/>
          </p:cNvSpPr>
          <p:nvPr/>
        </p:nvSpPr>
        <p:spPr bwMode="auto">
          <a:xfrm>
            <a:off x="4322209" y="2269602"/>
            <a:ext cx="9765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book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4431088" y="1464155"/>
            <a:ext cx="7344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sun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TextBox 8"/>
          <p:cNvSpPr>
            <a:spLocks noChangeArrowheads="1"/>
          </p:cNvSpPr>
          <p:nvPr/>
        </p:nvSpPr>
        <p:spPr bwMode="auto">
          <a:xfrm>
            <a:off x="4644008" y="2996952"/>
            <a:ext cx="2216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present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4" name="TextBox 1"/>
          <p:cNvSpPr>
            <a:spLocks noChangeArrowheads="1"/>
          </p:cNvSpPr>
          <p:nvPr/>
        </p:nvSpPr>
        <p:spPr bwMode="auto">
          <a:xfrm>
            <a:off x="5478448" y="2636912"/>
            <a:ext cx="1584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China</a:t>
            </a:r>
            <a:endParaRPr lang="en-US" altLang="zh-CN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764704"/>
            <a:ext cx="4713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Listen and say. Then chant.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4995" y="1628800"/>
            <a:ext cx="8064896" cy="4643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My sister said, “Please buy me a hen.”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So I bought her a hen.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My sister said, “Please buy me a basket.”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So I bought her a basket.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My sister said, “Please buy me a bicycle.”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So I bought her a bicycle.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And what did she do then?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She put the hen in the basket.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She hung the basket on the bike.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Then she went away. And she didn't even say,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“Thank you!” or “Have a nice day!”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07775" y="1124744"/>
            <a:ext cx="9564823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(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)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take the book ___ school.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A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)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Please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bring ___ your book.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back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black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)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We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make a model ___ the Great Wall.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)4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In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2003,the spaceship took Yang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Liwei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___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space.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into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from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)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This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the national flag ____ China.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at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4391" y="617171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8045" y="350100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5576" y="126350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4472" y="242088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603" y="4541063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5758" y="558924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31428" y="2060848"/>
            <a:ext cx="86125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Read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text twice.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Make a spaceship and write about it. Then tell the class about it.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240" y="1159877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732" y="1843083"/>
            <a:ext cx="101899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能够掌握单词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brought (bring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 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bring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back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,model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lang="en-US" altLang="zh-CN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taikonaut, first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 national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 seed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能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听懂会说目标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语句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en-US" altLang="zh-CN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2003, it took a Chinese taikonaut into space for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   </a:t>
            </a:r>
            <a:endParaRPr lang="en-US" altLang="zh-CN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first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time. </a:t>
            </a:r>
            <a:endParaRPr lang="en-US" altLang="zh-CN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学会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用一般过去式表达过去发生的事情。积极主动学习英语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5276" y="844061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Lead-in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2100" y="1844824"/>
            <a:ext cx="6815392" cy="4192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first for the spaceship that go to explore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Has a sky in unto space might only flying now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Go we around the Sun Mercury Venus and earth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Mars Jupiter Saturn Uranus and Neptune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the big white taller resistant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Focus in the planet Earth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Blue are is a great shining when beautiful planet Earth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Galaxy far away why could it in be there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go in far into space we all set off together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9796" y="1340768"/>
            <a:ext cx="1728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Let</a:t>
            </a:r>
            <a:r>
              <a:rPr lang="en-US" altLang="zh-CN" sz="2400" b="1" i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i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sing!</a:t>
            </a:r>
            <a:endParaRPr lang="zh-CN" altLang="en-US" sz="2400" b="1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779912" y="3573016"/>
            <a:ext cx="5014525" cy="2820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23528" y="836712"/>
            <a:ext cx="4186436" cy="2855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652120" y="1628800"/>
            <a:ext cx="1370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spachip</a:t>
            </a:r>
            <a:endParaRPr lang="zh-CN" altLang="en-US" sz="2400" b="1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ttp://img18.3lian.com/d/file/201709/21/d5c5b0e2909d35a2ff31a5a1f205d9da.jp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95536" y="3286626"/>
            <a:ext cx="4320480" cy="302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889941" y="620688"/>
            <a:ext cx="423047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35696" y="1802433"/>
            <a:ext cx="1702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i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spaceship</a:t>
            </a:r>
            <a:endParaRPr lang="zh-CN" altLang="en-US" sz="2400" b="1" i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08892" y="1268760"/>
            <a:ext cx="6265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Look, listen and say.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9552" y="1903264"/>
            <a:ext cx="57751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Look at our spaceship.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 took us to the earth.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And brought back our presents.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66445"/>
            <a:ext cx="2926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read.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8647" y="1425730"/>
            <a:ext cx="58901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Daming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and Simon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made a model of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Chinese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spaceship.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 of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spaceship is </a:t>
            </a:r>
            <a:r>
              <a:rPr lang="en-US" altLang="zh-CN" sz="2400" i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Shenzhou</a:t>
            </a:r>
            <a:r>
              <a:rPr lang="en-US" altLang="zh-CN" sz="24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In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it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took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 Chinese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taikonaut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into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space for the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first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time. It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took the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national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flag of</a:t>
            </a:r>
            <a:r>
              <a:rPr lang="en-US" altLang="zh-CN" sz="2400" dirty="0">
                <a:solidFill>
                  <a:srgbClr val="99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China and some seeds too.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\\192.168.0.80\Spark\小学英语素材库\1 小英图库\☆ 小英 四色图库（不断更新）\☆ 课文图\外研 六下 2016\p35-2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08104" y="3861048"/>
            <a:ext cx="3165785" cy="234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3" name="图片 13322" descr="t01f452f23301ac1c4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00719" y="3147389"/>
            <a:ext cx="2771775" cy="251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图片 13323" descr="t01153317462fb6e6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059113" y="2852738"/>
            <a:ext cx="266382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图片 13325" descr="t01e406ce538d6830e9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795963" y="2924175"/>
            <a:ext cx="2987675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8" name="文本框 13327"/>
          <p:cNvSpPr txBox="1">
            <a:spLocks noChangeArrowheads="1"/>
          </p:cNvSpPr>
          <p:nvPr/>
        </p:nvSpPr>
        <p:spPr bwMode="auto">
          <a:xfrm>
            <a:off x="179388" y="5661025"/>
            <a:ext cx="89646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b="1"/>
              <a:t>I made a model of</a:t>
            </a:r>
            <a:r>
              <a:rPr lang="en-US" altLang="zh-CN" sz="3600" b="1">
                <a:latin typeface="宋体" panose="02010600030101010101" pitchFamily="2" charset="-122"/>
              </a:rPr>
              <a:t>           </a:t>
            </a:r>
            <a:r>
              <a:rPr lang="en-US" altLang="zh-CN" sz="3600" b="1">
                <a:solidFill>
                  <a:srgbClr val="6600FF"/>
                </a:solidFill>
              </a:rPr>
              <a:t>yesterday</a:t>
            </a:r>
            <a:r>
              <a:rPr lang="en-US" altLang="zh-CN" sz="3600" b="1">
                <a:latin typeface="宋体" panose="02010600030101010101" pitchFamily="2" charset="-122"/>
              </a:rPr>
              <a:t> .</a:t>
            </a:r>
            <a:endParaRPr lang="en-US" altLang="zh-CN" sz="3600" b="1">
              <a:latin typeface="宋体" panose="02010600030101010101" pitchFamily="2" charset="-122"/>
            </a:endParaRPr>
          </a:p>
        </p:txBody>
      </p:sp>
      <p:sp>
        <p:nvSpPr>
          <p:cNvPr id="13329" name="直接连接符 13328"/>
          <p:cNvSpPr>
            <a:spLocks noChangeShapeType="1"/>
          </p:cNvSpPr>
          <p:nvPr/>
        </p:nvSpPr>
        <p:spPr bwMode="auto">
          <a:xfrm>
            <a:off x="4284663" y="6308725"/>
            <a:ext cx="21605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211638" y="5661025"/>
            <a:ext cx="2419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 b="1"/>
              <a:t>spaceship</a:t>
            </a:r>
            <a:endParaRPr lang="zh-CN" altLang="en-US" sz="3600" b="1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55776" y="52291"/>
            <a:ext cx="3765040" cy="93663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082884" y="166663"/>
            <a:ext cx="2536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9805" y="1336173"/>
            <a:ext cx="4437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model of     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的模型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30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350500" y="107188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8" grpId="0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5"/>
          <p:cNvSpPr txBox="1"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74A8182D-2F4D-4675-B4F9-694CE244D8EB}" type="slidenum">
              <a:rPr lang="en-US" sz="1400"/>
            </a:fld>
            <a:endParaRPr lang="en-US" sz="1400"/>
          </a:p>
        </p:txBody>
      </p:sp>
      <p:grpSp>
        <p:nvGrpSpPr>
          <p:cNvPr id="8196" name="Group 47"/>
          <p:cNvGrpSpPr/>
          <p:nvPr/>
        </p:nvGrpSpPr>
        <p:grpSpPr>
          <a:xfrm>
            <a:off x="0" y="5233811"/>
            <a:ext cx="4140200" cy="796925"/>
            <a:chOff x="0" y="0"/>
            <a:chExt cx="2608" cy="502"/>
          </a:xfrm>
        </p:grpSpPr>
        <p:sp>
          <p:nvSpPr>
            <p:cNvPr id="8197" name="Rectangle 48"/>
            <p:cNvSpPr>
              <a:spLocks noChangeArrowheads="1"/>
            </p:cNvSpPr>
            <p:nvPr/>
          </p:nvSpPr>
          <p:spPr bwMode="auto">
            <a:xfrm>
              <a:off x="0" y="0"/>
              <a:ext cx="260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en-US" sz="3600" b="1">
                <a:solidFill>
                  <a:srgbClr val="FF0000"/>
                </a:solidFill>
              </a:endParaRPr>
            </a:p>
          </p:txBody>
        </p:sp>
        <p:sp>
          <p:nvSpPr>
            <p:cNvPr id="8198" name="Rectangle 49"/>
            <p:cNvSpPr>
              <a:spLocks noChangeArrowheads="1"/>
            </p:cNvSpPr>
            <p:nvPr/>
          </p:nvSpPr>
          <p:spPr bwMode="auto">
            <a:xfrm>
              <a:off x="350" y="98"/>
              <a:ext cx="155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6000" b="1">
                  <a:solidFill>
                    <a:srgbClr val="FF0000"/>
                  </a:solidFill>
                </a:rPr>
                <a:t>taikonaut</a:t>
              </a:r>
              <a:endParaRPr lang="zh-CN" altLang="en-US" sz="6000" b="1">
                <a:solidFill>
                  <a:srgbClr val="FF0000"/>
                </a:solidFill>
              </a:endParaRPr>
            </a:p>
          </p:txBody>
        </p:sp>
      </p:grpSp>
      <p:pic>
        <p:nvPicPr>
          <p:cNvPr id="8199" name="Picture 50" descr="200809250754186114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185569" y="701001"/>
            <a:ext cx="18288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0" name="Rectangle 51"/>
          <p:cNvSpPr>
            <a:spLocks noChangeArrowheads="1"/>
          </p:cNvSpPr>
          <p:nvPr/>
        </p:nvSpPr>
        <p:spPr bwMode="auto">
          <a:xfrm>
            <a:off x="5329052" y="3443817"/>
            <a:ext cx="1687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/>
              <a:t>刘伯明 </a:t>
            </a:r>
            <a:endParaRPr lang="zh-CN" altLang="en-US" sz="3600" b="1"/>
          </a:p>
        </p:txBody>
      </p:sp>
      <p:pic>
        <p:nvPicPr>
          <p:cNvPr id="8201" name="Picture 52" descr="200809250754384526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051763" y="714123"/>
            <a:ext cx="2022475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53" descr="200809250753543050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238146" y="4305297"/>
            <a:ext cx="1683603" cy="2001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3" name="Rectangle 54"/>
          <p:cNvSpPr>
            <a:spLocks noChangeArrowheads="1"/>
          </p:cNvSpPr>
          <p:nvPr/>
        </p:nvSpPr>
        <p:spPr bwMode="auto">
          <a:xfrm>
            <a:off x="7238146" y="3479101"/>
            <a:ext cx="16891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/>
              <a:t>景海鹏 </a:t>
            </a:r>
            <a:endParaRPr lang="zh-CN" altLang="en-US" sz="3600" b="1"/>
          </a:p>
        </p:txBody>
      </p:sp>
      <p:sp>
        <p:nvSpPr>
          <p:cNvPr id="8204" name="Rectangle 55"/>
          <p:cNvSpPr>
            <a:spLocks noChangeArrowheads="1"/>
          </p:cNvSpPr>
          <p:nvPr/>
        </p:nvSpPr>
        <p:spPr bwMode="auto">
          <a:xfrm>
            <a:off x="6406347" y="4505325"/>
            <a:ext cx="769938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/>
              <a:t>翟</a:t>
            </a:r>
            <a:endParaRPr lang="zh-CN" altLang="en-US" sz="3600" b="1"/>
          </a:p>
          <a:p>
            <a:r>
              <a:rPr lang="zh-CN" altLang="en-US" sz="3600" b="1"/>
              <a:t>志</a:t>
            </a:r>
            <a:endParaRPr lang="zh-CN" altLang="en-US" sz="3600" b="1"/>
          </a:p>
          <a:p>
            <a:r>
              <a:rPr lang="zh-CN" altLang="en-US" sz="3600" b="1"/>
              <a:t>刚 </a:t>
            </a:r>
            <a:endParaRPr lang="zh-CN" altLang="en-US" sz="3600" b="1"/>
          </a:p>
        </p:txBody>
      </p:sp>
      <p:pic>
        <p:nvPicPr>
          <p:cNvPr id="8205" name="Picture 12" descr="ANd9GcScDpAOU_7OIBvQy1zzZthhPABYJLDNcX1UMw6PQQjnJfu9-Ic&amp;t=1&amp;usg=__sZ77cIGf628acWXicGkqE4xLOcQ=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552472" y="713033"/>
            <a:ext cx="160655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6" name="Rectangle 15"/>
          <p:cNvSpPr>
            <a:spLocks noChangeArrowheads="1"/>
          </p:cNvSpPr>
          <p:nvPr/>
        </p:nvSpPr>
        <p:spPr bwMode="auto">
          <a:xfrm>
            <a:off x="3581400" y="3512968"/>
            <a:ext cx="1687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3600" b="1"/>
              <a:t>费俊龙 </a:t>
            </a:r>
            <a:endParaRPr lang="zh-CN" altLang="en-US" sz="3600" b="1"/>
          </a:p>
        </p:txBody>
      </p:sp>
      <p:pic>
        <p:nvPicPr>
          <p:cNvPr id="8207" name="Picture 16" descr="ANd9GcTAycOPlRmBd7_RXVKMORlub8sc4RE01LMBVaUPqM2a2KgLH1Q&amp;t=1&amp;usg=__rCjHJ6aIe9b8sK5jH6DXSs7lJ6o=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847850" y="697801"/>
            <a:ext cx="173355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Rectangle 17"/>
          <p:cNvSpPr>
            <a:spLocks noChangeArrowheads="1"/>
          </p:cNvSpPr>
          <p:nvPr/>
        </p:nvSpPr>
        <p:spPr bwMode="auto">
          <a:xfrm>
            <a:off x="1847850" y="3469217"/>
            <a:ext cx="15605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/>
              <a:t>聂海胜</a:t>
            </a:r>
            <a:endParaRPr lang="zh-CN" altLang="en-US" sz="3600" b="1"/>
          </a:p>
        </p:txBody>
      </p:sp>
      <p:pic>
        <p:nvPicPr>
          <p:cNvPr id="8209" name="Picture 17" descr="杨利伟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38100" y="670529"/>
            <a:ext cx="1752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236246" y="3495423"/>
            <a:ext cx="1828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杨利伟</a:t>
            </a:r>
            <a:endParaRPr lang="zh-CN" altLang="en-US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52cd8b5-f428-4a72-b95e-d5c833c3d97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2767</Words>
  <Application>WPS 演示</Application>
  <PresentationFormat>全屏显示(4:3)</PresentationFormat>
  <Paragraphs>193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动词原形——动词过去式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2021-02-09T05:31:00Z</cp:lastPrinted>
  <dcterms:created xsi:type="dcterms:W3CDTF">2021-02-09T05:31:00Z</dcterms:created>
  <dcterms:modified xsi:type="dcterms:W3CDTF">2023-02-17T05:30:13Z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BDE7D4B56EEA499682C06869781E8475</vt:lpwstr>
  </property>
  <property fmtid="{D5CDD505-2E9C-101B-9397-08002B2CF9AE}" pid="7" name="KSOProductBuildVer">
    <vt:lpwstr>2052-11.1.0.13703</vt:lpwstr>
  </property>
</Properties>
</file>