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9" r:id="rId3"/>
    <p:sldId id="257" r:id="rId4"/>
    <p:sldId id="294" r:id="rId5"/>
    <p:sldId id="295" r:id="rId6"/>
    <p:sldId id="296" r:id="rId7"/>
    <p:sldId id="281" r:id="rId8"/>
    <p:sldId id="260" r:id="rId10"/>
    <p:sldId id="261" r:id="rId11"/>
    <p:sldId id="262" r:id="rId12"/>
    <p:sldId id="263" r:id="rId13"/>
    <p:sldId id="264" r:id="rId14"/>
    <p:sldId id="307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8" r:id="rId24"/>
    <p:sldId id="298" r:id="rId25"/>
    <p:sldId id="270" r:id="rId26"/>
    <p:sldId id="287" r:id="rId27"/>
    <p:sldId id="288" r:id="rId28"/>
    <p:sldId id="289" r:id="rId29"/>
    <p:sldId id="290" r:id="rId30"/>
    <p:sldId id="291" r:id="rId31"/>
    <p:sldId id="292" r:id="rId32"/>
    <p:sldId id="271" r:id="rId33"/>
    <p:sldId id="282" r:id="rId34"/>
    <p:sldId id="283" r:id="rId35"/>
    <p:sldId id="284" r:id="rId36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08" autoAdjust="0"/>
    <p:restoredTop sz="94660"/>
  </p:normalViewPr>
  <p:slideViewPr>
    <p:cSldViewPr>
      <p:cViewPr varScale="1">
        <p:scale>
          <a:sx n="108" d="100"/>
          <a:sy n="108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3CD169-9C11-426E-8B8C-0EAC7D860A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3C032-9896-49F6-9C6F-E2AED6907F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032-9896-49F6-9C6F-E2AED6907F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49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0A346998-7ABA-4507-A93B-3253CAED2E3C}" type="slidenum">
              <a:rPr lang="en-US" altLang="zh-CN">
                <a:solidFill>
                  <a:srgbClr val="0033CC"/>
                </a:solidFill>
              </a:rPr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F8F211-579A-447F-9170-9D944434741E}" type="slidenum">
              <a:rPr lang="en-US" altLang="zh-CN">
                <a:solidFill>
                  <a:srgbClr val="0033CC"/>
                </a:solidFill>
              </a:rPr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EE38F9-1F9A-4843-B223-96910E08735F}" type="slidenum">
              <a:rPr lang="en-US" altLang="zh-CN">
                <a:solidFill>
                  <a:srgbClr val="0033CC"/>
                </a:solidFill>
              </a:rPr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4917BA7-055C-4DAF-8127-FCE2B12D79F8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853DD-75B7-4312-B13A-515D60188DCF}" type="slidenum">
              <a:rPr lang="en-US" altLang="zh-CN">
                <a:solidFill>
                  <a:srgbClr val="0033CC"/>
                </a:solidFill>
              </a:rPr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2AF8A6-F1B1-43EF-8313-E2C90B695782}" type="slidenum">
              <a:rPr lang="en-US" altLang="zh-CN">
                <a:solidFill>
                  <a:srgbClr val="0033CC"/>
                </a:solidFill>
              </a:rPr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56E283-EB29-4B49-BE2D-6560F2743332}" type="slidenum">
              <a:rPr lang="en-US" altLang="zh-CN">
                <a:solidFill>
                  <a:srgbClr val="0033CC"/>
                </a:solidFill>
              </a:rPr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E5B69-D7FA-4CD0-AD54-733F81D2C188}" type="slidenum">
              <a:rPr lang="en-US" altLang="zh-CN">
                <a:solidFill>
                  <a:srgbClr val="0033CC"/>
                </a:solidFill>
              </a:rPr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CA945-AF3A-4559-B688-263B1FB84A2A}" type="slidenum">
              <a:rPr lang="en-US" altLang="zh-CN">
                <a:solidFill>
                  <a:srgbClr val="0033CC"/>
                </a:solidFill>
              </a:rPr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65BDBE-E75E-48BA-ADD0-5F87CC0AE666}" type="slidenum">
              <a:rPr lang="en-US" altLang="zh-CN">
                <a:solidFill>
                  <a:srgbClr val="0033CC"/>
                </a:solidFill>
              </a:rPr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56676D-475D-449B-839B-CA4783A97B72}" type="slidenum">
              <a:rPr lang="en-US" altLang="zh-CN">
                <a:solidFill>
                  <a:srgbClr val="0033CC"/>
                </a:solidFill>
              </a:rPr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47313-4552-4308-B788-A91A3C929BF4}" type="slidenum">
              <a:rPr lang="en-US" altLang="zh-CN">
                <a:solidFill>
                  <a:srgbClr val="0033CC"/>
                </a:solidFill>
              </a:rPr>
            </a:fld>
            <a:endParaRPr lang="en-US" altLang="zh-CN">
              <a:solidFill>
                <a:srgbClr val="0033CC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6246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33CC"/>
              </a:solidFill>
            </a:endParaRPr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33CC"/>
              </a:solidFill>
            </a:endParaRP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F1EFA0-57DF-4378-B6FC-4747C7A3B051}" type="slidenum">
              <a:rPr lang="en-US" altLang="zh-CN" smtClean="0">
                <a:solidFill>
                  <a:srgbClr val="0033CC"/>
                </a:solidFill>
              </a:rPr>
            </a:fld>
            <a:endParaRPr lang="en-US" altLang="zh-CN" smtClean="0">
              <a:solidFill>
                <a:srgbClr val="0033C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microsoft.com/office/2007/relationships/media" Target="file:///C:\Documents%20and%20Settings\Administrator\&#26700;&#38754;\&#29579;&#32418;123\&#26376;&#20809;%20Luna.wma" TargetMode="External"/><Relationship Id="rId3" Type="http://schemas.openxmlformats.org/officeDocument/2006/relationships/audio" Target="file:///C:\Documents%20and%20Settings\Administrator\&#26700;&#38754;\&#29579;&#32418;123\&#26376;&#20809;%20Luna.wma" TargetMode="External"/><Relationship Id="rId2" Type="http://schemas.openxmlformats.org/officeDocument/2006/relationships/image" Target="../media/image14.jpeg"/><Relationship Id="rId1" Type="http://schemas.openxmlformats.org/officeDocument/2006/relationships/hyperlink" Target="http://221.238.22.31/viewthread.php?tid=1176967&amp;page=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hyperlink" Target="http://ent.sina.com.cn/d/2007-09-24/12011727928.shtml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4.xml"/><Relationship Id="rId2" Type="http://schemas.openxmlformats.org/officeDocument/2006/relationships/slide" Target="slide7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8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jpeg"/><Relationship Id="rId8" Type="http://schemas.openxmlformats.org/officeDocument/2006/relationships/image" Target="../media/image38.jpeg"/><Relationship Id="rId7" Type="http://schemas.openxmlformats.org/officeDocument/2006/relationships/image" Target="../media/image15.png"/><Relationship Id="rId6" Type="http://schemas.microsoft.com/office/2007/relationships/media" Target="file:///L:\M8%20U1\105586649.mp3" TargetMode="External"/><Relationship Id="rId5" Type="http://schemas.openxmlformats.org/officeDocument/2006/relationships/audio" Target="file:///L:\M8%20U1\105586649.mp3" TargetMode="Externa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0.jpeg"/><Relationship Id="rId1" Type="http://schemas.openxmlformats.org/officeDocument/2006/relationships/image" Target="../media/image3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pn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8.jpeg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1.jpeg"/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2.jpeg"/><Relationship Id="rId1" Type="http://schemas.openxmlformats.org/officeDocument/2006/relationships/hyperlink" Target="http://image.baidu.com/i?ct=503316480&amp;z=0&amp;tn=baiduimagedetail&amp;word=%BA%A3%C2%D7.%BF%AD%C0%D5&amp;in=21686&amp;cl=2&amp;cm=1&amp;sc=0&amp;lm=-1&amp;pn=24&amp;rn=1&amp;di=2689430444&amp;ln=468" TargetMode="Externa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6.jpeg"/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0.jpeg"/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78.jpeg"/><Relationship Id="rId7" Type="http://schemas.openxmlformats.org/officeDocument/2006/relationships/image" Target="../media/image77.jpeg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image" Target="../media/image7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slide" Target="slide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hyperlink" Target="http://www.cjr.org.cn/asp/bbs/Announce/Announce.asp?BoardID=303&amp;ID=24692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hyperlink" Target="http://www.cjr.org.cn/asp/bbs/Announce/Announce.asp?BoardID=303&amp;ID=2469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6388" name="Picture 4" descr="37687696767改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1011529" y="1556792"/>
            <a:ext cx="6264498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Module </a:t>
            </a:r>
            <a:r>
              <a:rPr lang="en-US" altLang="zh-CN" sz="5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8    Unit 1</a:t>
            </a:r>
            <a:endParaRPr lang="en-US" altLang="zh-CN" sz="5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1043781" y="2852936"/>
            <a:ext cx="7056438" cy="1433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8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Helen Keller</a:t>
            </a:r>
            <a:endParaRPr lang="en-US" altLang="zh-CN" sz="8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g243746041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620713"/>
            <a:ext cx="7345363" cy="6048375"/>
          </a:xfrm>
          <a:prstGeom prst="rect">
            <a:avLst/>
          </a:prstGeom>
          <a:noFill/>
        </p:spPr>
      </p:pic>
      <p:pic>
        <p:nvPicPr>
          <p:cNvPr id="20483" name="月光 Luna.wma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190625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600"/>
              <a:t>They  were disable people</a:t>
            </a:r>
            <a:r>
              <a:rPr lang="en-US" altLang="zh-CN" sz="2800"/>
              <a:t>(</a:t>
            </a:r>
            <a:r>
              <a:rPr lang="zh-CN" altLang="en-US" sz="2800"/>
              <a:t>残疾人</a:t>
            </a:r>
            <a:r>
              <a:rPr lang="en-US" altLang="zh-CN" sz="2800"/>
              <a:t>).</a:t>
            </a:r>
            <a:r>
              <a:rPr lang="en-US" altLang="zh-CN" sz="3600"/>
              <a:t> So they </a:t>
            </a:r>
            <a:r>
              <a:rPr lang="en-US" altLang="zh-CN" sz="3600">
                <a:solidFill>
                  <a:srgbClr val="0000FF"/>
                </a:solidFill>
              </a:rPr>
              <a:t>couldn’t</a:t>
            </a:r>
            <a:r>
              <a:rPr lang="en-US" altLang="zh-CN" sz="3600"/>
              <a:t>______. But they </a:t>
            </a:r>
            <a:r>
              <a:rPr lang="en-US" altLang="zh-CN" sz="3600">
                <a:solidFill>
                  <a:srgbClr val="0000FF"/>
                </a:solidFill>
              </a:rPr>
              <a:t>could</a:t>
            </a:r>
            <a:r>
              <a:rPr lang="en-US" altLang="zh-CN" sz="3600"/>
              <a:t>__________.</a:t>
            </a:r>
            <a:endParaRPr lang="en-US" altLang="zh-CN" sz="360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629400" y="484188"/>
            <a:ext cx="22669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</a:rPr>
              <a:t>ride bikes.</a:t>
            </a:r>
            <a:endParaRPr lang="en-US" altLang="zh-CN" sz="3600">
              <a:solidFill>
                <a:srgbClr val="FF0066"/>
              </a:solidFill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981200" y="533400"/>
            <a:ext cx="10985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</a:rPr>
              <a:t>walk</a:t>
            </a:r>
            <a:endParaRPr lang="en-US" altLang="zh-CN" sz="360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864" fill="hold"/>
                                        <p:tgtEl>
                                          <p:spTgt spid="204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3"/>
                </p:tgtEl>
              </p:cMediaNode>
            </p:audio>
          </p:childTnLst>
        </p:cTn>
      </p:par>
    </p:tnLst>
    <p:bldLst>
      <p:bldP spid="20484" grpId="0"/>
      <p:bldP spid="204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U2399P28T3D1727928F326DT20070924120157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457200"/>
            <a:ext cx="9448800" cy="7559675"/>
          </a:xfrm>
          <a:prstGeom prst="rect">
            <a:avLst/>
          </a:prstGeom>
          <a:noFill/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5667375"/>
            <a:ext cx="9144000" cy="1190625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600"/>
              <a:t>They  were disable people</a:t>
            </a:r>
            <a:r>
              <a:rPr lang="en-US" altLang="zh-CN" sz="2800"/>
              <a:t>(</a:t>
            </a:r>
            <a:r>
              <a:rPr lang="zh-CN" altLang="en-US" sz="2800"/>
              <a:t>残疾人</a:t>
            </a:r>
            <a:r>
              <a:rPr lang="en-US" altLang="zh-CN" sz="2800"/>
              <a:t>).</a:t>
            </a:r>
            <a:r>
              <a:rPr lang="en-US" altLang="zh-CN" sz="3600"/>
              <a:t> So they </a:t>
            </a:r>
            <a:r>
              <a:rPr lang="en-US" altLang="zh-CN" sz="3600">
                <a:solidFill>
                  <a:srgbClr val="0000FF"/>
                </a:solidFill>
              </a:rPr>
              <a:t>couldn’t</a:t>
            </a:r>
            <a:r>
              <a:rPr lang="en-US" altLang="zh-CN" sz="3600"/>
              <a:t>______. But they </a:t>
            </a:r>
            <a:r>
              <a:rPr lang="en-US" altLang="zh-CN" sz="3600">
                <a:solidFill>
                  <a:srgbClr val="0000FF"/>
                </a:solidFill>
              </a:rPr>
              <a:t>could</a:t>
            </a:r>
            <a:r>
              <a:rPr lang="en-US" altLang="zh-CN" sz="3600"/>
              <a:t>__________.</a:t>
            </a:r>
            <a:endParaRPr lang="en-US" altLang="zh-CN" sz="3600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981200" y="6216650"/>
            <a:ext cx="10985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</a:rPr>
              <a:t>walk</a:t>
            </a:r>
            <a:endParaRPr lang="en-US" altLang="zh-CN" sz="3600">
              <a:solidFill>
                <a:srgbClr val="FF0066"/>
              </a:solidFill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6858000" y="6216650"/>
            <a:ext cx="15557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</a:rPr>
              <a:t> dance</a:t>
            </a:r>
            <a:endParaRPr lang="en-US" altLang="zh-CN" sz="360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215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11702" y="2300679"/>
            <a:ext cx="741581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88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Let’s learn!</a:t>
            </a:r>
            <a:endParaRPr lang="zh-CN" altLang="en-US" sz="88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Verdana" panose="020B0604030504040204" pitchFamily="34" charset="0"/>
              <a:ea typeface="BatangChe" pitchFamily="49" charset="-127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the story of my life"/>
          <p:cNvPicPr>
            <a:picLocks noChangeAspect="1" noChangeArrowheads="1"/>
          </p:cNvPicPr>
          <p:nvPr/>
        </p:nvPicPr>
        <p:blipFill>
          <a:blip r:embed="rId1" cstate="email">
            <a:lum bright="68000"/>
          </a:blip>
          <a:srcRect/>
          <a:stretch>
            <a:fillRect/>
          </a:stretch>
        </p:blipFill>
        <p:spPr bwMode="auto">
          <a:xfrm>
            <a:off x="2193925" y="1628775"/>
            <a:ext cx="6840538" cy="4895850"/>
          </a:xfrm>
          <a:prstGeom prst="rect">
            <a:avLst/>
          </a:prstGeom>
          <a:noFill/>
        </p:spPr>
      </p:pic>
      <p:grpSp>
        <p:nvGrpSpPr>
          <p:cNvPr id="2" name="Group 3"/>
          <p:cNvGrpSpPr/>
          <p:nvPr/>
        </p:nvGrpSpPr>
        <p:grpSpPr bwMode="auto">
          <a:xfrm>
            <a:off x="2170584" y="1916832"/>
            <a:ext cx="457200" cy="396875"/>
            <a:chOff x="2078" y="1680"/>
            <a:chExt cx="1615" cy="1615"/>
          </a:xfrm>
        </p:grpSpPr>
        <p:sp>
          <p:nvSpPr>
            <p:cNvPr id="46084" name="Oval 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085" name="Oval 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086" name="Oval 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087" name="Oval 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088" name="Oval 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089" name="Oval 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2195513" y="2924944"/>
            <a:ext cx="457200" cy="396875"/>
            <a:chOff x="2078" y="1680"/>
            <a:chExt cx="1615" cy="1615"/>
          </a:xfrm>
        </p:grpSpPr>
        <p:sp>
          <p:nvSpPr>
            <p:cNvPr id="46091" name="Oval 1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092" name="Oval 1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093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094" name="Oval 1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095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096" name="Oval 1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</p:grpSp>
      <p:grpSp>
        <p:nvGrpSpPr>
          <p:cNvPr id="4" name="Group 17"/>
          <p:cNvGrpSpPr/>
          <p:nvPr/>
        </p:nvGrpSpPr>
        <p:grpSpPr bwMode="auto">
          <a:xfrm>
            <a:off x="2195513" y="4005064"/>
            <a:ext cx="457200" cy="396875"/>
            <a:chOff x="2078" y="1680"/>
            <a:chExt cx="1615" cy="1615"/>
          </a:xfrm>
        </p:grpSpPr>
        <p:sp>
          <p:nvSpPr>
            <p:cNvPr id="46098" name="Oval 1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099" name="Oval 1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100" name="Oval 2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101" name="Oval 2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102" name="Oval 2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6103" name="Oval 2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</p:grpSp>
      <p:sp>
        <p:nvSpPr>
          <p:cNvPr id="46108" name="Text Box 28"/>
          <p:cNvSpPr txBox="1">
            <a:spLocks noChangeArrowheads="1"/>
          </p:cNvSpPr>
          <p:nvPr/>
        </p:nvSpPr>
        <p:spPr bwMode="auto">
          <a:xfrm>
            <a:off x="2700338" y="1773238"/>
            <a:ext cx="6264275" cy="925512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</a:rPr>
              <a:t>   1</a:t>
            </a:r>
            <a:r>
              <a:rPr lang="en-US" altLang="zh-CN" dirty="0">
                <a:solidFill>
                  <a:srgbClr val="0033CC"/>
                </a:solidFill>
              </a:rPr>
              <a:t> Helen Keller was born in 1880/ in America. She was blind. So she couldn’t see. She was deaf. So she couldn’t hear. And she couldn’t talk. Her life was very sad.</a:t>
            </a:r>
            <a:endParaRPr lang="en-US" altLang="zh-CN" dirty="0">
              <a:solidFill>
                <a:srgbClr val="0033CC"/>
              </a:solidFill>
            </a:endParaRPr>
          </a:p>
        </p:txBody>
      </p:sp>
      <p:sp>
        <p:nvSpPr>
          <p:cNvPr id="46109" name="Text Box 29"/>
          <p:cNvSpPr txBox="1">
            <a:spLocks noChangeArrowheads="1"/>
          </p:cNvSpPr>
          <p:nvPr/>
        </p:nvSpPr>
        <p:spPr bwMode="auto">
          <a:xfrm>
            <a:off x="2771775" y="2852738"/>
            <a:ext cx="6192838" cy="925512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0033CC"/>
                </a:solidFill>
              </a:rPr>
              <a:t>   </a:t>
            </a:r>
            <a:r>
              <a:rPr lang="en-US" altLang="zh-CN" dirty="0">
                <a:solidFill>
                  <a:srgbClr val="FF0000"/>
                </a:solidFill>
              </a:rPr>
              <a:t>2 </a:t>
            </a:r>
            <a:r>
              <a:rPr lang="en-US" altLang="zh-CN" dirty="0">
                <a:solidFill>
                  <a:srgbClr val="0033CC"/>
                </a:solidFill>
              </a:rPr>
              <a:t>But she was a very clever girl and she could learn. She tried very hard. She learned to read and write. It was very, very difficult for her.</a:t>
            </a:r>
            <a:endParaRPr lang="en-US" altLang="zh-CN" dirty="0">
              <a:solidFill>
                <a:srgbClr val="0033CC"/>
              </a:solidFill>
            </a:endParaRPr>
          </a:p>
        </p:txBody>
      </p:sp>
      <p:sp>
        <p:nvSpPr>
          <p:cNvPr id="46110" name="Text Box 30"/>
          <p:cNvSpPr txBox="1">
            <a:spLocks noChangeArrowheads="1"/>
          </p:cNvSpPr>
          <p:nvPr/>
        </p:nvSpPr>
        <p:spPr bwMode="auto">
          <a:xfrm>
            <a:off x="2771775" y="3933825"/>
            <a:ext cx="6192838" cy="2573338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033CC"/>
                </a:solidFill>
              </a:rPr>
              <a:t> </a:t>
            </a:r>
            <a:r>
              <a:rPr lang="en-US" altLang="zh-CN" dirty="0" smtClean="0">
                <a:solidFill>
                  <a:srgbClr val="0033CC"/>
                </a:solidFill>
              </a:rPr>
              <a:t>  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en-US" altLang="zh-CN" dirty="0" smtClean="0">
                <a:solidFill>
                  <a:srgbClr val="003399"/>
                </a:solidFill>
              </a:rPr>
              <a:t> </a:t>
            </a:r>
            <a:r>
              <a:rPr lang="en-US" altLang="zh-CN" dirty="0">
                <a:solidFill>
                  <a:srgbClr val="0033CC"/>
                </a:solidFill>
              </a:rPr>
              <a:t>Helen went around the world to tell her story. She couldn’t talk. So her friends helped her.</a:t>
            </a:r>
            <a:endParaRPr lang="en-US" altLang="zh-CN" dirty="0">
              <a:solidFill>
                <a:srgbClr val="0033CC"/>
              </a:solidFill>
            </a:endParaRPr>
          </a:p>
          <a:p>
            <a:endParaRPr lang="en-US" altLang="zh-CN" dirty="0">
              <a:solidFill>
                <a:srgbClr val="0033CC"/>
              </a:solidFill>
            </a:endParaRPr>
          </a:p>
          <a:p>
            <a:r>
              <a:rPr lang="en-US" altLang="zh-CN" dirty="0">
                <a:solidFill>
                  <a:srgbClr val="0033CC"/>
                </a:solidFill>
              </a:rPr>
              <a:t>   “Blind people are normal people. We can learn and work ,too,” she said.</a:t>
            </a:r>
            <a:endParaRPr lang="en-US" altLang="zh-CN" dirty="0">
              <a:solidFill>
                <a:srgbClr val="0033CC"/>
              </a:solidFill>
            </a:endParaRPr>
          </a:p>
          <a:p>
            <a:endParaRPr lang="en-US" altLang="zh-CN" dirty="0">
              <a:solidFill>
                <a:srgbClr val="0033CC"/>
              </a:solidFill>
            </a:endParaRPr>
          </a:p>
          <a:p>
            <a:r>
              <a:rPr lang="en-US" altLang="zh-CN" dirty="0">
                <a:solidFill>
                  <a:srgbClr val="0033CC"/>
                </a:solidFill>
              </a:rPr>
              <a:t>   Helen wrote books about her life. She was famous. She helped blind people everywhere.</a:t>
            </a:r>
            <a:endParaRPr lang="en-US" altLang="zh-CN" dirty="0">
              <a:solidFill>
                <a:srgbClr val="0033CC"/>
              </a:solidFill>
            </a:endParaRPr>
          </a:p>
          <a:p>
            <a:endParaRPr lang="en-US" altLang="zh-CN" dirty="0">
              <a:solidFill>
                <a:srgbClr val="0033CC"/>
              </a:solidFill>
            </a:endParaRPr>
          </a:p>
        </p:txBody>
      </p:sp>
      <p:sp>
        <p:nvSpPr>
          <p:cNvPr id="46114" name="Rectangle 34"/>
          <p:cNvSpPr>
            <a:spLocks noGrp="1" noChangeArrowheads="1"/>
          </p:cNvSpPr>
          <p:nvPr>
            <p:ph type="title"/>
          </p:nvPr>
        </p:nvSpPr>
        <p:spPr>
          <a:xfrm>
            <a:off x="-828675" y="0"/>
            <a:ext cx="7885113" cy="836613"/>
          </a:xfrm>
          <a:noFill/>
        </p:spPr>
        <p:txBody>
          <a:bodyPr/>
          <a:lstStyle/>
          <a:p>
            <a:r>
              <a:rPr lang="en-US" altLang="zh-CN" sz="3200" dirty="0"/>
              <a:t>I. </a:t>
            </a:r>
            <a:r>
              <a:rPr lang="en-US" altLang="zh-CN" sz="3200" dirty="0" err="1"/>
              <a:t>Listen,read</a:t>
            </a:r>
            <a:r>
              <a:rPr lang="en-US" altLang="zh-CN" sz="3200" dirty="0"/>
              <a:t> and answer.</a:t>
            </a:r>
            <a:endParaRPr lang="en-US" altLang="zh-CN" sz="3200" dirty="0"/>
          </a:p>
        </p:txBody>
      </p:sp>
      <p:pic>
        <p:nvPicPr>
          <p:cNvPr id="46115" name="Picture 35" descr="the story of my lif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697413"/>
            <a:ext cx="1897063" cy="2160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the story of my life"/>
          <p:cNvPicPr>
            <a:picLocks noChangeAspect="1" noChangeArrowheads="1"/>
          </p:cNvPicPr>
          <p:nvPr/>
        </p:nvPicPr>
        <p:blipFill>
          <a:blip r:embed="rId1" cstate="email">
            <a:lum bright="68000"/>
          </a:blip>
          <a:srcRect/>
          <a:stretch>
            <a:fillRect/>
          </a:stretch>
        </p:blipFill>
        <p:spPr bwMode="auto">
          <a:xfrm>
            <a:off x="2303463" y="1628775"/>
            <a:ext cx="6840537" cy="4895850"/>
          </a:xfrm>
          <a:prstGeom prst="rect">
            <a:avLst/>
          </a:prstGeom>
          <a:noFill/>
        </p:spPr>
      </p:pic>
      <p:grpSp>
        <p:nvGrpSpPr>
          <p:cNvPr id="2" name="Group 3"/>
          <p:cNvGrpSpPr/>
          <p:nvPr/>
        </p:nvGrpSpPr>
        <p:grpSpPr bwMode="auto">
          <a:xfrm>
            <a:off x="2195513" y="1916113"/>
            <a:ext cx="457200" cy="396875"/>
            <a:chOff x="2078" y="1680"/>
            <a:chExt cx="1615" cy="1615"/>
          </a:xfrm>
        </p:grpSpPr>
        <p:sp>
          <p:nvSpPr>
            <p:cNvPr id="45060" name="Oval 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61" name="Oval 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62" name="Oval 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63" name="Oval 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64" name="Oval 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65" name="Oval 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2195513" y="2924175"/>
            <a:ext cx="457200" cy="396875"/>
            <a:chOff x="2078" y="1680"/>
            <a:chExt cx="1615" cy="1615"/>
          </a:xfrm>
        </p:grpSpPr>
        <p:sp>
          <p:nvSpPr>
            <p:cNvPr id="45067" name="Oval 1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68" name="Oval 1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69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70" name="Oval 1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71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72" name="Oval 1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</p:grpSp>
      <p:grpSp>
        <p:nvGrpSpPr>
          <p:cNvPr id="4" name="Group 17"/>
          <p:cNvGrpSpPr/>
          <p:nvPr/>
        </p:nvGrpSpPr>
        <p:grpSpPr bwMode="auto">
          <a:xfrm>
            <a:off x="2195513" y="4005263"/>
            <a:ext cx="457200" cy="396875"/>
            <a:chOff x="2078" y="1680"/>
            <a:chExt cx="1615" cy="1615"/>
          </a:xfrm>
        </p:grpSpPr>
        <p:sp>
          <p:nvSpPr>
            <p:cNvPr id="45074" name="Oval 1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75" name="Oval 1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76" name="Oval 2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77" name="Oval 2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78" name="Oval 2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sp>
          <p:nvSpPr>
            <p:cNvPr id="45079" name="Oval 2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</p:grpSp>
      <p:sp>
        <p:nvSpPr>
          <p:cNvPr id="45084" name="Text Box 28"/>
          <p:cNvSpPr txBox="1">
            <a:spLocks noChangeArrowheads="1"/>
          </p:cNvSpPr>
          <p:nvPr/>
        </p:nvSpPr>
        <p:spPr bwMode="auto">
          <a:xfrm>
            <a:off x="2700338" y="1916113"/>
            <a:ext cx="6264275" cy="925512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</a:rPr>
              <a:t>1 </a:t>
            </a:r>
            <a:r>
              <a:rPr lang="en-US" altLang="zh-CN">
                <a:solidFill>
                  <a:srgbClr val="0033CC"/>
                </a:solidFill>
              </a:rPr>
              <a:t>  Helen Keller was born in 1880/ in America. She was blind. So she couldn’t see. She was deaf. So she couldn’t hear. And she couldn’t talk. Her life was very sad.</a:t>
            </a:r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45085" name="Text Box 29"/>
          <p:cNvSpPr txBox="1">
            <a:spLocks noChangeArrowheads="1"/>
          </p:cNvSpPr>
          <p:nvPr/>
        </p:nvSpPr>
        <p:spPr bwMode="auto">
          <a:xfrm>
            <a:off x="2771775" y="2924175"/>
            <a:ext cx="6192838" cy="925513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en-US" altLang="zh-CN" dirty="0">
                <a:solidFill>
                  <a:srgbClr val="0033CC"/>
                </a:solidFill>
              </a:rPr>
              <a:t> But she was a very clever girl and she could learn. She tried very hard. She learned to read and write. It was very, very difficult for her.</a:t>
            </a:r>
            <a:endParaRPr lang="en-US" altLang="zh-CN" dirty="0">
              <a:solidFill>
                <a:srgbClr val="0033CC"/>
              </a:solidFill>
            </a:endParaRPr>
          </a:p>
        </p:txBody>
      </p:sp>
      <p:sp>
        <p:nvSpPr>
          <p:cNvPr id="45086" name="Text Box 30"/>
          <p:cNvSpPr txBox="1">
            <a:spLocks noChangeArrowheads="1"/>
          </p:cNvSpPr>
          <p:nvPr/>
        </p:nvSpPr>
        <p:spPr bwMode="auto">
          <a:xfrm>
            <a:off x="2700338" y="4005263"/>
            <a:ext cx="6192837" cy="2573337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33CC"/>
                </a:solidFill>
              </a:rPr>
              <a:t> </a:t>
            </a:r>
            <a:r>
              <a:rPr lang="en-US" altLang="zh-CN">
                <a:solidFill>
                  <a:srgbClr val="FF0000"/>
                </a:solidFill>
              </a:rPr>
              <a:t>3</a:t>
            </a:r>
            <a:r>
              <a:rPr lang="en-US" altLang="zh-CN">
                <a:solidFill>
                  <a:srgbClr val="003399"/>
                </a:solidFill>
              </a:rPr>
              <a:t> </a:t>
            </a:r>
            <a:r>
              <a:rPr lang="en-US" altLang="zh-CN">
                <a:solidFill>
                  <a:srgbClr val="0033CC"/>
                </a:solidFill>
              </a:rPr>
              <a:t>Helen went around the world to tell her story. She couldn’t talk. So her friends helped her.</a:t>
            </a:r>
            <a:endParaRPr lang="en-US" altLang="zh-CN">
              <a:solidFill>
                <a:srgbClr val="0033CC"/>
              </a:solidFill>
            </a:endParaRPr>
          </a:p>
          <a:p>
            <a:endParaRPr lang="en-US" altLang="zh-CN">
              <a:solidFill>
                <a:srgbClr val="0033CC"/>
              </a:solidFill>
            </a:endParaRPr>
          </a:p>
          <a:p>
            <a:r>
              <a:rPr lang="en-US" altLang="zh-CN">
                <a:solidFill>
                  <a:srgbClr val="0033CC"/>
                </a:solidFill>
              </a:rPr>
              <a:t>  “Blind people are normal people. We can learn and work ,too,” she said.</a:t>
            </a:r>
            <a:endParaRPr lang="en-US" altLang="zh-CN">
              <a:solidFill>
                <a:srgbClr val="0033CC"/>
              </a:solidFill>
            </a:endParaRPr>
          </a:p>
          <a:p>
            <a:endParaRPr lang="en-US" altLang="zh-CN">
              <a:solidFill>
                <a:srgbClr val="0033CC"/>
              </a:solidFill>
            </a:endParaRPr>
          </a:p>
          <a:p>
            <a:r>
              <a:rPr lang="en-US" altLang="zh-CN">
                <a:solidFill>
                  <a:srgbClr val="0033CC"/>
                </a:solidFill>
              </a:rPr>
              <a:t>  Helen wrote books about her life. She was famous. She helped blind people everywhere.</a:t>
            </a:r>
            <a:endParaRPr lang="en-US" altLang="zh-CN">
              <a:solidFill>
                <a:srgbClr val="0033CC"/>
              </a:solidFill>
            </a:endParaRPr>
          </a:p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45093" name="Text Box 37"/>
          <p:cNvSpPr txBox="1">
            <a:spLocks noChangeArrowheads="1"/>
          </p:cNvSpPr>
          <p:nvPr/>
        </p:nvSpPr>
        <p:spPr bwMode="auto">
          <a:xfrm>
            <a:off x="2555875" y="692150"/>
            <a:ext cx="3887788" cy="457200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</a:rPr>
              <a:t>B. When she was young,…</a:t>
            </a: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45094" name="Text Box 38"/>
          <p:cNvSpPr txBox="1">
            <a:spLocks noChangeArrowheads="1"/>
          </p:cNvSpPr>
          <p:nvPr/>
        </p:nvSpPr>
        <p:spPr bwMode="auto">
          <a:xfrm>
            <a:off x="539750" y="0"/>
            <a:ext cx="3887788" cy="457200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</a:rPr>
              <a:t>A. When she was older,…</a:t>
            </a: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45095" name="Text Box 39"/>
          <p:cNvSpPr txBox="1">
            <a:spLocks noChangeArrowheads="1"/>
          </p:cNvSpPr>
          <p:nvPr/>
        </p:nvSpPr>
        <p:spPr bwMode="auto">
          <a:xfrm>
            <a:off x="4067175" y="1268413"/>
            <a:ext cx="4537075" cy="457200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</a:rPr>
              <a:t>C. When she was a baby,…</a:t>
            </a:r>
            <a:endParaRPr lang="en-US" altLang="zh-CN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68208E-6 L -0.45278 0.050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50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0.00879 L -0.28333 0.3005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5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3 0.00463 L -0.06285 0.554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0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2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93" grpId="0" animBg="1"/>
      <p:bldP spid="45094" grpId="0" animBg="1"/>
      <p:bldP spid="4509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2332038"/>
            <a:ext cx="6588125" cy="4525962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zh-CN" dirty="0"/>
              <a:t>When and where was she born?</a:t>
            </a:r>
            <a:endParaRPr lang="en-US" altLang="zh-CN" dirty="0"/>
          </a:p>
          <a:p>
            <a:pPr marL="609600" indent="-609600">
              <a:buFontTx/>
              <a:buNone/>
            </a:pPr>
            <a:endParaRPr lang="en-US" altLang="zh-CN" dirty="0"/>
          </a:p>
          <a:p>
            <a:pPr marL="609600" indent="-609600">
              <a:buFontTx/>
              <a:buNone/>
            </a:pPr>
            <a:r>
              <a:rPr lang="en-US" altLang="zh-CN" dirty="0"/>
              <a:t>2. What was wrong with her?</a:t>
            </a:r>
            <a:endParaRPr lang="en-US" altLang="zh-CN" dirty="0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684213" y="2924175"/>
            <a:ext cx="792003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703DFF"/>
                </a:solidFill>
                <a:latin typeface="Arial" panose="020B0604020202020204" pitchFamily="34" charset="0"/>
              </a:rPr>
              <a:t>She was born in 1880  in America.</a:t>
            </a:r>
            <a:endParaRPr lang="en-US" altLang="zh-CN" sz="3200" b="1" dirty="0" smtClean="0">
              <a:solidFill>
                <a:srgbClr val="703DFF"/>
              </a:solidFill>
              <a:latin typeface="Arial" panose="020B0604020202020204" pitchFamily="34" charset="0"/>
            </a:endParaRP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468313" y="4221163"/>
            <a:ext cx="65881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703DFF"/>
                </a:solidFill>
                <a:latin typeface="Arial" panose="020B0604020202020204" pitchFamily="34" charset="0"/>
              </a:rPr>
              <a:t>She was blind.</a:t>
            </a:r>
            <a:endParaRPr lang="en-US" altLang="zh-CN" sz="3200" b="1" dirty="0" smtClean="0">
              <a:solidFill>
                <a:srgbClr val="703DFF"/>
              </a:solidFill>
              <a:latin typeface="Arial" panose="020B0604020202020204" pitchFamily="34" charset="0"/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68313" y="4941888"/>
            <a:ext cx="65881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703DFF"/>
                </a:solidFill>
                <a:latin typeface="Arial" panose="020B0604020202020204" pitchFamily="34" charset="0"/>
              </a:rPr>
              <a:t>She was deaf.</a:t>
            </a:r>
            <a:endParaRPr lang="en-US" altLang="zh-CN" sz="3200" b="1" dirty="0" smtClean="0">
              <a:solidFill>
                <a:srgbClr val="703DFF"/>
              </a:solidFill>
              <a:latin typeface="Arial" panose="020B0604020202020204" pitchFamily="34" charset="0"/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3492500" y="4221163"/>
            <a:ext cx="65881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703DFF"/>
                </a:solidFill>
                <a:latin typeface="Arial" panose="020B0604020202020204" pitchFamily="34" charset="0"/>
              </a:rPr>
              <a:t>So she couldn’t see.</a:t>
            </a:r>
            <a:endParaRPr lang="en-US" altLang="zh-CN" sz="3200" b="1" dirty="0" smtClean="0">
              <a:solidFill>
                <a:srgbClr val="703DFF"/>
              </a:solidFill>
              <a:latin typeface="Arial" panose="020B0604020202020204" pitchFamily="34" charset="0"/>
            </a:endParaRP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3492500" y="4941888"/>
            <a:ext cx="65881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703DFF"/>
                </a:solidFill>
                <a:latin typeface="Arial" panose="020B0604020202020204" pitchFamily="34" charset="0"/>
              </a:rPr>
              <a:t>So she couldn’t hear.</a:t>
            </a:r>
            <a:endParaRPr lang="en-US" altLang="zh-CN" sz="3200" b="1" dirty="0" smtClean="0">
              <a:solidFill>
                <a:srgbClr val="703DFF"/>
              </a:solidFill>
              <a:latin typeface="Arial" panose="020B0604020202020204" pitchFamily="34" charset="0"/>
            </a:endParaRP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3492500" y="5734050"/>
            <a:ext cx="65881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703DFF"/>
                </a:solidFill>
                <a:latin typeface="Arial" panose="020B0604020202020204" pitchFamily="34" charset="0"/>
              </a:rPr>
              <a:t>And she couldn’t talk.</a:t>
            </a:r>
            <a:endParaRPr lang="en-US" altLang="zh-CN" sz="3200" b="1" dirty="0" smtClean="0">
              <a:solidFill>
                <a:srgbClr val="703DFF"/>
              </a:solidFill>
              <a:latin typeface="Arial" panose="020B0604020202020204" pitchFamily="34" charset="0"/>
            </a:endParaRP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2700338" y="908050"/>
            <a:ext cx="460851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</a:rPr>
              <a:t>When she was a baby, 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/>
              </a:rPr>
              <a:t>…</a:t>
            </a:r>
            <a:endParaRPr lang="en-US" altLang="zh-CN" sz="2800" dirty="0" smtClean="0">
              <a:solidFill>
                <a:srgbClr val="000000"/>
              </a:solidFill>
            </a:endParaRPr>
          </a:p>
        </p:txBody>
      </p:sp>
      <p:pic>
        <p:nvPicPr>
          <p:cNvPr id="14356" name="Picture 20" descr="baby"/>
          <p:cNvPicPr>
            <a:picLocks noChangeAspect="1" noChangeArrowheads="1"/>
          </p:cNvPicPr>
          <p:nvPr/>
        </p:nvPicPr>
        <p:blipFill>
          <a:blip r:embed="rId1" cstate="email">
            <a:lum bright="20000" contrast="26000"/>
          </a:blip>
          <a:srcRect/>
          <a:stretch>
            <a:fillRect/>
          </a:stretch>
        </p:blipFill>
        <p:spPr bwMode="auto">
          <a:xfrm>
            <a:off x="684213" y="260350"/>
            <a:ext cx="1727200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49" grpId="0"/>
      <p:bldP spid="14350" grpId="0"/>
      <p:bldP spid="14351" grpId="0"/>
      <p:bldP spid="14352" grpId="0"/>
      <p:bldP spid="14353" grpId="0"/>
      <p:bldP spid="143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9" name="Picture 13" descr="518u+6WbKhL"/>
          <p:cNvPicPr>
            <a:picLocks noChangeAspect="1" noChangeArrowheads="1"/>
          </p:cNvPicPr>
          <p:nvPr/>
        </p:nvPicPr>
        <p:blipFill>
          <a:blip r:embed="rId1" cstate="email">
            <a:lum bright="42000"/>
          </a:blip>
          <a:srcRect/>
          <a:stretch>
            <a:fillRect/>
          </a:stretch>
        </p:blipFill>
        <p:spPr bwMode="auto">
          <a:xfrm>
            <a:off x="179388" y="260350"/>
            <a:ext cx="1697037" cy="1844675"/>
          </a:xfrm>
          <a:prstGeom prst="rect">
            <a:avLst/>
          </a:prstGeom>
          <a:noFill/>
        </p:spPr>
      </p:pic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1995231" y="550863"/>
            <a:ext cx="460851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</a:rPr>
              <a:t>When she was young, 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/>
              </a:rPr>
              <a:t>…</a:t>
            </a:r>
            <a:endParaRPr lang="en-US" altLang="zh-CN" sz="2800" dirty="0" smtClean="0">
              <a:solidFill>
                <a:srgbClr val="000000"/>
              </a:solidFill>
            </a:endParaRPr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2771775" y="1989138"/>
            <a:ext cx="65881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703DFF"/>
                </a:solidFill>
                <a:latin typeface="Arial" panose="020B0604020202020204" pitchFamily="34" charset="0"/>
              </a:rPr>
              <a:t>She could learn.</a:t>
            </a:r>
            <a:endParaRPr lang="en-US" altLang="zh-CN" sz="3200" b="1" smtClean="0">
              <a:solidFill>
                <a:srgbClr val="703DFF"/>
              </a:solidFill>
              <a:latin typeface="Arial" panose="020B0604020202020204" pitchFamily="34" charset="0"/>
            </a:endParaRP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2339975" y="1412875"/>
            <a:ext cx="44640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smtClean="0">
                <a:solidFill>
                  <a:srgbClr val="000000"/>
                </a:solidFill>
              </a:rPr>
              <a:t>1. What could she do?</a:t>
            </a:r>
            <a:endParaRPr lang="en-US" altLang="zh-CN" sz="3200" smtClean="0">
              <a:solidFill>
                <a:srgbClr val="000000"/>
              </a:solidFill>
            </a:endParaRPr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2268538" y="2636838"/>
            <a:ext cx="44640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smtClean="0">
                <a:solidFill>
                  <a:srgbClr val="000000"/>
                </a:solidFill>
              </a:rPr>
              <a:t>2. What did she learn?</a:t>
            </a:r>
            <a:endParaRPr lang="en-US" altLang="zh-CN" sz="3200" smtClean="0">
              <a:solidFill>
                <a:srgbClr val="000000"/>
              </a:solidFill>
            </a:endParaRPr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2555875" y="3357563"/>
            <a:ext cx="65881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703DFF"/>
                </a:solidFill>
                <a:latin typeface="Arial" panose="020B0604020202020204" pitchFamily="34" charset="0"/>
              </a:rPr>
              <a:t>She learned to read and </a:t>
            </a:r>
            <a:r>
              <a:rPr lang="en-US" altLang="zh-CN" sz="3200" b="1" dirty="0" smtClean="0">
                <a:solidFill>
                  <a:srgbClr val="703DFF"/>
                </a:solidFill>
                <a:latin typeface="Arial" panose="020B0604020202020204" pitchFamily="34" charset="0"/>
                <a:hlinkClick r:id="rId2" action="ppaction://hlinksldjump"/>
              </a:rPr>
              <a:t>write</a:t>
            </a:r>
            <a:r>
              <a:rPr lang="en-US" altLang="zh-CN" sz="3200" b="1" dirty="0" smtClean="0">
                <a:solidFill>
                  <a:srgbClr val="703DFF"/>
                </a:solidFill>
                <a:latin typeface="Arial" panose="020B0604020202020204" pitchFamily="34" charset="0"/>
              </a:rPr>
              <a:t>.</a:t>
            </a:r>
            <a:endParaRPr lang="en-US" altLang="zh-CN" sz="3200" b="1" dirty="0" smtClean="0">
              <a:solidFill>
                <a:srgbClr val="703DFF"/>
              </a:solidFill>
              <a:latin typeface="Arial" panose="020B0604020202020204" pitchFamily="34" charset="0"/>
            </a:endParaRP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2339975" y="4076700"/>
            <a:ext cx="46799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smtClean="0">
                <a:solidFill>
                  <a:srgbClr val="000000"/>
                </a:solidFill>
              </a:rPr>
              <a:t>3. How could she do it?</a:t>
            </a:r>
            <a:endParaRPr lang="en-US" altLang="zh-CN" sz="3200" smtClean="0">
              <a:solidFill>
                <a:srgbClr val="000000"/>
              </a:solidFill>
            </a:endParaRPr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2555875" y="4868863"/>
            <a:ext cx="65881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703DFF"/>
                </a:solidFill>
                <a:latin typeface="Arial" panose="020B0604020202020204" pitchFamily="34" charset="0"/>
              </a:rPr>
              <a:t>She tried very hard.</a:t>
            </a:r>
            <a:endParaRPr lang="en-US" altLang="zh-CN" sz="3200" b="1" smtClean="0">
              <a:solidFill>
                <a:srgbClr val="703DFF"/>
              </a:solidFill>
              <a:latin typeface="Arial" panose="020B0604020202020204" pitchFamily="34" charset="0"/>
            </a:endParaRPr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7308850" y="5661025"/>
            <a:ext cx="792163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126" name="Text Box 30"/>
          <p:cNvSpPr txBox="1">
            <a:spLocks noChangeArrowheads="1"/>
          </p:cNvSpPr>
          <p:nvPr/>
        </p:nvSpPr>
        <p:spPr bwMode="auto">
          <a:xfrm>
            <a:off x="8316913" y="6165850"/>
            <a:ext cx="433387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  <a:hlinkClick r:id="rId3" action="ppaction://hlinksldjump"/>
              </a:rPr>
              <a:t>9</a:t>
            </a:r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" grpId="0"/>
      <p:bldP spid="4117" grpId="0"/>
      <p:bldP spid="4119" grpId="0"/>
      <p:bldP spid="4120" grpId="0"/>
      <p:bldP spid="4122" grpId="0"/>
      <p:bldP spid="41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4" name="Picture 4" descr="051031h_keller_wds"/>
          <p:cNvPicPr>
            <a:picLocks noChangeAspect="1" noChangeArrowheads="1"/>
          </p:cNvPicPr>
          <p:nvPr/>
        </p:nvPicPr>
        <p:blipFill>
          <a:blip r:embed="rId2" cstate="email">
            <a:lum bright="-28000" contrast="40000"/>
          </a:blip>
          <a:srcRect/>
          <a:stretch>
            <a:fillRect/>
          </a:stretch>
        </p:blipFill>
        <p:spPr bwMode="auto">
          <a:xfrm>
            <a:off x="1116013" y="2205038"/>
            <a:ext cx="7416800" cy="2592387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692150"/>
            <a:ext cx="4176713" cy="692150"/>
          </a:xfrm>
        </p:spPr>
        <p:txBody>
          <a:bodyPr/>
          <a:lstStyle/>
          <a:p>
            <a:r>
              <a:rPr lang="en-US" altLang="zh-CN" sz="3200">
                <a:hlinkClick r:id="rId3" action="ppaction://hlinksldjump"/>
              </a:rPr>
              <a:t>Helen</a:t>
            </a:r>
            <a:r>
              <a:rPr lang="en-US" altLang="zh-CN" sz="3200">
                <a:latin typeface="Arial" panose="020B0604020202020204"/>
                <a:hlinkClick r:id="rId3" action="ppaction://hlinksldjump"/>
              </a:rPr>
              <a:t>’</a:t>
            </a:r>
            <a:r>
              <a:rPr lang="en-US" altLang="zh-CN" sz="3200">
                <a:hlinkClick r:id="rId3" action="ppaction://hlinksldjump"/>
              </a:rPr>
              <a:t>s handwriting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6156325" y="2205038"/>
            <a:ext cx="2520950" cy="2447925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3203575" y="2205038"/>
            <a:ext cx="2520950" cy="2447925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chemeClr val="hlink"/>
            </a:solidFill>
            <a:miter lim="800000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250825" y="2133600"/>
            <a:ext cx="2520950" cy="2447925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FF6600"/>
            </a:solidFill>
            <a:miter lim="800000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25605" name="Picture 5" descr="HK-gradpic"/>
          <p:cNvPicPr>
            <a:picLocks noChangeAspect="1" noChangeArrowheads="1"/>
          </p:cNvPicPr>
          <p:nvPr/>
        </p:nvPicPr>
        <p:blipFill>
          <a:blip r:embed="rId1" cstate="email">
            <a:lum bright="46000"/>
          </a:blip>
          <a:srcRect/>
          <a:stretch>
            <a:fillRect/>
          </a:stretch>
        </p:blipFill>
        <p:spPr bwMode="auto">
          <a:xfrm>
            <a:off x="0" y="0"/>
            <a:ext cx="1963738" cy="2087563"/>
          </a:xfrm>
          <a:prstGeom prst="rect">
            <a:avLst/>
          </a:prstGeom>
          <a:solidFill>
            <a:schemeClr val="bg1">
              <a:alpha val="42999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411413" y="549275"/>
            <a:ext cx="4608512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</a:rPr>
              <a:t>When she was older, 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/>
              </a:rPr>
              <a:t>…</a:t>
            </a:r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323850" y="2420938"/>
            <a:ext cx="2519363" cy="1800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She went around the world to</a:t>
            </a:r>
            <a:r>
              <a:rPr lang="en-US" altLang="zh-CN" sz="2800" b="1" dirty="0" smtClean="0">
                <a:solidFill>
                  <a:srgbClr val="003399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tell her story.</a:t>
            </a:r>
            <a:endParaRPr lang="en-US" altLang="zh-CN" sz="2800" b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276600" y="2565400"/>
            <a:ext cx="2519363" cy="1373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She wrote books about her life.</a:t>
            </a:r>
            <a:endParaRPr lang="en-US" altLang="zh-CN" sz="2800" b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6156325" y="2492375"/>
            <a:ext cx="2519363" cy="1373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She helped blind people everywhere.</a:t>
            </a:r>
            <a:endParaRPr lang="en-US" altLang="zh-CN" sz="2800" b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10" name="AutoShape 10"/>
          <p:cNvSpPr>
            <a:spLocks noChangeArrowheads="1"/>
          </p:cNvSpPr>
          <p:nvPr/>
        </p:nvSpPr>
        <p:spPr bwMode="auto">
          <a:xfrm>
            <a:off x="2771775" y="2349500"/>
            <a:ext cx="504825" cy="503238"/>
          </a:xfrm>
          <a:prstGeom prst="rightArrow">
            <a:avLst>
              <a:gd name="adj1" fmla="val 50000"/>
              <a:gd name="adj2" fmla="val 25079"/>
            </a:avLst>
          </a:prstGeom>
          <a:solidFill>
            <a:srgbClr val="FF66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5611" name="AutoShape 11"/>
          <p:cNvSpPr>
            <a:spLocks noChangeArrowheads="1"/>
          </p:cNvSpPr>
          <p:nvPr/>
        </p:nvSpPr>
        <p:spPr bwMode="auto">
          <a:xfrm>
            <a:off x="5724525" y="2349500"/>
            <a:ext cx="504825" cy="503238"/>
          </a:xfrm>
          <a:prstGeom prst="rightArrow">
            <a:avLst>
              <a:gd name="adj1" fmla="val 50000"/>
              <a:gd name="adj2" fmla="val 25079"/>
            </a:avLst>
          </a:prstGeom>
          <a:solidFill>
            <a:schemeClr val="hlink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755650" y="1916113"/>
            <a:ext cx="136683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smtClean="0">
                <a:solidFill>
                  <a:srgbClr val="000000"/>
                </a:solidFill>
              </a:rPr>
              <a:t>A</a:t>
            </a:r>
            <a:endParaRPr lang="en-US" altLang="zh-CN" sz="2800" smtClean="0">
              <a:solidFill>
                <a:srgbClr val="000000"/>
              </a:solidFill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3779838" y="1989138"/>
            <a:ext cx="1439862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smtClean="0">
                <a:solidFill>
                  <a:srgbClr val="000000"/>
                </a:solidFill>
              </a:rPr>
              <a:t>B</a:t>
            </a:r>
            <a:endParaRPr lang="en-US" altLang="zh-CN" sz="2800" smtClean="0">
              <a:solidFill>
                <a:srgbClr val="000000"/>
              </a:solidFill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6804025" y="1989138"/>
            <a:ext cx="12239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smtClean="0">
                <a:solidFill>
                  <a:srgbClr val="000000"/>
                </a:solidFill>
              </a:rPr>
              <a:t>C</a:t>
            </a:r>
            <a:endParaRPr lang="en-US" altLang="zh-CN" sz="2800" smtClean="0">
              <a:solidFill>
                <a:srgbClr val="000000"/>
              </a:solidFill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2627313" y="1196975"/>
            <a:ext cx="4608512" cy="57943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</a:rPr>
              <a:t>1. What did she do ?</a:t>
            </a:r>
            <a:endParaRPr lang="en-US" altLang="zh-CN" sz="3200" dirty="0" smtClean="0">
              <a:solidFill>
                <a:srgbClr val="000000"/>
              </a:solidFill>
            </a:endParaRPr>
          </a:p>
        </p:txBody>
      </p:sp>
      <p:pic>
        <p:nvPicPr>
          <p:cNvPr id="25616" name="Picture 16" descr="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12088" y="3933825"/>
            <a:ext cx="719137" cy="717550"/>
          </a:xfrm>
          <a:prstGeom prst="rect">
            <a:avLst/>
          </a:prstGeom>
          <a:noFill/>
        </p:spPr>
      </p:pic>
      <p:pic>
        <p:nvPicPr>
          <p:cNvPr id="25617" name="Picture 17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9613" y="3860800"/>
            <a:ext cx="757237" cy="746125"/>
          </a:xfrm>
          <a:prstGeom prst="rect">
            <a:avLst/>
          </a:prstGeom>
          <a:noFill/>
        </p:spPr>
      </p:pic>
      <p:pic>
        <p:nvPicPr>
          <p:cNvPr id="25618" name="Picture 18" descr="3day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825" y="3789363"/>
            <a:ext cx="541338" cy="792162"/>
          </a:xfrm>
          <a:prstGeom prst="rect">
            <a:avLst/>
          </a:prstGeom>
          <a:noFill/>
        </p:spPr>
      </p:pic>
      <p:sp>
        <p:nvSpPr>
          <p:cNvPr id="25619" name="Oval 19"/>
          <p:cNvSpPr>
            <a:spLocks noChangeArrowheads="1"/>
          </p:cNvSpPr>
          <p:nvPr/>
        </p:nvSpPr>
        <p:spPr bwMode="auto">
          <a:xfrm>
            <a:off x="1835150" y="3284538"/>
            <a:ext cx="649288" cy="647700"/>
          </a:xfrm>
          <a:prstGeom prst="ellipse">
            <a:avLst/>
          </a:prstGeom>
          <a:noFill/>
          <a:ln w="19050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5620" name="WordArt 20"/>
          <p:cNvSpPr>
            <a:spLocks noChangeArrowheads="1" noChangeShapeType="1" noTextEdit="1"/>
          </p:cNvSpPr>
          <p:nvPr/>
        </p:nvSpPr>
        <p:spPr bwMode="auto">
          <a:xfrm>
            <a:off x="2555875" y="2997200"/>
            <a:ext cx="503238" cy="1008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kern="10" smtClean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?</a:t>
            </a:r>
            <a:endParaRPr lang="zh-CN" altLang="en-US" sz="3600" kern="10" smtClean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468313" y="4868863"/>
            <a:ext cx="8351837" cy="57943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</a:rPr>
              <a:t>2. What did she say about blind people ?</a:t>
            </a:r>
            <a:endParaRPr lang="en-US" altLang="zh-CN" sz="3200" dirty="0" smtClean="0">
              <a:solidFill>
                <a:srgbClr val="000000"/>
              </a:solidFill>
            </a:endParaRPr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0" y="5661025"/>
            <a:ext cx="8820150" cy="955675"/>
          </a:xfrm>
          <a:prstGeom prst="rect">
            <a:avLst/>
          </a:prstGeom>
          <a:solidFill>
            <a:srgbClr val="CCFFFF"/>
          </a:solidFill>
          <a:ln w="9525">
            <a:solidFill>
              <a:srgbClr val="FF6600"/>
            </a:solidFill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/>
              </a:rPr>
              <a:t>“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Blind people are normal people. We can learn and work, too.</a:t>
            </a: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/>
              </a:rPr>
              <a:t>”</a:t>
            </a:r>
            <a:endParaRPr lang="en-US" altLang="zh-CN" sz="2800" b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animBg="1"/>
      <p:bldP spid="25604" grpId="0" animBg="1"/>
      <p:bldP spid="25607" grpId="0"/>
      <p:bldP spid="25608" grpId="0"/>
      <p:bldP spid="25609" grpId="0"/>
      <p:bldP spid="25610" grpId="0" animBg="1"/>
      <p:bldP spid="25611" grpId="0" animBg="1"/>
      <p:bldP spid="25612" grpId="0"/>
      <p:bldP spid="25613" grpId="0"/>
      <p:bldP spid="25614" grpId="0"/>
      <p:bldP spid="25615" grpId="0" animBg="1"/>
      <p:bldP spid="25619" grpId="0" animBg="1"/>
      <p:bldP spid="25620" grpId="0" animBg="1"/>
      <p:bldP spid="25621" grpId="0" animBg="1"/>
      <p:bldP spid="256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7" name="Picture 29" descr="b960978451556d737af4804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203575" y="4652963"/>
            <a:ext cx="288131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 smtClean="0">
                <a:solidFill>
                  <a:srgbClr val="000000"/>
                </a:solidFill>
                <a:latin typeface="Arial" panose="020B0604020202020204" pitchFamily="34" charset="0"/>
              </a:rPr>
              <a:t>1880-1968</a:t>
            </a:r>
            <a:endParaRPr lang="en-US" altLang="zh-CN" sz="4000" b="1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2303" name="Picture 15" descr="3 days to se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08088" y="836613"/>
            <a:ext cx="1143000" cy="1727200"/>
          </a:xfrm>
          <a:prstGeom prst="rect">
            <a:avLst/>
          </a:prstGeom>
          <a:noFill/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>
          <a:xfrm>
            <a:off x="3119438" y="1196975"/>
            <a:ext cx="2546350" cy="3311525"/>
          </a:xfrm>
          <a:noFill/>
        </p:spPr>
      </p:pic>
      <p:pic>
        <p:nvPicPr>
          <p:cNvPr id="12309" name="Picture 21" descr="Helen_Keller21"/>
          <p:cNvPicPr>
            <a:picLocks noChangeAspect="1" noChangeArrowheads="1"/>
          </p:cNvPicPr>
          <p:nvPr/>
        </p:nvPicPr>
        <p:blipFill>
          <a:blip r:embed="rId4" cstate="email">
            <a:lum bright="38000" contrast="-18000"/>
          </a:blip>
          <a:srcRect/>
          <a:stretch>
            <a:fillRect/>
          </a:stretch>
        </p:blipFill>
        <p:spPr bwMode="auto">
          <a:xfrm>
            <a:off x="6556375" y="981075"/>
            <a:ext cx="1204913" cy="1655763"/>
          </a:xfrm>
          <a:prstGeom prst="rect">
            <a:avLst/>
          </a:prstGeom>
          <a:noFill/>
        </p:spPr>
      </p:pic>
      <p:pic>
        <p:nvPicPr>
          <p:cNvPr id="12310" name="Picture 22" descr="peopme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16688" y="4041775"/>
            <a:ext cx="2195512" cy="1371600"/>
          </a:xfrm>
          <a:prstGeom prst="rect">
            <a:avLst/>
          </a:prstGeom>
          <a:noFill/>
        </p:spPr>
      </p:pic>
      <p:pic>
        <p:nvPicPr>
          <p:cNvPr id="12311" name="Picture 23" descr="d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35050" y="3933825"/>
            <a:ext cx="1547813" cy="1595438"/>
          </a:xfrm>
          <a:prstGeom prst="rect">
            <a:avLst/>
          </a:prstGeom>
          <a:noFill/>
        </p:spPr>
      </p:pic>
      <p:sp>
        <p:nvSpPr>
          <p:cNvPr id="12312" name="AutoShape 24"/>
          <p:cNvSpPr>
            <a:spLocks noChangeArrowheads="1"/>
          </p:cNvSpPr>
          <p:nvPr/>
        </p:nvSpPr>
        <p:spPr bwMode="auto">
          <a:xfrm>
            <a:off x="539750" y="2636838"/>
            <a:ext cx="2305050" cy="647700"/>
          </a:xfrm>
          <a:prstGeom prst="flowChartAlternateProcess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smtClean="0">
                <a:solidFill>
                  <a:srgbClr val="000000"/>
                </a:solidFill>
                <a:latin typeface="Arial" panose="020B0604020202020204" pitchFamily="34" charset="0"/>
              </a:rPr>
              <a:t>wrote many books</a:t>
            </a:r>
            <a:endParaRPr lang="en-US" altLang="zh-CN" b="1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313" name="AutoShape 25"/>
          <p:cNvSpPr>
            <a:spLocks noChangeArrowheads="1"/>
          </p:cNvSpPr>
          <p:nvPr/>
        </p:nvSpPr>
        <p:spPr bwMode="auto">
          <a:xfrm>
            <a:off x="5724525" y="2708275"/>
            <a:ext cx="3419475" cy="649288"/>
          </a:xfrm>
          <a:prstGeom prst="flowChartAlternateProcess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smtClean="0">
                <a:solidFill>
                  <a:srgbClr val="000000"/>
                </a:solidFill>
                <a:latin typeface="Arial" panose="020B0604020202020204" pitchFamily="34" charset="0"/>
              </a:rPr>
              <a:t>studied at Harvard University</a:t>
            </a:r>
            <a:endParaRPr lang="en-US" altLang="zh-CN" b="1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314" name="AutoShape 26"/>
          <p:cNvSpPr>
            <a:spLocks noChangeArrowheads="1"/>
          </p:cNvSpPr>
          <p:nvPr/>
        </p:nvSpPr>
        <p:spPr bwMode="auto">
          <a:xfrm>
            <a:off x="323850" y="5589588"/>
            <a:ext cx="2881313" cy="908050"/>
          </a:xfrm>
          <a:prstGeom prst="flowChartAlternateProcess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smtClean="0">
                <a:solidFill>
                  <a:srgbClr val="000000"/>
                </a:solidFill>
                <a:latin typeface="Arial" panose="020B0604020202020204" pitchFamily="34" charset="0"/>
              </a:rPr>
              <a:t>visited many countries</a:t>
            </a:r>
            <a:endParaRPr lang="en-US" altLang="zh-CN" b="1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315" name="AutoShape 27"/>
          <p:cNvSpPr>
            <a:spLocks noChangeArrowheads="1"/>
          </p:cNvSpPr>
          <p:nvPr/>
        </p:nvSpPr>
        <p:spPr bwMode="auto">
          <a:xfrm>
            <a:off x="4500563" y="5734050"/>
            <a:ext cx="4643437" cy="863600"/>
          </a:xfrm>
          <a:prstGeom prst="flowChartAlternateProcess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smtClean="0">
                <a:solidFill>
                  <a:srgbClr val="000000"/>
                </a:solidFill>
                <a:latin typeface="Arial" panose="020B0604020202020204" pitchFamily="34" charset="0"/>
              </a:rPr>
              <a:t>got the highest award(</a:t>
            </a:r>
            <a:r>
              <a:rPr lang="zh-CN" altLang="en-US" b="1" smtClean="0">
                <a:solidFill>
                  <a:srgbClr val="000000"/>
                </a:solidFill>
                <a:latin typeface="Arial" panose="020B0604020202020204" pitchFamily="34" charset="0"/>
              </a:rPr>
              <a:t>奖章</a:t>
            </a:r>
            <a:r>
              <a:rPr lang="en-US" altLang="zh-CN" b="1" smtClean="0">
                <a:solidFill>
                  <a:srgbClr val="000000"/>
                </a:solidFill>
                <a:latin typeface="Arial" panose="020B0604020202020204" pitchFamily="34" charset="0"/>
              </a:rPr>
              <a:t>) of the country</a:t>
            </a:r>
            <a:endParaRPr lang="en-US" altLang="zh-CN" b="1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/>
      <p:bldP spid="12312" grpId="0" animBg="1"/>
      <p:bldP spid="12313" grpId="0" animBg="1"/>
      <p:bldP spid="12314" grpId="0" animBg="1"/>
      <p:bldP spid="123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8311" name="Picture 7" descr="未命名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53250" name="Picture 2" descr="190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23850" y="-242888"/>
            <a:ext cx="5940425" cy="7100888"/>
          </a:xfrm>
          <a:noFill/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5795963" y="1196975"/>
            <a:ext cx="316865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 smtClean="0">
                <a:solidFill>
                  <a:srgbClr val="0000CC"/>
                </a:solidFill>
              </a:rPr>
              <a:t>Helen Keller</a:t>
            </a:r>
            <a:endParaRPr kumimoji="1" lang="en-US" altLang="zh-CN" sz="4000" b="1" smtClean="0">
              <a:solidFill>
                <a:srgbClr val="0000CC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smtClean="0">
                <a:solidFill>
                  <a:srgbClr val="3B221D"/>
                </a:solidFill>
              </a:rPr>
              <a:t>  </a:t>
            </a:r>
            <a:r>
              <a:rPr kumimoji="1" lang="zh-CN" altLang="en-US" sz="4000" smtClean="0">
                <a:solidFill>
                  <a:srgbClr val="3B221D"/>
                </a:solidFill>
              </a:rPr>
              <a:t>海伦</a:t>
            </a:r>
            <a:r>
              <a:rPr kumimoji="1" lang="en-US" altLang="zh-CN" sz="4000" smtClean="0">
                <a:solidFill>
                  <a:srgbClr val="3B221D"/>
                </a:solidFill>
              </a:rPr>
              <a:t>·</a:t>
            </a:r>
            <a:r>
              <a:rPr kumimoji="1" lang="zh-CN" altLang="en-US" sz="4000" smtClean="0">
                <a:solidFill>
                  <a:srgbClr val="3B221D"/>
                </a:solidFill>
              </a:rPr>
              <a:t>凯勒</a:t>
            </a:r>
            <a:endParaRPr kumimoji="1" lang="zh-CN" altLang="en-US" sz="4000" smtClean="0">
              <a:solidFill>
                <a:srgbClr val="3B221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8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8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228600"/>
            <a:ext cx="9525000" cy="792163"/>
          </a:xfrm>
        </p:spPr>
        <p:txBody>
          <a:bodyPr/>
          <a:lstStyle/>
          <a:p>
            <a:r>
              <a:rPr lang="en-US" altLang="zh-CN" dirty="0">
                <a:solidFill>
                  <a:srgbClr val="FF0066"/>
                </a:solidFill>
                <a:latin typeface="Comic Sans MS" panose="030F0702030302020204" pitchFamily="66" charset="0"/>
              </a:rPr>
              <a:t>Read silently then find ‘</a:t>
            </a:r>
            <a:r>
              <a:rPr lang="en-US" altLang="zh-CN" dirty="0">
                <a:solidFill>
                  <a:srgbClr val="0000FF"/>
                </a:solidFill>
                <a:latin typeface="Comic Sans MS" panose="030F0702030302020204" pitchFamily="66" charset="0"/>
              </a:rPr>
              <a:t>T</a:t>
            </a:r>
            <a:r>
              <a:rPr lang="en-US" altLang="zh-CN" dirty="0">
                <a:solidFill>
                  <a:srgbClr val="FF0066"/>
                </a:solidFill>
                <a:latin typeface="Comic Sans MS" panose="030F0702030302020204" pitchFamily="66" charset="0"/>
              </a:rPr>
              <a:t>’ or ‘</a:t>
            </a:r>
            <a:r>
              <a:rPr lang="en-US" altLang="zh-CN" dirty="0">
                <a:solidFill>
                  <a:srgbClr val="0000FF"/>
                </a:solidFill>
                <a:latin typeface="Comic Sans MS" panose="030F0702030302020204" pitchFamily="66" charset="0"/>
              </a:rPr>
              <a:t>F</a:t>
            </a:r>
            <a:r>
              <a:rPr lang="en-US" altLang="zh-CN" dirty="0">
                <a:solidFill>
                  <a:srgbClr val="FF0066"/>
                </a:solidFill>
                <a:latin typeface="Comic Sans MS" panose="030F0702030302020204" pitchFamily="66" charset="0"/>
              </a:rPr>
              <a:t>’</a:t>
            </a:r>
            <a:endParaRPr lang="en-US" altLang="zh-CN" dirty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686800" cy="51355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dirty="0">
                <a:latin typeface="Comic Sans MS" panose="030F0702030302020204" pitchFamily="66" charset="0"/>
              </a:rPr>
              <a:t>(     ) 1, Helen Keller </a:t>
            </a:r>
            <a:r>
              <a:rPr lang="en-US" altLang="zh-CN" sz="3600" dirty="0">
                <a:solidFill>
                  <a:srgbClr val="0000FF"/>
                </a:solidFill>
                <a:latin typeface="Comic Sans MS" panose="030F0702030302020204" pitchFamily="66" charset="0"/>
              </a:rPr>
              <a:t>tried</a:t>
            </a:r>
            <a:r>
              <a:rPr lang="en-US" altLang="zh-CN" sz="3600" dirty="0">
                <a:latin typeface="Comic Sans MS" panose="030F0702030302020204" pitchFamily="66" charset="0"/>
              </a:rPr>
              <a:t> very </a:t>
            </a:r>
            <a:r>
              <a:rPr lang="en-US" altLang="zh-CN" sz="3600" dirty="0">
                <a:solidFill>
                  <a:srgbClr val="0000FF"/>
                </a:solidFill>
                <a:latin typeface="Comic Sans MS" panose="030F0702030302020204" pitchFamily="66" charset="0"/>
              </a:rPr>
              <a:t>hard</a:t>
            </a:r>
            <a:r>
              <a:rPr lang="en-US" altLang="zh-CN" sz="3600" dirty="0">
                <a:solidFill>
                  <a:srgbClr val="FF0066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dirty="0">
                <a:latin typeface="Comic Sans MS" panose="030F0702030302020204" pitchFamily="66" charset="0"/>
              </a:rPr>
              <a:t>to learn read and speak. </a:t>
            </a:r>
            <a:endParaRPr lang="en-US" altLang="zh-CN" sz="3600" dirty="0">
              <a:latin typeface="Comic Sans MS" panose="030F0702030302020204" pitchFamily="66" charset="0"/>
            </a:endParaRPr>
          </a:p>
          <a:p>
            <a:pPr>
              <a:buFontTx/>
              <a:buNone/>
            </a:pPr>
            <a:r>
              <a:rPr lang="en-US" altLang="zh-CN" sz="3600" dirty="0">
                <a:latin typeface="Comic Sans MS" panose="030F0702030302020204" pitchFamily="66" charset="0"/>
              </a:rPr>
              <a:t>(     ) 2, Helen Keller could </a:t>
            </a:r>
            <a:r>
              <a:rPr lang="en-US" altLang="zh-CN" sz="3600" dirty="0">
                <a:solidFill>
                  <a:srgbClr val="0000FF"/>
                </a:solidFill>
                <a:latin typeface="Comic Sans MS" panose="030F0702030302020204" pitchFamily="66" charset="0"/>
              </a:rPr>
              <a:t>went around the world</a:t>
            </a:r>
            <a:r>
              <a:rPr lang="en-US" altLang="zh-CN" sz="3600" dirty="0">
                <a:latin typeface="Comic Sans MS" panose="030F0702030302020204" pitchFamily="66" charset="0"/>
              </a:rPr>
              <a:t> to  tell her story by herself. </a:t>
            </a:r>
            <a:endParaRPr lang="en-US" altLang="zh-CN" sz="3600" dirty="0">
              <a:latin typeface="Comic Sans MS" panose="030F0702030302020204" pitchFamily="66" charset="0"/>
            </a:endParaRPr>
          </a:p>
          <a:p>
            <a:pPr>
              <a:buFontTx/>
              <a:buNone/>
            </a:pPr>
            <a:r>
              <a:rPr lang="en-US" altLang="zh-CN" sz="3600" dirty="0">
                <a:latin typeface="Comic Sans MS" panose="030F0702030302020204" pitchFamily="66" charset="0"/>
              </a:rPr>
              <a:t>(     ) 3,Helen wrote books about her life. </a:t>
            </a:r>
            <a:endParaRPr lang="en-US" altLang="zh-CN" sz="3600" dirty="0">
              <a:latin typeface="Comic Sans MS" panose="030F0702030302020204" pitchFamily="66" charset="0"/>
            </a:endParaRPr>
          </a:p>
          <a:p>
            <a:pPr>
              <a:buFontTx/>
              <a:buNone/>
            </a:pPr>
            <a:r>
              <a:rPr lang="en-US" altLang="zh-CN" sz="3600" dirty="0">
                <a:latin typeface="Comic Sans MS" panose="030F0702030302020204" pitchFamily="66" charset="0"/>
              </a:rPr>
              <a:t>(     ) 4,Helen helped normal people everywhere. </a:t>
            </a:r>
            <a:endParaRPr lang="en-US" altLang="zh-CN" sz="3600" dirty="0">
              <a:latin typeface="Comic Sans MS" panose="030F0702030302020204" pitchFamily="66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09600" y="3505200"/>
            <a:ext cx="52546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0000FF"/>
                </a:solidFill>
              </a:rPr>
              <a:t>T</a:t>
            </a:r>
            <a:endParaRPr lang="en-US" altLang="zh-CN" sz="4400" b="1">
              <a:solidFill>
                <a:srgbClr val="0000FF"/>
              </a:solidFill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609600" y="1219200"/>
            <a:ext cx="49371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</a:rPr>
              <a:t>F</a:t>
            </a:r>
            <a:endParaRPr lang="en-US" altLang="zh-CN" sz="4000" b="1">
              <a:solidFill>
                <a:srgbClr val="0000FF"/>
              </a:solidFill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685800" y="2438400"/>
            <a:ext cx="49371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</a:rPr>
              <a:t>F</a:t>
            </a:r>
            <a:endParaRPr lang="en-US" altLang="zh-CN" sz="4000" b="1">
              <a:solidFill>
                <a:srgbClr val="0000FF"/>
              </a:solidFill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609600" y="4800600"/>
            <a:ext cx="49371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</a:rPr>
              <a:t>F</a:t>
            </a:r>
            <a:endParaRPr lang="en-US" altLang="zh-CN" sz="4000" b="1">
              <a:solidFill>
                <a:srgbClr val="0000FF"/>
              </a:solidFill>
            </a:endParaRPr>
          </a:p>
        </p:txBody>
      </p:sp>
      <p:sp>
        <p:nvSpPr>
          <p:cNvPr id="18440" name="AutoShape 8"/>
          <p:cNvSpPr/>
          <p:nvPr/>
        </p:nvSpPr>
        <p:spPr bwMode="auto">
          <a:xfrm>
            <a:off x="3810000" y="1905000"/>
            <a:ext cx="1447800" cy="609600"/>
          </a:xfrm>
          <a:prstGeom prst="accentBorderCallout2">
            <a:avLst>
              <a:gd name="adj1" fmla="val 18750"/>
              <a:gd name="adj2" fmla="val 105264"/>
              <a:gd name="adj3" fmla="val 18750"/>
              <a:gd name="adj4" fmla="val 132676"/>
              <a:gd name="adj5" fmla="val 24218"/>
              <a:gd name="adj6" fmla="val 154824"/>
            </a:avLst>
          </a:prstGeom>
          <a:noFill/>
          <a:ln w="31750">
            <a:solidFill>
              <a:srgbClr val="FF0000"/>
            </a:solidFill>
            <a:prstDash val="dash"/>
            <a:miter lim="800000"/>
          </a:ln>
          <a:effectLst/>
        </p:spPr>
        <p:txBody>
          <a:bodyPr/>
          <a:lstStyle/>
          <a:p>
            <a:pPr algn="ctr"/>
            <a:endParaRPr lang="zh-CN" altLang="zh-CN">
              <a:solidFill>
                <a:srgbClr val="0033CC"/>
              </a:solidFill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6096000" y="1828800"/>
            <a:ext cx="1181100" cy="673100"/>
          </a:xfrm>
          <a:prstGeom prst="rect">
            <a:avLst/>
          </a:prstGeom>
          <a:noFill/>
          <a:ln w="31750">
            <a:solidFill>
              <a:srgbClr val="FF0000"/>
            </a:solidFill>
            <a:prstDash val="dash"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33CC"/>
                </a:solidFill>
              </a:rPr>
              <a:t>write</a:t>
            </a:r>
            <a:endParaRPr lang="en-US" altLang="zh-CN" sz="3600">
              <a:solidFill>
                <a:srgbClr val="0033CC"/>
              </a:solidFill>
            </a:endParaRPr>
          </a:p>
        </p:txBody>
      </p:sp>
      <p:grpSp>
        <p:nvGrpSpPr>
          <p:cNvPr id="2" name="Group 12"/>
          <p:cNvGrpSpPr/>
          <p:nvPr/>
        </p:nvGrpSpPr>
        <p:grpSpPr bwMode="auto">
          <a:xfrm>
            <a:off x="6400800" y="3048000"/>
            <a:ext cx="2530475" cy="609600"/>
            <a:chOff x="4032" y="1920"/>
            <a:chExt cx="1594" cy="384"/>
          </a:xfrm>
        </p:grpSpPr>
        <p:sp>
          <p:nvSpPr>
            <p:cNvPr id="18442" name="AutoShape 10"/>
            <p:cNvSpPr>
              <a:spLocks noChangeArrowheads="1"/>
            </p:cNvSpPr>
            <p:nvPr/>
          </p:nvSpPr>
          <p:spPr bwMode="auto">
            <a:xfrm>
              <a:off x="4032" y="1920"/>
              <a:ext cx="1536" cy="384"/>
            </a:xfrm>
            <a:prstGeom prst="flowChartProcess">
              <a:avLst/>
            </a:prstGeom>
            <a:noFill/>
            <a:ln w="31750">
              <a:solidFill>
                <a:srgbClr val="FF0000"/>
              </a:solidFill>
              <a:prstDash val="dash"/>
              <a:miter lim="800000"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rgbClr val="0033CC"/>
                </a:solidFill>
              </a:endParaRPr>
            </a:p>
          </p:txBody>
        </p:sp>
        <p:cxnSp>
          <p:nvCxnSpPr>
            <p:cNvPr id="18443" name="AutoShape 11"/>
            <p:cNvCxnSpPr>
              <a:cxnSpLocks noChangeShapeType="1"/>
            </p:cNvCxnSpPr>
            <p:nvPr/>
          </p:nvCxnSpPr>
          <p:spPr bwMode="auto">
            <a:xfrm>
              <a:off x="4032" y="1968"/>
              <a:ext cx="1594" cy="274"/>
            </a:xfrm>
            <a:prstGeom prst="straightConnector1">
              <a:avLst/>
            </a:prstGeom>
            <a:noFill/>
            <a:ln w="31750">
              <a:solidFill>
                <a:srgbClr val="FF0000"/>
              </a:solidFill>
              <a:prstDash val="dash"/>
              <a:round/>
            </a:ln>
            <a:effectLst/>
          </p:spPr>
        </p:cxnSp>
      </p:grpSp>
      <p:grpSp>
        <p:nvGrpSpPr>
          <p:cNvPr id="3" name="Group 15"/>
          <p:cNvGrpSpPr/>
          <p:nvPr/>
        </p:nvGrpSpPr>
        <p:grpSpPr bwMode="auto">
          <a:xfrm>
            <a:off x="4724400" y="4892675"/>
            <a:ext cx="2844800" cy="1601788"/>
            <a:chOff x="2976" y="3082"/>
            <a:chExt cx="1792" cy="1009"/>
          </a:xfrm>
        </p:grpSpPr>
        <p:sp>
          <p:nvSpPr>
            <p:cNvPr id="18445" name="AutoShape 13"/>
            <p:cNvSpPr/>
            <p:nvPr/>
          </p:nvSpPr>
          <p:spPr bwMode="auto">
            <a:xfrm>
              <a:off x="2976" y="3082"/>
              <a:ext cx="932" cy="384"/>
            </a:xfrm>
            <a:prstGeom prst="accentBorderCallout2">
              <a:avLst>
                <a:gd name="adj1" fmla="val 18750"/>
                <a:gd name="adj2" fmla="val 105148"/>
                <a:gd name="adj3" fmla="val 18750"/>
                <a:gd name="adj4" fmla="val 105796"/>
                <a:gd name="adj5" fmla="val 159116"/>
                <a:gd name="adj6" fmla="val 123926"/>
              </a:avLst>
            </a:prstGeom>
            <a:noFill/>
            <a:ln w="31750">
              <a:solidFill>
                <a:srgbClr val="FF0000"/>
              </a:solidFill>
              <a:prstDash val="dash"/>
              <a:miter lim="800000"/>
            </a:ln>
            <a:effectLst/>
          </p:spPr>
          <p:txBody>
            <a:bodyPr/>
            <a:lstStyle/>
            <a:p>
              <a:pPr algn="ctr"/>
              <a:endParaRPr lang="zh-CN" altLang="zh-CN">
                <a:solidFill>
                  <a:srgbClr val="0033CC"/>
                </a:solidFill>
              </a:endParaRPr>
            </a:p>
          </p:txBody>
        </p:sp>
        <p:sp>
          <p:nvSpPr>
            <p:cNvPr id="18446" name="Text Box 14"/>
            <p:cNvSpPr txBox="1">
              <a:spLocks noChangeArrowheads="1"/>
            </p:cNvSpPr>
            <p:nvPr/>
          </p:nvSpPr>
          <p:spPr bwMode="auto">
            <a:xfrm>
              <a:off x="4022" y="3706"/>
              <a:ext cx="746" cy="385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prstDash val="dash"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0033CC"/>
                  </a:solidFill>
                </a:rPr>
                <a:t>blind</a:t>
              </a:r>
              <a:endParaRPr lang="en-US" altLang="zh-CN" sz="3200" b="1">
                <a:solidFill>
                  <a:srgbClr val="0033CC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  <p:bldP spid="18440" grpId="0" animBg="1"/>
      <p:bldP spid="184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a9076c677c8bd73eaa184cd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28600" y="2057400"/>
            <a:ext cx="8243888" cy="3990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Gulim" pitchFamily="34" charset="-127"/>
                <a:ea typeface="Gulim" pitchFamily="34" charset="-127"/>
              </a:rPr>
              <a:t>Helen Keller was ____ ___1880 in America. </a:t>
            </a:r>
            <a:endParaRPr lang="en-US" altLang="zh-CN" sz="3200" b="1" dirty="0">
              <a:latin typeface="Gulim" pitchFamily="34" charset="-127"/>
              <a:ea typeface="Gulim" pitchFamily="34" charset="-127"/>
            </a:endParaRPr>
          </a:p>
          <a:p>
            <a:r>
              <a:rPr lang="en-US" altLang="zh-CN" sz="3200" b="1" dirty="0">
                <a:latin typeface="Gulim" pitchFamily="34" charset="-127"/>
                <a:ea typeface="Gulim" pitchFamily="34" charset="-127"/>
              </a:rPr>
              <a:t>She was _______. So she couldn’t_____. </a:t>
            </a:r>
            <a:endParaRPr lang="en-US" altLang="zh-CN" sz="3200" b="1" dirty="0">
              <a:latin typeface="Gulim" pitchFamily="34" charset="-127"/>
              <a:ea typeface="Gulim" pitchFamily="34" charset="-127"/>
            </a:endParaRPr>
          </a:p>
          <a:p>
            <a:r>
              <a:rPr lang="en-US" altLang="zh-CN" sz="3200" b="1" dirty="0">
                <a:latin typeface="Gulim" pitchFamily="34" charset="-127"/>
                <a:ea typeface="Gulim" pitchFamily="34" charset="-127"/>
              </a:rPr>
              <a:t>She was_____ . So she  couldn’t_______. </a:t>
            </a:r>
            <a:endParaRPr lang="en-US" altLang="zh-CN" sz="3200" b="1" dirty="0">
              <a:latin typeface="Gulim" pitchFamily="34" charset="-127"/>
              <a:ea typeface="Gulim" pitchFamily="34" charset="-127"/>
            </a:endParaRPr>
          </a:p>
          <a:p>
            <a:r>
              <a:rPr lang="en-US" altLang="zh-CN" sz="3200" b="1" dirty="0">
                <a:latin typeface="Gulim" pitchFamily="34" charset="-127"/>
                <a:ea typeface="Gulim" pitchFamily="34" charset="-127"/>
              </a:rPr>
              <a:t>And she ______ talk.  </a:t>
            </a:r>
            <a:endParaRPr lang="en-US" altLang="zh-CN" sz="3200" b="1" dirty="0">
              <a:latin typeface="Gulim" pitchFamily="34" charset="-127"/>
              <a:ea typeface="Gulim" pitchFamily="34" charset="-127"/>
            </a:endParaRPr>
          </a:p>
          <a:p>
            <a:r>
              <a:rPr lang="en-US" altLang="zh-CN" sz="3200" b="1" dirty="0">
                <a:latin typeface="Gulim" pitchFamily="34" charset="-127"/>
                <a:ea typeface="Gulim" pitchFamily="34" charset="-127"/>
              </a:rPr>
              <a:t>Her life was very ______. </a:t>
            </a:r>
            <a:endParaRPr lang="en-US" altLang="zh-CN" sz="3200" b="1" dirty="0">
              <a:latin typeface="Gulim" pitchFamily="34" charset="-127"/>
              <a:ea typeface="Gulim" pitchFamily="34" charset="-127"/>
            </a:endParaRPr>
          </a:p>
          <a:p>
            <a:r>
              <a:rPr lang="en-US" altLang="zh-CN" sz="3200" b="1" dirty="0">
                <a:latin typeface="Gulim" pitchFamily="34" charset="-127"/>
                <a:ea typeface="Gulim" pitchFamily="34" charset="-127"/>
              </a:rPr>
              <a:t>She learned </a:t>
            </a:r>
            <a:r>
              <a:rPr lang="en-US" altLang="zh-CN" sz="3200" b="1" dirty="0" err="1">
                <a:latin typeface="Gulim" pitchFamily="34" charset="-127"/>
                <a:ea typeface="Gulim" pitchFamily="34" charset="-127"/>
              </a:rPr>
              <a:t>to________and</a:t>
            </a:r>
            <a:r>
              <a:rPr lang="en-US" altLang="zh-CN" sz="3200" b="1" dirty="0">
                <a:latin typeface="Gulim" pitchFamily="34" charset="-127"/>
                <a:ea typeface="Gulim" pitchFamily="34" charset="-127"/>
              </a:rPr>
              <a:t>_______. </a:t>
            </a:r>
            <a:endParaRPr lang="en-US" altLang="zh-CN" sz="3200" b="1" dirty="0">
              <a:latin typeface="Gulim" pitchFamily="34" charset="-127"/>
              <a:ea typeface="Gulim" pitchFamily="34" charset="-127"/>
            </a:endParaRPr>
          </a:p>
          <a:p>
            <a:r>
              <a:rPr lang="en-US" altLang="zh-CN" sz="3200" b="1" dirty="0">
                <a:latin typeface="Gulim" pitchFamily="34" charset="-127"/>
                <a:ea typeface="Gulim" pitchFamily="34" charset="-127"/>
              </a:rPr>
              <a:t>It was very _______ ______her. </a:t>
            </a:r>
            <a:endParaRPr lang="en-US" altLang="zh-CN" sz="3200" b="1" dirty="0">
              <a:latin typeface="Gulim" pitchFamily="34" charset="-127"/>
              <a:ea typeface="Gulim" pitchFamily="34" charset="-127"/>
            </a:endParaRPr>
          </a:p>
          <a:p>
            <a:r>
              <a:rPr lang="en-US" altLang="zh-CN" sz="3200" b="1" dirty="0">
                <a:latin typeface="Gulim" pitchFamily="34" charset="-127"/>
                <a:ea typeface="Gulim" pitchFamily="34" charset="-127"/>
              </a:rPr>
              <a:t>But she become famous.</a:t>
            </a:r>
            <a:endParaRPr lang="en-US" altLang="zh-CN" sz="3200" b="1" dirty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990600" y="152400"/>
            <a:ext cx="7162800" cy="1066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3600" kern="10" dirty="0" err="1">
                <a:ln w="9525" cap="rnd">
                  <a:solidFill>
                    <a:srgbClr val="FF99CC"/>
                  </a:solidFill>
                  <a:prstDash val="sysDot"/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pratice</a:t>
            </a:r>
            <a:r>
              <a:rPr lang="en-US" altLang="zh-CN" sz="3600" kern="10" dirty="0">
                <a:ln w="9525" cap="rnd">
                  <a:solidFill>
                    <a:srgbClr val="FF99CC"/>
                  </a:solidFill>
                  <a:prstDash val="sysDot"/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for ten minutes</a:t>
            </a:r>
            <a:endParaRPr lang="zh-CN" altLang="en-US" sz="3600" kern="10" dirty="0">
              <a:ln w="9525" cap="rnd">
                <a:solidFill>
                  <a:srgbClr val="FF99CC"/>
                </a:solidFill>
                <a:prstDash val="sysDot"/>
                <a:round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81000" y="1295400"/>
            <a:ext cx="31242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ea typeface="楷体_GB2312" pitchFamily="49" charset="-122"/>
              </a:rPr>
              <a:t>根据课文填空</a:t>
            </a:r>
            <a:endParaRPr lang="zh-CN" altLang="en-US" sz="3200" b="1" dirty="0">
              <a:ea typeface="楷体_GB2312" pitchFamily="49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581400" y="2057400"/>
            <a:ext cx="18288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CC00CC"/>
                </a:solidFill>
              </a:rPr>
              <a:t>born </a:t>
            </a:r>
            <a:r>
              <a:rPr lang="en-US" altLang="zh-CN"/>
              <a:t> </a:t>
            </a:r>
            <a:r>
              <a:rPr lang="en-US" altLang="zh-CN" sz="3200">
                <a:solidFill>
                  <a:srgbClr val="D60093"/>
                </a:solidFill>
              </a:rPr>
              <a:t>in</a:t>
            </a:r>
            <a:endParaRPr lang="en-US" altLang="zh-CN" sz="3200">
              <a:solidFill>
                <a:srgbClr val="D60093"/>
              </a:solidFill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133600" y="2514600"/>
            <a:ext cx="1041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D60093"/>
                </a:solidFill>
              </a:rPr>
              <a:t>blind</a:t>
            </a:r>
            <a:endParaRPr lang="en-US" altLang="zh-CN" sz="3200">
              <a:solidFill>
                <a:srgbClr val="D60093"/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057400" y="2998788"/>
            <a:ext cx="973138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D60093"/>
                </a:solidFill>
              </a:rPr>
              <a:t>deaf</a:t>
            </a:r>
            <a:endParaRPr lang="en-US" altLang="zh-CN" sz="3200">
              <a:solidFill>
                <a:srgbClr val="D60093"/>
              </a:solidFill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1905000" y="3581400"/>
            <a:ext cx="14128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D60093"/>
                </a:solidFill>
              </a:rPr>
              <a:t>couldn’t</a:t>
            </a:r>
            <a:endParaRPr lang="en-US" altLang="zh-CN" sz="2800">
              <a:solidFill>
                <a:srgbClr val="D60093"/>
              </a:solidFill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810000" y="3962400"/>
            <a:ext cx="7588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D60093"/>
                </a:solidFill>
              </a:rPr>
              <a:t>sad</a:t>
            </a:r>
            <a:endParaRPr lang="en-US" altLang="zh-CN" sz="2800">
              <a:solidFill>
                <a:srgbClr val="D60093"/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2514600" y="4953000"/>
            <a:ext cx="21558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CC00CC"/>
                </a:solidFill>
              </a:rPr>
              <a:t>difficult</a:t>
            </a:r>
            <a:r>
              <a:rPr lang="en-US" altLang="zh-CN"/>
              <a:t> </a:t>
            </a:r>
            <a:r>
              <a:rPr lang="zh-CN" altLang="en-US"/>
              <a:t>　</a:t>
            </a:r>
            <a:r>
              <a:rPr lang="en-US" altLang="zh-CN" sz="2800">
                <a:solidFill>
                  <a:srgbClr val="D60093"/>
                </a:solidFill>
              </a:rPr>
              <a:t>for</a:t>
            </a:r>
            <a:endParaRPr lang="en-US" altLang="zh-CN" sz="2800">
              <a:solidFill>
                <a:srgbClr val="D60093"/>
              </a:solidFill>
            </a:endParaRP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3429000" y="4495800"/>
            <a:ext cx="8985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C00CC"/>
                </a:solidFill>
              </a:rPr>
              <a:t>read</a:t>
            </a:r>
            <a:endParaRPr lang="en-US" altLang="zh-CN" sz="2800">
              <a:solidFill>
                <a:srgbClr val="CC00CC"/>
              </a:solidFill>
            </a:endParaRP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5486400" y="4419600"/>
            <a:ext cx="1041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CC00CC"/>
                </a:solidFill>
              </a:rPr>
              <a:t>write</a:t>
            </a:r>
            <a:endParaRPr lang="en-US" altLang="zh-CN" sz="3200">
              <a:solidFill>
                <a:srgbClr val="CC00CC"/>
              </a:solidFill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6705600" y="2514600"/>
            <a:ext cx="8382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CC00CC"/>
                </a:solidFill>
              </a:rPr>
              <a:t>see</a:t>
            </a:r>
            <a:endParaRPr lang="en-US" altLang="zh-CN" sz="3200">
              <a:solidFill>
                <a:srgbClr val="CC00CC"/>
              </a:solidFill>
            </a:endParaRPr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6553200" y="3048000"/>
            <a:ext cx="9953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CC00CC"/>
                </a:solidFill>
              </a:rPr>
              <a:t>hear</a:t>
            </a:r>
            <a:endParaRPr lang="en-US" altLang="zh-CN" sz="3200">
              <a:solidFill>
                <a:srgbClr val="CC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  <p:bldP spid="10255" grpId="0"/>
      <p:bldP spid="102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843808" y="1412776"/>
            <a:ext cx="516038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72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Rounded MT Bold" pitchFamily="34" charset="0"/>
              </a:rPr>
              <a:t>More about</a:t>
            </a:r>
            <a:endParaRPr lang="en-US" altLang="zh-CN" sz="7200" b="1" dirty="0" smtClean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640" y="2852936"/>
            <a:ext cx="5365571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72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Rounded MT Bold" pitchFamily="34" charset="0"/>
              </a:rPr>
              <a:t>Helen </a:t>
            </a:r>
            <a:r>
              <a:rPr lang="en-US" altLang="zh-CN" sz="7200" b="1" dirty="0" err="1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Rounded MT Bold" pitchFamily="34" charset="0"/>
              </a:rPr>
              <a:t>keller</a:t>
            </a:r>
            <a:endParaRPr lang="zh-CN" altLang="en-US" sz="72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0133481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234950" y="1371600"/>
            <a:ext cx="8909050" cy="4546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4000" dirty="0"/>
              <a:t>Helen Keller’ life</a:t>
            </a:r>
            <a:r>
              <a:rPr lang="en-US" altLang="zh-CN" sz="3600" dirty="0"/>
              <a:t>:</a:t>
            </a:r>
            <a:endParaRPr lang="en-US" altLang="zh-CN" sz="3600" dirty="0"/>
          </a:p>
          <a:p>
            <a:r>
              <a:rPr lang="en-US" altLang="zh-CN" sz="3600" dirty="0"/>
              <a:t>The best and most beautiful things in the world </a:t>
            </a:r>
            <a:endParaRPr lang="en-US" altLang="zh-CN" sz="3600" dirty="0"/>
          </a:p>
          <a:p>
            <a:r>
              <a:rPr lang="en-US" altLang="zh-CN" sz="3600" dirty="0"/>
              <a:t>cannot be seen or even touched. </a:t>
            </a:r>
            <a:endParaRPr lang="en-US" altLang="zh-CN" sz="3600" dirty="0"/>
          </a:p>
          <a:p>
            <a:r>
              <a:rPr lang="en-US" altLang="zh-CN" sz="3600" dirty="0"/>
              <a:t>They must be felt within the heart. </a:t>
            </a:r>
            <a:endParaRPr lang="en-US" altLang="zh-CN" sz="3600" dirty="0"/>
          </a:p>
          <a:p>
            <a:r>
              <a:rPr lang="zh-CN" altLang="en-US" sz="3600" dirty="0">
                <a:solidFill>
                  <a:srgbClr val="FF0066"/>
                </a:solidFill>
              </a:rPr>
              <a:t>世界上最美好的东西是看不见，</a:t>
            </a:r>
            <a:endParaRPr lang="zh-CN" altLang="en-US" sz="3600" dirty="0">
              <a:solidFill>
                <a:srgbClr val="FF0066"/>
              </a:solidFill>
            </a:endParaRPr>
          </a:p>
          <a:p>
            <a:r>
              <a:rPr lang="zh-CN" altLang="en-US" sz="3600" dirty="0">
                <a:solidFill>
                  <a:srgbClr val="FF0066"/>
                </a:solidFill>
              </a:rPr>
              <a:t>摸不着的， </a:t>
            </a:r>
            <a:endParaRPr lang="zh-CN" altLang="en-US" sz="3600" dirty="0">
              <a:solidFill>
                <a:srgbClr val="FF0066"/>
              </a:solidFill>
            </a:endParaRPr>
          </a:p>
          <a:p>
            <a:r>
              <a:rPr lang="zh-CN" altLang="en-US" sz="3600" dirty="0">
                <a:solidFill>
                  <a:srgbClr val="FF0066"/>
                </a:solidFill>
              </a:rPr>
              <a:t>你必须要用心才能感受得到！</a:t>
            </a:r>
            <a:endParaRPr lang="zh-CN" altLang="en-US" sz="3600" dirty="0">
              <a:solidFill>
                <a:srgbClr val="FF0066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2590800"/>
            <a:ext cx="8229600" cy="4525963"/>
          </a:xfrm>
        </p:spPr>
        <p:txBody>
          <a:bodyPr/>
          <a:lstStyle/>
          <a:p>
            <a:r>
              <a:rPr lang="en-US" altLang="zh-CN" sz="7200" b="1">
                <a:latin typeface="楷体_GB2312" pitchFamily="49" charset="-122"/>
                <a:ea typeface="楷体_GB2312" pitchFamily="49" charset="-122"/>
              </a:rPr>
              <a:t>Helen</a:t>
            </a:r>
            <a:r>
              <a:rPr lang="en-US" altLang="zh-CN" sz="7200" b="1">
                <a:latin typeface="Arial" panose="020B0604020202020204"/>
                <a:ea typeface="楷体_GB2312" pitchFamily="49" charset="-122"/>
              </a:rPr>
              <a:t>’</a:t>
            </a:r>
            <a:r>
              <a:rPr lang="en-US" altLang="zh-CN" sz="7200" b="1"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7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7200" b="1">
                <a:latin typeface="楷体_GB2312" pitchFamily="49" charset="-122"/>
                <a:ea typeface="楷体_GB2312" pitchFamily="49" charset="-122"/>
              </a:rPr>
              <a:t>life</a:t>
            </a:r>
            <a:endParaRPr lang="en-US" altLang="zh-CN" sz="72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-7242175" y="609600"/>
            <a:ext cx="16386175" cy="5638800"/>
            <a:chOff x="672" y="384"/>
            <a:chExt cx="10322" cy="3552"/>
          </a:xfrm>
        </p:grpSpPr>
        <p:pic>
          <p:nvPicPr>
            <p:cNvPr id="38937" name="Picture 25" descr="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2" y="384"/>
              <a:ext cx="3360" cy="3552"/>
            </a:xfrm>
            <a:prstGeom prst="rect">
              <a:avLst/>
            </a:prstGeom>
            <a:noFill/>
          </p:spPr>
        </p:pic>
        <p:pic>
          <p:nvPicPr>
            <p:cNvPr id="38941" name="Picture 29" descr="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32" y="384"/>
              <a:ext cx="2592" cy="3552"/>
            </a:xfrm>
            <a:prstGeom prst="rect">
              <a:avLst/>
            </a:prstGeom>
            <a:noFill/>
          </p:spPr>
        </p:pic>
        <p:pic>
          <p:nvPicPr>
            <p:cNvPr id="38942" name="Picture 30" descr="图片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624" y="384"/>
              <a:ext cx="4370" cy="3552"/>
            </a:xfrm>
            <a:prstGeom prst="rect">
              <a:avLst/>
            </a:prstGeom>
            <a:noFill/>
          </p:spPr>
        </p:pic>
        <p:sp>
          <p:nvSpPr>
            <p:cNvPr id="38943" name="Text Box 31"/>
            <p:cNvSpPr txBox="1">
              <a:spLocks noChangeArrowheads="1"/>
            </p:cNvSpPr>
            <p:nvPr/>
          </p:nvSpPr>
          <p:spPr bwMode="auto">
            <a:xfrm>
              <a:off x="774" y="3456"/>
              <a:ext cx="9972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0066"/>
                  </a:solidFill>
                  <a:latin typeface="Comic Sans MS" panose="030F0702030302020204" pitchFamily="66" charset="0"/>
                  <a:ea typeface="MingLiU" pitchFamily="49" charset="-120"/>
                </a:rPr>
                <a:t>通过不懈的努力，海伦成功了，她用自身经历写成的书和世界巡回演讲鼓励、帮助了无数的残疾人。</a:t>
              </a:r>
              <a:endParaRPr lang="zh-CN" altLang="en-US" sz="2800" b="1">
                <a:solidFill>
                  <a:srgbClr val="FF0066"/>
                </a:solidFill>
                <a:latin typeface="Comic Sans MS" panose="030F0702030302020204" pitchFamily="66" charset="0"/>
                <a:ea typeface="MingLiU" pitchFamily="49" charset="-120"/>
              </a:endParaRPr>
            </a:p>
          </p:txBody>
        </p:sp>
      </p:grpSp>
      <p:pic>
        <p:nvPicPr>
          <p:cNvPr id="38949" name="105586649.mp3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05800" y="6248400"/>
            <a:ext cx="609600" cy="609600"/>
          </a:xfrm>
          <a:prstGeom prst="rect">
            <a:avLst/>
          </a:prstGeom>
          <a:noFill/>
        </p:spPr>
      </p:pic>
      <p:grpSp>
        <p:nvGrpSpPr>
          <p:cNvPr id="3" name="Group 23"/>
          <p:cNvGrpSpPr/>
          <p:nvPr/>
        </p:nvGrpSpPr>
        <p:grpSpPr bwMode="auto">
          <a:xfrm>
            <a:off x="-5791200" y="533400"/>
            <a:ext cx="14935200" cy="5695950"/>
            <a:chOff x="192" y="432"/>
            <a:chExt cx="9408" cy="3588"/>
          </a:xfrm>
        </p:grpSpPr>
        <p:grpSp>
          <p:nvGrpSpPr>
            <p:cNvPr id="4" name="Group 21"/>
            <p:cNvGrpSpPr/>
            <p:nvPr/>
          </p:nvGrpSpPr>
          <p:grpSpPr bwMode="auto">
            <a:xfrm>
              <a:off x="192" y="432"/>
              <a:ext cx="9408" cy="3588"/>
              <a:chOff x="528" y="396"/>
              <a:chExt cx="9408" cy="3588"/>
            </a:xfrm>
          </p:grpSpPr>
          <p:pic>
            <p:nvPicPr>
              <p:cNvPr id="38931" name="Picture 19" descr="4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28" y="396"/>
                <a:ext cx="4752" cy="3564"/>
              </a:xfrm>
              <a:prstGeom prst="rect">
                <a:avLst/>
              </a:prstGeom>
              <a:noFill/>
            </p:spPr>
          </p:pic>
          <p:pic>
            <p:nvPicPr>
              <p:cNvPr id="38932" name="Picture 20" descr="5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5280" y="432"/>
                <a:ext cx="4656" cy="3552"/>
              </a:xfrm>
              <a:prstGeom prst="rect">
                <a:avLst/>
              </a:prstGeom>
              <a:noFill/>
            </p:spPr>
          </p:pic>
        </p:grpSp>
        <p:sp>
          <p:nvSpPr>
            <p:cNvPr id="38934" name="Text Box 22"/>
            <p:cNvSpPr txBox="1">
              <a:spLocks noChangeArrowheads="1"/>
            </p:cNvSpPr>
            <p:nvPr/>
          </p:nvSpPr>
          <p:spPr bwMode="auto">
            <a:xfrm>
              <a:off x="432" y="3552"/>
              <a:ext cx="8852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0066"/>
                  </a:solidFill>
                </a:rPr>
                <a:t>这时候海伦的老师安妮沙利文出现了，安妮带领海伦感知这个世界，海伦开始有了欢笑。</a:t>
              </a:r>
              <a:endParaRPr lang="zh-CN" altLang="en-US" sz="2800" b="1">
                <a:solidFill>
                  <a:srgbClr val="FF0066"/>
                </a:solidFill>
              </a:endParaRPr>
            </a:p>
          </p:txBody>
        </p:sp>
      </p:grpSp>
      <p:grpSp>
        <p:nvGrpSpPr>
          <p:cNvPr id="5" name="Group 39"/>
          <p:cNvGrpSpPr/>
          <p:nvPr/>
        </p:nvGrpSpPr>
        <p:grpSpPr bwMode="auto">
          <a:xfrm>
            <a:off x="-7924800" y="685800"/>
            <a:ext cx="18875375" cy="5562600"/>
            <a:chOff x="2352" y="816"/>
            <a:chExt cx="11890" cy="3504"/>
          </a:xfrm>
        </p:grpSpPr>
        <p:pic>
          <p:nvPicPr>
            <p:cNvPr id="38930" name="Picture 18" descr="1 和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352" y="816"/>
              <a:ext cx="10782" cy="3504"/>
            </a:xfrm>
            <a:prstGeom prst="rect">
              <a:avLst/>
            </a:prstGeom>
            <a:noFill/>
          </p:spPr>
        </p:pic>
        <p:sp>
          <p:nvSpPr>
            <p:cNvPr id="38950" name="Text Box 38"/>
            <p:cNvSpPr txBox="1">
              <a:spLocks noChangeArrowheads="1"/>
            </p:cNvSpPr>
            <p:nvPr/>
          </p:nvSpPr>
          <p:spPr bwMode="auto">
            <a:xfrm>
              <a:off x="2400" y="3840"/>
              <a:ext cx="11842" cy="327"/>
            </a:xfrm>
            <a:prstGeom prst="rect">
              <a:avLst/>
            </a:prstGeom>
            <a:solidFill>
              <a:srgbClr val="FFCCFF"/>
            </a:solidFill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/>
                <a:t>海伦凯勒出生于</a:t>
              </a:r>
              <a:r>
                <a:rPr lang="en-US" altLang="zh-CN" sz="2800"/>
                <a:t>1880</a:t>
              </a:r>
              <a:r>
                <a:rPr lang="zh-CN" altLang="en-US" sz="2800"/>
                <a:t>年美国。他出生后</a:t>
              </a:r>
              <a:r>
                <a:rPr lang="en-US" altLang="zh-CN" sz="2800"/>
                <a:t>19</a:t>
              </a:r>
              <a:r>
                <a:rPr lang="zh-CN" altLang="en-US" sz="2800"/>
                <a:t>月一场疾病夺去了她的视力和听力。慢慢长大后的海伦性格变得孤僻、暴躁</a:t>
              </a:r>
              <a:r>
                <a:rPr lang="en-US" altLang="zh-CN" sz="2800"/>
                <a:t>》</a:t>
              </a:r>
              <a:endParaRPr lang="en-US" altLang="zh-CN" sz="2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389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6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6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6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0"/>
                            </p:stCondLst>
                            <p:childTnLst>
                              <p:par>
                                <p:cTn id="26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6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6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0"/>
                            </p:stCondLst>
                            <p:childTnLst>
                              <p:par>
                                <p:cTn id="36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6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6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0"/>
                            </p:stCondLst>
                            <p:childTnLst>
                              <p:par>
                                <p:cTn id="41" presetID="2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1000" showWhenStopped="0">
                <p:cTn id="5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49"/>
                </p:tgtEl>
              </p:cMediaNode>
            </p:audio>
          </p:childTnLst>
        </p:cTn>
      </p:par>
    </p:tnLst>
    <p:bldLst>
      <p:bldP spid="38923" grpId="0"/>
      <p:bldP spid="38915" grpId="0" build="p"/>
      <p:bldP spid="38915" grpI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933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9332" name="Picture 4" descr="未命名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99334" name="Picture 5" descr="helen_birt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615" y="260648"/>
            <a:ext cx="616068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6" name="Rectangle 8"/>
          <p:cNvSpPr>
            <a:spLocks noChangeArrowheads="1"/>
          </p:cNvSpPr>
          <p:nvPr/>
        </p:nvSpPr>
        <p:spPr bwMode="auto">
          <a:xfrm>
            <a:off x="1979712" y="4581128"/>
            <a:ext cx="5019675" cy="731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33CC"/>
                </a:solidFill>
              </a:rPr>
              <a:t>这间小屋是海伦凯勒出生的地方</a:t>
            </a:r>
            <a:r>
              <a:rPr lang="zh-CN" altLang="en-US" b="1" dirty="0" smtClean="0">
                <a:solidFill>
                  <a:srgbClr val="0033CC"/>
                </a:solidFill>
              </a:rPr>
              <a:t>。</a:t>
            </a:r>
            <a:br>
              <a:rPr lang="zh-CN" altLang="en-US" dirty="0" smtClean="0">
                <a:solidFill>
                  <a:srgbClr val="0033CC"/>
                </a:solidFill>
              </a:rPr>
            </a:br>
            <a:endParaRPr lang="zh-CN" altLang="en-US" dirty="0" smtClean="0">
              <a:solidFill>
                <a:srgbClr val="0033CC"/>
              </a:solidFill>
            </a:endParaRPr>
          </a:p>
        </p:txBody>
      </p:sp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684213" y="188913"/>
            <a:ext cx="4751387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035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00356" name="Picture 4" descr="未命名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100357" name="图片 2" descr="school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395288" y="260350"/>
            <a:ext cx="4357687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8" name="Picture 3" descr="http://pic7.soso.com/pic?fid=95715683438058963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260350"/>
            <a:ext cx="180022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9" name="Picture 7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260648"/>
            <a:ext cx="18002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60" name="Picture 13" descr="http://pic1.soso.com/pic?fid=66767803696415736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2708275"/>
            <a:ext cx="18002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61" name="Picture 8" descr="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2636912"/>
            <a:ext cx="1798638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62" name="Rectangle 10"/>
          <p:cNvSpPr>
            <a:spLocks noChangeArrowheads="1"/>
          </p:cNvSpPr>
          <p:nvPr/>
        </p:nvSpPr>
        <p:spPr bwMode="auto">
          <a:xfrm>
            <a:off x="-252413" y="5157788"/>
            <a:ext cx="7921626" cy="1373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9933FF"/>
                </a:solidFill>
              </a:rPr>
              <a:t>这是马萨诸塞州的白金斯盲童幼儿园，教室里没有黑板，取而代之的是木制书桌，墙壁上的画，等等可以</a:t>
            </a:r>
            <a:r>
              <a:rPr lang="zh-CN" altLang="en-US" sz="2800" b="1" smtClean="0">
                <a:solidFill>
                  <a:srgbClr val="000000"/>
                </a:solidFill>
              </a:rPr>
              <a:t>触摸</a:t>
            </a:r>
            <a:r>
              <a:rPr lang="zh-CN" altLang="en-US" sz="2800" b="1" smtClean="0">
                <a:solidFill>
                  <a:srgbClr val="9933FF"/>
                </a:solidFill>
              </a:rPr>
              <a:t>的东西。</a:t>
            </a:r>
            <a:endParaRPr lang="zh-CN" altLang="en-US" sz="2800" b="1" smtClean="0">
              <a:solidFill>
                <a:srgbClr val="99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45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04452" name="Picture 4" descr="未命名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104453" name="图片 3" descr="main_kell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714375"/>
            <a:ext cx="3571875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4" name="图片 6" descr="ches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714375"/>
            <a:ext cx="3357562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5" name="图片 2" descr="ston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3357563"/>
            <a:ext cx="357187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6" name="图片 8" descr="就是在这里，沙利文小姐教会了海伦第一个单词－“水”。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0" y="3429000"/>
            <a:ext cx="35718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468313" y="5805488"/>
            <a:ext cx="43402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smtClean="0">
                <a:solidFill>
                  <a:srgbClr val="0033CC"/>
                </a:solidFill>
              </a:rPr>
              <a:t>1902</a:t>
            </a:r>
            <a:r>
              <a:rPr lang="zh-CN" altLang="en-US" b="1" smtClean="0">
                <a:solidFill>
                  <a:srgbClr val="0033CC"/>
                </a:solidFill>
              </a:rPr>
              <a:t>年</a:t>
            </a:r>
            <a:r>
              <a:rPr lang="en-US" altLang="zh-CN" b="1" smtClean="0">
                <a:solidFill>
                  <a:srgbClr val="0033CC"/>
                </a:solidFill>
              </a:rPr>
              <a:t>,</a:t>
            </a:r>
            <a:r>
              <a:rPr lang="zh-CN" altLang="en-US" b="1" smtClean="0">
                <a:solidFill>
                  <a:srgbClr val="0033CC"/>
                </a:solidFill>
              </a:rPr>
              <a:t>海伦笔直坐在一座旧的石墙上，正在读放在膝头上一本盲文书。</a:t>
            </a:r>
            <a:endParaRPr lang="zh-CN" altLang="en-US" b="1" smtClean="0">
              <a:solidFill>
                <a:srgbClr val="0033CC"/>
              </a:solidFill>
            </a:endParaRPr>
          </a:p>
        </p:txBody>
      </p:sp>
      <p:sp>
        <p:nvSpPr>
          <p:cNvPr id="104458" name="Rectangle 10"/>
          <p:cNvSpPr>
            <a:spLocks noChangeArrowheads="1"/>
          </p:cNvSpPr>
          <p:nvPr/>
        </p:nvSpPr>
        <p:spPr bwMode="auto">
          <a:xfrm>
            <a:off x="4787900" y="5876925"/>
            <a:ext cx="3024188" cy="671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33CC"/>
                </a:solidFill>
              </a:rPr>
              <a:t>在这个地方她学会了第一个单词：　</a:t>
            </a:r>
            <a:r>
              <a:rPr lang="en-US" altLang="zh-CN" sz="2000" b="1" smtClean="0">
                <a:solidFill>
                  <a:srgbClr val="0033CC"/>
                </a:solidFill>
              </a:rPr>
              <a:t>water </a:t>
            </a:r>
            <a:r>
              <a:rPr lang="en-US" altLang="zh-CN" b="1" smtClean="0">
                <a:solidFill>
                  <a:srgbClr val="0033CC"/>
                </a:solidFill>
              </a:rPr>
              <a:t>  </a:t>
            </a:r>
            <a:r>
              <a:rPr lang="zh-CN" altLang="en-US" b="1" smtClean="0">
                <a:solidFill>
                  <a:srgbClr val="0033CC"/>
                </a:solidFill>
              </a:rPr>
              <a:t>水。</a:t>
            </a:r>
            <a:endParaRPr lang="zh-CN" altLang="en-US" b="1" smtClean="0">
              <a:solidFill>
                <a:srgbClr val="0033CC"/>
              </a:solidFill>
            </a:endParaRPr>
          </a:p>
        </p:txBody>
      </p:sp>
      <p:sp>
        <p:nvSpPr>
          <p:cNvPr id="104459" name="Rectangle 11"/>
          <p:cNvSpPr>
            <a:spLocks noChangeArrowheads="1"/>
          </p:cNvSpPr>
          <p:nvPr/>
        </p:nvSpPr>
        <p:spPr bwMode="auto">
          <a:xfrm>
            <a:off x="4787900" y="2924175"/>
            <a:ext cx="317658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33CC"/>
                </a:solidFill>
              </a:rPr>
              <a:t>海伦与安妮正在下国际象棋</a:t>
            </a:r>
            <a:r>
              <a:rPr lang="zh-CN" altLang="en-US" b="1" smtClean="0">
                <a:solidFill>
                  <a:srgbClr val="003300"/>
                </a:solidFill>
              </a:rPr>
              <a:t>。</a:t>
            </a:r>
            <a:endParaRPr lang="zh-CN" altLang="en-US" b="1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547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05476" name="Picture 4" descr="未命名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</p:spPr>
      </p:pic>
      <p:pic>
        <p:nvPicPr>
          <p:cNvPr id="105477" name="图片 2" descr="安妮莎莉文斜倚在沙发上，在凯勒的手心写字。大约1893年，凯勒13岁。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714500"/>
            <a:ext cx="3714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8" name="图片 5" descr="for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785938"/>
            <a:ext cx="37861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9" name="Rectangle 7"/>
          <p:cNvSpPr>
            <a:spLocks noChangeArrowheads="1"/>
          </p:cNvSpPr>
          <p:nvPr/>
        </p:nvSpPr>
        <p:spPr bwMode="auto">
          <a:xfrm>
            <a:off x="0" y="885825"/>
            <a:ext cx="86899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smtClean="0">
                <a:solidFill>
                  <a:srgbClr val="0033CC"/>
                </a:solidFill>
              </a:rPr>
              <a:t>Hellen</a:t>
            </a:r>
            <a:r>
              <a:rPr lang="zh-CN" altLang="en-US" sz="2800" b="1" smtClean="0">
                <a:solidFill>
                  <a:srgbClr val="0033CC"/>
                </a:solidFill>
              </a:rPr>
              <a:t>分别使用三种方式交流：口语，</a:t>
            </a:r>
            <a:r>
              <a:rPr lang="zh-CN" altLang="en-US" sz="2800" smtClean="0">
                <a:solidFill>
                  <a:srgbClr val="0033CC"/>
                </a:solidFill>
              </a:rPr>
              <a:t>手心写字</a:t>
            </a:r>
            <a:r>
              <a:rPr lang="zh-CN" altLang="en-US" sz="2800" b="1" smtClean="0">
                <a:solidFill>
                  <a:srgbClr val="0033CC"/>
                </a:solidFill>
              </a:rPr>
              <a:t>，唇语</a:t>
            </a:r>
            <a:endParaRPr lang="zh-CN" altLang="en-US" sz="2800" b="1" smtClean="0">
              <a:solidFill>
                <a:srgbClr val="0033CC"/>
              </a:solidFill>
            </a:endParaRPr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250825" y="5661025"/>
            <a:ext cx="36004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33CC"/>
                </a:solidFill>
              </a:rPr>
              <a:t>安妮莎莉文斜倚在沙发上，在凯勒的</a:t>
            </a:r>
            <a:r>
              <a:rPr lang="zh-CN" altLang="en-US" b="1" smtClean="0">
                <a:solidFill>
                  <a:srgbClr val="FF3300"/>
                </a:solidFill>
              </a:rPr>
              <a:t>手心写字</a:t>
            </a:r>
            <a:r>
              <a:rPr lang="zh-CN" altLang="en-US" b="1" smtClean="0">
                <a:solidFill>
                  <a:srgbClr val="0033CC"/>
                </a:solidFill>
              </a:rPr>
              <a:t>。</a:t>
            </a:r>
            <a:endParaRPr lang="zh-CN" altLang="en-US" b="1" smtClean="0">
              <a:solidFill>
                <a:srgbClr val="0033CC"/>
              </a:solidFill>
            </a:endParaRPr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4427538" y="5661025"/>
            <a:ext cx="3457575" cy="915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smtClean="0">
                <a:solidFill>
                  <a:srgbClr val="0033CC"/>
                </a:solidFill>
              </a:rPr>
              <a:t>1920</a:t>
            </a:r>
            <a:r>
              <a:rPr lang="zh-CN" altLang="en-US" b="1" smtClean="0">
                <a:solidFill>
                  <a:srgbClr val="0033CC"/>
                </a:solidFill>
              </a:rPr>
              <a:t>年</a:t>
            </a:r>
            <a:r>
              <a:rPr lang="en-US" altLang="zh-CN" b="1" smtClean="0">
                <a:solidFill>
                  <a:srgbClr val="0033CC"/>
                </a:solidFill>
              </a:rPr>
              <a:t>,</a:t>
            </a:r>
            <a:r>
              <a:rPr lang="zh-CN" altLang="en-US" b="1" smtClean="0">
                <a:solidFill>
                  <a:srgbClr val="0033CC"/>
                </a:solidFill>
              </a:rPr>
              <a:t>海伦安妮和汽车大王福特在一起</a:t>
            </a:r>
            <a:r>
              <a:rPr lang="en-US" altLang="zh-CN" b="1" smtClean="0">
                <a:solidFill>
                  <a:srgbClr val="0033CC"/>
                </a:solidFill>
              </a:rPr>
              <a:t>,</a:t>
            </a:r>
            <a:r>
              <a:rPr lang="zh-CN" altLang="en-US" b="1" smtClean="0">
                <a:solidFill>
                  <a:srgbClr val="0033CC"/>
                </a:solidFill>
              </a:rPr>
              <a:t>安妮的手放在福特的</a:t>
            </a:r>
            <a:r>
              <a:rPr lang="zh-CN" altLang="en-US" b="1" smtClean="0">
                <a:solidFill>
                  <a:srgbClr val="FF3300"/>
                </a:solidFill>
              </a:rPr>
              <a:t>嘴上感受他讲的话</a:t>
            </a:r>
            <a:endParaRPr lang="zh-CN" altLang="en-US" b="1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649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06500" name="Picture 4" descr="未命名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106501" name="Picture 7" descr="helen_old19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484313"/>
            <a:ext cx="1928812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2" name="Picture 3" descr="http://pic2.soso.com/pic?fid=48904398388458499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484313"/>
            <a:ext cx="207168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3" name="Picture 21" descr="http://pic1.soso.com/pic?fid=295862856516923877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4221163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4" name="Picture 19" descr="http://news.eastday.com/eastday/news/news/node4945/node20143/images/0006483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27313" y="4221163"/>
            <a:ext cx="17145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5" name="Picture 17" descr="http://pic2.soso.com/pic?fid=56066853632822388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149725"/>
            <a:ext cx="16430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6" name="Picture 15" descr="http://pic7.soso.com/pic?fid=367684563196951670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4149725"/>
            <a:ext cx="1714500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7" name="Rectangle 11"/>
          <p:cNvSpPr>
            <a:spLocks noChangeArrowheads="1"/>
          </p:cNvSpPr>
          <p:nvPr/>
        </p:nvSpPr>
        <p:spPr bwMode="auto">
          <a:xfrm>
            <a:off x="0" y="333375"/>
            <a:ext cx="9467850" cy="1096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b="1" smtClean="0">
              <a:solidFill>
                <a:srgbClr val="0033CC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0033CC"/>
                </a:solidFill>
              </a:rPr>
              <a:t>她为</a:t>
            </a:r>
            <a:r>
              <a:rPr lang="zh-CN" altLang="en-US" sz="2400" b="1" smtClean="0">
                <a:solidFill>
                  <a:srgbClr val="FF0000"/>
                </a:solidFill>
              </a:rPr>
              <a:t>盲人</a:t>
            </a:r>
            <a:r>
              <a:rPr lang="zh-CN" altLang="en-US" sz="2400" b="1" smtClean="0">
                <a:solidFill>
                  <a:srgbClr val="0033CC"/>
                </a:solidFill>
              </a:rPr>
              <a:t>的权利而游走</a:t>
            </a:r>
            <a:r>
              <a:rPr lang="en-US" altLang="zh-CN" sz="2400" b="1" smtClean="0">
                <a:solidFill>
                  <a:srgbClr val="0033CC"/>
                </a:solidFill>
              </a:rPr>
              <a:t>,</a:t>
            </a:r>
            <a:r>
              <a:rPr lang="zh-CN" altLang="en-US" sz="2400" b="1" smtClean="0">
                <a:solidFill>
                  <a:srgbClr val="0033CC"/>
                </a:solidFill>
              </a:rPr>
              <a:t>她访问了世界上许多城市</a:t>
            </a:r>
            <a:r>
              <a:rPr lang="en-US" altLang="zh-CN" sz="2400" b="1" smtClean="0">
                <a:solidFill>
                  <a:srgbClr val="0033CC"/>
                </a:solidFill>
              </a:rPr>
              <a:t>.</a:t>
            </a:r>
            <a:r>
              <a:rPr lang="zh-CN" altLang="en-US" sz="2400" b="1" smtClean="0">
                <a:solidFill>
                  <a:srgbClr val="0033CC"/>
                </a:solidFill>
              </a:rPr>
              <a:t>去了</a:t>
            </a:r>
            <a:r>
              <a:rPr lang="en-US" altLang="zh-CN" sz="2400" b="1" smtClean="0">
                <a:solidFill>
                  <a:srgbClr val="0033CC"/>
                </a:solidFill>
              </a:rPr>
              <a:t>5</a:t>
            </a:r>
            <a:r>
              <a:rPr lang="zh-CN" altLang="en-US" sz="2400" b="1" smtClean="0">
                <a:solidFill>
                  <a:srgbClr val="0033CC"/>
                </a:solidFill>
              </a:rPr>
              <a:t>个大洲</a:t>
            </a:r>
            <a:r>
              <a:rPr lang="en-US" altLang="zh-CN" sz="2400" b="1" smtClean="0">
                <a:solidFill>
                  <a:srgbClr val="0033CC"/>
                </a:solidFill>
              </a:rPr>
              <a:t>39</a:t>
            </a:r>
            <a:r>
              <a:rPr lang="zh-CN" altLang="en-US" sz="2400" b="1" smtClean="0">
                <a:solidFill>
                  <a:srgbClr val="0033CC"/>
                </a:solidFill>
              </a:rPr>
              <a:t>个国        </a:t>
            </a:r>
            <a:r>
              <a:rPr lang="en-US" altLang="zh-CN" sz="2400" b="1" smtClean="0">
                <a:solidFill>
                  <a:srgbClr val="0033CC"/>
                </a:solidFill>
              </a:rPr>
              <a:t>She went around the world for blind people .</a:t>
            </a:r>
            <a:endParaRPr lang="en-US" altLang="zh-CN" sz="2400" b="1" smtClean="0">
              <a:solidFill>
                <a:srgbClr val="0033CC"/>
              </a:solidFill>
            </a:endParaRPr>
          </a:p>
        </p:txBody>
      </p:sp>
      <p:sp>
        <p:nvSpPr>
          <p:cNvPr id="106508" name="Rectangle 12"/>
          <p:cNvSpPr>
            <a:spLocks noChangeArrowheads="1"/>
          </p:cNvSpPr>
          <p:nvPr/>
        </p:nvSpPr>
        <p:spPr bwMode="auto">
          <a:xfrm>
            <a:off x="0" y="3429000"/>
            <a:ext cx="93630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33CC"/>
                </a:solidFill>
              </a:rPr>
              <a:t>She says : Blind people are </a:t>
            </a:r>
            <a:r>
              <a:rPr lang="en-US" altLang="zh-CN" sz="2400" b="1" smtClean="0">
                <a:solidFill>
                  <a:srgbClr val="FF0000"/>
                </a:solidFill>
              </a:rPr>
              <a:t>normal</a:t>
            </a:r>
            <a:r>
              <a:rPr lang="en-US" altLang="zh-CN" sz="1600" b="1" smtClean="0">
                <a:solidFill>
                  <a:srgbClr val="FF0000"/>
                </a:solidFill>
              </a:rPr>
              <a:t>(</a:t>
            </a:r>
            <a:r>
              <a:rPr lang="zh-CN" altLang="en-US" sz="1600" b="1" smtClean="0">
                <a:solidFill>
                  <a:srgbClr val="FF0000"/>
                </a:solidFill>
              </a:rPr>
              <a:t>正常的）</a:t>
            </a:r>
            <a:r>
              <a:rPr lang="en-US" altLang="zh-CN" sz="2400" b="1" smtClean="0">
                <a:solidFill>
                  <a:srgbClr val="FF0000"/>
                </a:solidFill>
              </a:rPr>
              <a:t>.   </a:t>
            </a:r>
            <a:r>
              <a:rPr lang="en-US" altLang="zh-CN" sz="2400" b="1" smtClean="0">
                <a:solidFill>
                  <a:srgbClr val="0033CC"/>
                </a:solidFill>
              </a:rPr>
              <a:t>They can</a:t>
            </a:r>
            <a:r>
              <a:rPr lang="en-US" altLang="zh-CN" sz="2400" b="1" smtClean="0">
                <a:solidFill>
                  <a:srgbClr val="FF0000"/>
                </a:solidFill>
              </a:rPr>
              <a:t> learn </a:t>
            </a:r>
            <a:r>
              <a:rPr lang="en-US" altLang="zh-CN" sz="2400" b="1" smtClean="0">
                <a:solidFill>
                  <a:srgbClr val="0033CC"/>
                </a:solidFill>
              </a:rPr>
              <a:t>to …</a:t>
            </a:r>
            <a:endParaRPr lang="en-US" altLang="zh-CN" sz="2400" b="1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8547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08548" name="Picture 4" descr="未命名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108549" name="图片 1" descr="与肯尼迪总统在一起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857375"/>
            <a:ext cx="242887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0" name="Picture 10" descr="195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675" y="1844675"/>
            <a:ext cx="25717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1" name="图片 3" descr="CAJMMX3R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1773238"/>
            <a:ext cx="25717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52" name="Rectangle 8"/>
          <p:cNvSpPr>
            <a:spLocks noChangeArrowheads="1"/>
          </p:cNvSpPr>
          <p:nvPr/>
        </p:nvSpPr>
        <p:spPr bwMode="auto">
          <a:xfrm>
            <a:off x="250825" y="5445125"/>
            <a:ext cx="2376488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33CC"/>
                </a:solidFill>
              </a:rPr>
              <a:t>海伦凯勒与肯尼迪总统在一起</a:t>
            </a:r>
            <a:endParaRPr lang="zh-CN" altLang="en-US" sz="2400" b="1" dirty="0" smtClean="0">
              <a:solidFill>
                <a:srgbClr val="0033CC"/>
              </a:solidFill>
            </a:endParaRPr>
          </a:p>
        </p:txBody>
      </p:sp>
      <p:sp>
        <p:nvSpPr>
          <p:cNvPr id="108553" name="Rectangle 9"/>
          <p:cNvSpPr>
            <a:spLocks noChangeArrowheads="1"/>
          </p:cNvSpPr>
          <p:nvPr/>
        </p:nvSpPr>
        <p:spPr bwMode="auto">
          <a:xfrm>
            <a:off x="2987675" y="5305425"/>
            <a:ext cx="2735263" cy="1552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33CC"/>
                </a:solidFill>
              </a:rPr>
              <a:t>她被授予美国公民所能得到的最高荣誉</a:t>
            </a:r>
            <a:r>
              <a:rPr lang="en-US" altLang="zh-CN" sz="2400" b="1" dirty="0" smtClean="0">
                <a:solidFill>
                  <a:srgbClr val="0033CC"/>
                </a:solidFill>
              </a:rPr>
              <a:t>----</a:t>
            </a:r>
            <a:r>
              <a:rPr lang="zh-CN" altLang="en-US" sz="2400" b="1" dirty="0" smtClean="0">
                <a:solidFill>
                  <a:srgbClr val="0033CC"/>
                </a:solidFill>
              </a:rPr>
              <a:t>总统自由勋章</a:t>
            </a:r>
            <a:r>
              <a:rPr lang="en-US" altLang="zh-CN" sz="2400" b="1" dirty="0" smtClean="0">
                <a:solidFill>
                  <a:srgbClr val="0033CC"/>
                </a:solidFill>
              </a:rPr>
              <a:t>.</a:t>
            </a:r>
            <a:endParaRPr lang="en-US" altLang="zh-CN" sz="2400" b="1" dirty="0" smtClean="0">
              <a:solidFill>
                <a:srgbClr val="0033CC"/>
              </a:solidFill>
            </a:endParaRPr>
          </a:p>
        </p:txBody>
      </p:sp>
      <p:sp>
        <p:nvSpPr>
          <p:cNvPr id="108554" name="Rectangle 10"/>
          <p:cNvSpPr>
            <a:spLocks noChangeArrowheads="1"/>
          </p:cNvSpPr>
          <p:nvPr/>
        </p:nvSpPr>
        <p:spPr bwMode="auto">
          <a:xfrm>
            <a:off x="6011863" y="5305425"/>
            <a:ext cx="2089150" cy="1552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33CC"/>
                </a:solidFill>
              </a:rPr>
              <a:t>海伦凯勒第一本书已经被翻译成５０种语言．</a:t>
            </a:r>
            <a:endParaRPr lang="zh-CN" altLang="en-US" sz="2400" b="1" dirty="0" smtClean="0">
              <a:solidFill>
                <a:srgbClr val="0033CC"/>
              </a:solidFill>
            </a:endParaRPr>
          </a:p>
        </p:txBody>
      </p:sp>
      <p:sp>
        <p:nvSpPr>
          <p:cNvPr id="108555" name="Rectangle 11"/>
          <p:cNvSpPr>
            <a:spLocks noChangeArrowheads="1"/>
          </p:cNvSpPr>
          <p:nvPr/>
        </p:nvSpPr>
        <p:spPr bwMode="auto">
          <a:xfrm>
            <a:off x="468313" y="836613"/>
            <a:ext cx="6199187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 err="1" smtClean="0">
                <a:solidFill>
                  <a:srgbClr val="0033CC"/>
                </a:solidFill>
              </a:rPr>
              <a:t>Hellen</a:t>
            </a:r>
            <a:r>
              <a:rPr lang="en-US" altLang="zh-CN" sz="4000" dirty="0" smtClean="0">
                <a:solidFill>
                  <a:srgbClr val="0033CC"/>
                </a:solidFill>
              </a:rPr>
              <a:t> </a:t>
            </a:r>
            <a:r>
              <a:rPr lang="en-US" altLang="zh-CN" sz="4000" dirty="0" err="1" smtClean="0">
                <a:solidFill>
                  <a:srgbClr val="0033CC"/>
                </a:solidFill>
              </a:rPr>
              <a:t>Kellar</a:t>
            </a:r>
            <a:r>
              <a:rPr lang="en-US" altLang="zh-CN" sz="4000" dirty="0" smtClean="0">
                <a:solidFill>
                  <a:srgbClr val="0033CC"/>
                </a:solidFill>
              </a:rPr>
              <a:t> was </a:t>
            </a:r>
            <a:r>
              <a:rPr lang="en-US" altLang="zh-CN" sz="4000" dirty="0" smtClean="0">
                <a:solidFill>
                  <a:srgbClr val="FF0000"/>
                </a:solidFill>
              </a:rPr>
              <a:t>famous</a:t>
            </a:r>
            <a:r>
              <a:rPr lang="en-US" altLang="zh-CN" sz="4000" dirty="0" smtClean="0">
                <a:solidFill>
                  <a:srgbClr val="0033CC"/>
                </a:solidFill>
              </a:rPr>
              <a:t> .</a:t>
            </a:r>
            <a:endParaRPr lang="en-US" altLang="zh-CN" sz="4000" dirty="0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 descr="ertong2_054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41863" y="2095500"/>
            <a:ext cx="4187825" cy="440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42910" y="620688"/>
            <a:ext cx="7597657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72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Rounded MT Bold" pitchFamily="34" charset="0"/>
              </a:rPr>
              <a:t>Let’s learn some</a:t>
            </a:r>
            <a:endParaRPr lang="en-US" altLang="zh-CN" sz="72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Rounded MT Bold" pitchFamily="34" charset="0"/>
            </a:endParaRPr>
          </a:p>
          <a:p>
            <a:pPr algn="ctr">
              <a:defRPr/>
            </a:pPr>
            <a:r>
              <a:rPr lang="en-US" altLang="zh-CN" sz="72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Rounded MT Bold" pitchFamily="34" charset="0"/>
              </a:rPr>
              <a:t>new words.</a:t>
            </a:r>
            <a:endParaRPr lang="zh-CN" altLang="en-US" sz="72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u=1940783925,2289278265&amp;fm=0&amp;gp=-2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404813"/>
            <a:ext cx="3095625" cy="6192837"/>
          </a:xfrm>
          <a:prstGeom prst="rect">
            <a:avLst/>
          </a:prstGeom>
          <a:noFill/>
        </p:spPr>
      </p:pic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-541338" y="549275"/>
            <a:ext cx="6769101" cy="3384550"/>
          </a:xfrm>
          <a:prstGeom prst="wedgeEllipseCallout">
            <a:avLst>
              <a:gd name="adj1" fmla="val 57130"/>
              <a:gd name="adj2" fmla="val 482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en-US" altLang="zh-CN" sz="4000" dirty="0">
                <a:ea typeface="楷体_GB2312" pitchFamily="49" charset="-122"/>
              </a:rPr>
              <a:t>“Blind  people</a:t>
            </a:r>
            <a:endParaRPr lang="en-US" altLang="zh-CN" sz="4000" dirty="0">
              <a:ea typeface="楷体_GB2312" pitchFamily="49" charset="-122"/>
            </a:endParaRPr>
          </a:p>
          <a:p>
            <a:pPr algn="ctr"/>
            <a:r>
              <a:rPr lang="en-US" altLang="zh-CN" sz="4000" dirty="0">
                <a:ea typeface="楷体_GB2312" pitchFamily="49" charset="-122"/>
              </a:rPr>
              <a:t>are </a:t>
            </a:r>
            <a:r>
              <a:rPr lang="en-US" altLang="zh-CN" sz="4000" dirty="0">
                <a:solidFill>
                  <a:schemeClr val="hlink"/>
                </a:solidFill>
                <a:ea typeface="楷体_GB2312" pitchFamily="49" charset="-122"/>
              </a:rPr>
              <a:t>normal </a:t>
            </a:r>
            <a:r>
              <a:rPr lang="en-US" altLang="zh-CN" sz="4000" dirty="0">
                <a:ea typeface="楷体_GB2312" pitchFamily="49" charset="-122"/>
              </a:rPr>
              <a:t>people.</a:t>
            </a:r>
            <a:r>
              <a:rPr lang="en-US" altLang="zh-CN" sz="4000" dirty="0">
                <a:solidFill>
                  <a:schemeClr val="hlink"/>
                </a:solidFill>
                <a:ea typeface="楷体_GB2312" pitchFamily="49" charset="-122"/>
              </a:rPr>
              <a:t>   </a:t>
            </a:r>
            <a:endParaRPr lang="en-US" altLang="zh-CN" sz="4000" dirty="0">
              <a:ea typeface="楷体_GB2312" pitchFamily="49" charset="-122"/>
            </a:endParaRPr>
          </a:p>
          <a:p>
            <a:pPr algn="ctr"/>
            <a:r>
              <a:rPr lang="en-US" altLang="zh-CN" sz="4000" dirty="0">
                <a:ea typeface="楷体_GB2312" pitchFamily="49" charset="-122"/>
              </a:rPr>
              <a:t>We can learn and work  , too.”</a:t>
            </a:r>
            <a:endParaRPr lang="en-US" altLang="zh-CN" sz="4000" dirty="0">
              <a:ea typeface="楷体_GB2312" pitchFamily="49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51520" y="4077072"/>
            <a:ext cx="587375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66"/>
                </a:solidFill>
              </a:rPr>
              <a:t>海伦凯勒身虽残但其志很坚，</a:t>
            </a:r>
            <a:endParaRPr lang="zh-CN" altLang="en-US" sz="3200" b="1" dirty="0">
              <a:solidFill>
                <a:srgbClr val="FF0066"/>
              </a:solidFill>
            </a:endParaRPr>
          </a:p>
          <a:p>
            <a:r>
              <a:rPr lang="zh-CN" altLang="en-US" sz="3200" b="1" dirty="0">
                <a:solidFill>
                  <a:srgbClr val="FF0066"/>
                </a:solidFill>
              </a:rPr>
              <a:t>她的精神感染了一代又一代的人</a:t>
            </a:r>
            <a:endParaRPr lang="zh-CN" altLang="en-US" sz="3200" b="1" dirty="0">
              <a:solidFill>
                <a:srgbClr val="FF0066"/>
              </a:solidFill>
            </a:endParaRPr>
          </a:p>
          <a:p>
            <a:r>
              <a:rPr lang="zh-CN" altLang="en-US" sz="3200" b="1" dirty="0">
                <a:solidFill>
                  <a:srgbClr val="FF0066"/>
                </a:solidFill>
              </a:rPr>
              <a:t>残疾人尚且如此</a:t>
            </a:r>
            <a:endParaRPr lang="zh-CN" altLang="en-US" sz="3200" b="1" dirty="0">
              <a:solidFill>
                <a:srgbClr val="FF0066"/>
              </a:solidFill>
            </a:endParaRPr>
          </a:p>
          <a:p>
            <a:r>
              <a:rPr lang="zh-CN" altLang="en-US" sz="3200" b="1" dirty="0">
                <a:solidFill>
                  <a:srgbClr val="FF0066"/>
                </a:solidFill>
              </a:rPr>
              <a:t>我们又该怎么样去做呢？？！！</a:t>
            </a:r>
            <a:endParaRPr lang="zh-CN" altLang="en-US" sz="32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zhanghaidi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5148263" cy="3357563"/>
          </a:xfrm>
          <a:prstGeom prst="rect">
            <a:avLst/>
          </a:prstGeom>
          <a:noFill/>
        </p:spPr>
      </p:pic>
      <p:pic>
        <p:nvPicPr>
          <p:cNvPr id="35845" name="Picture 5" descr="huoj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7563"/>
            <a:ext cx="5219700" cy="3500437"/>
          </a:xfrm>
          <a:prstGeom prst="rect">
            <a:avLst/>
          </a:prstGeom>
          <a:noFill/>
        </p:spPr>
      </p:pic>
      <p:pic>
        <p:nvPicPr>
          <p:cNvPr id="35846" name="Picture 6" descr="beiduof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3357563"/>
            <a:ext cx="3924300" cy="3500437"/>
          </a:xfrm>
          <a:prstGeom prst="rect">
            <a:avLst/>
          </a:prstGeom>
          <a:noFill/>
        </p:spPr>
      </p:pic>
      <p:pic>
        <p:nvPicPr>
          <p:cNvPr id="35847" name="Picture 7" descr="sanglan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8263" y="0"/>
            <a:ext cx="3995737" cy="3357563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761 0.69283 L -2.77778E-6 -3.3333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0" y="-3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5" name="Picture 9" descr="mangrenkanshu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3438" y="0"/>
            <a:ext cx="4500562" cy="3357563"/>
          </a:xfrm>
          <a:prstGeom prst="rect">
            <a:avLst/>
          </a:prstGeom>
          <a:noFill/>
        </p:spPr>
      </p:pic>
      <p:pic>
        <p:nvPicPr>
          <p:cNvPr id="34828" name="Picture 12" descr="yongjiaoxuex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643438" cy="3376613"/>
          </a:xfrm>
          <a:prstGeom prst="rect">
            <a:avLst/>
          </a:prstGeom>
          <a:noFill/>
        </p:spPr>
      </p:pic>
      <p:pic>
        <p:nvPicPr>
          <p:cNvPr id="34832" name="Picture 16" descr="001e4f9796000abd42d10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357563"/>
            <a:ext cx="4643438" cy="3509962"/>
          </a:xfrm>
          <a:prstGeom prst="rect">
            <a:avLst/>
          </a:prstGeom>
          <a:noFill/>
        </p:spPr>
      </p:pic>
      <p:pic>
        <p:nvPicPr>
          <p:cNvPr id="34833" name="Picture 17" descr="%D1%E0~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3357563"/>
            <a:ext cx="4500562" cy="350043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mangrenkanshu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56325" y="0"/>
            <a:ext cx="2987675" cy="1916113"/>
          </a:xfrm>
          <a:prstGeom prst="rect">
            <a:avLst/>
          </a:prstGeom>
          <a:noFill/>
        </p:spPr>
      </p:pic>
      <p:pic>
        <p:nvPicPr>
          <p:cNvPr id="43012" name="Picture 4" descr="yongjiaoxuex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987675" cy="1917700"/>
          </a:xfrm>
          <a:prstGeom prst="rect">
            <a:avLst/>
          </a:prstGeom>
          <a:noFill/>
        </p:spPr>
      </p:pic>
      <p:pic>
        <p:nvPicPr>
          <p:cNvPr id="43014" name="Picture 6" descr="zhanghaidi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675" y="5013325"/>
            <a:ext cx="3168650" cy="1844675"/>
          </a:xfrm>
          <a:prstGeom prst="rect">
            <a:avLst/>
          </a:prstGeom>
          <a:noFill/>
        </p:spPr>
      </p:pic>
      <p:pic>
        <p:nvPicPr>
          <p:cNvPr id="43015" name="Picture 7" descr="huojin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87675" y="0"/>
            <a:ext cx="3211513" cy="1916113"/>
          </a:xfrm>
          <a:prstGeom prst="rect">
            <a:avLst/>
          </a:prstGeom>
          <a:noFill/>
        </p:spPr>
      </p:pic>
      <p:pic>
        <p:nvPicPr>
          <p:cNvPr id="43016" name="Picture 8" descr="beiduofen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1916113"/>
            <a:ext cx="1763713" cy="3097212"/>
          </a:xfrm>
          <a:prstGeom prst="rect">
            <a:avLst/>
          </a:prstGeom>
          <a:noFill/>
        </p:spPr>
      </p:pic>
      <p:pic>
        <p:nvPicPr>
          <p:cNvPr id="43017" name="Picture 9" descr="sanglan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35825" y="1916113"/>
            <a:ext cx="1908175" cy="3097212"/>
          </a:xfrm>
          <a:prstGeom prst="rect">
            <a:avLst/>
          </a:prstGeom>
          <a:noFill/>
        </p:spPr>
      </p:pic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1835150" y="2349500"/>
            <a:ext cx="6265863" cy="1739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333399"/>
                </a:solidFill>
              </a:rPr>
              <a:t>They are disabled</a:t>
            </a:r>
            <a:r>
              <a:rPr lang="zh-CN" altLang="en-US" b="1" dirty="0" smtClean="0">
                <a:solidFill>
                  <a:srgbClr val="333399"/>
                </a:solidFill>
              </a:rPr>
              <a:t>（残疾人），</a:t>
            </a:r>
            <a:endParaRPr lang="zh-CN" altLang="en-US" sz="3600" b="1" dirty="0" smtClean="0">
              <a:solidFill>
                <a:srgbClr val="333399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333399"/>
                </a:solidFill>
              </a:rPr>
              <a:t>but  they try hard to </a:t>
            </a:r>
            <a:endParaRPr lang="en-US" altLang="zh-CN" sz="3600" b="1" dirty="0" smtClean="0">
              <a:solidFill>
                <a:srgbClr val="333399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333399"/>
                </a:solidFill>
              </a:rPr>
              <a:t>live like normal people.</a:t>
            </a:r>
            <a:endParaRPr lang="en-US" altLang="zh-CN" sz="3600" b="1" dirty="0" smtClean="0">
              <a:solidFill>
                <a:srgbClr val="333399"/>
              </a:solidFill>
            </a:endParaRPr>
          </a:p>
        </p:txBody>
      </p:sp>
      <p:pic>
        <p:nvPicPr>
          <p:cNvPr id="43021" name="Picture 13" descr="001e4f9796000abd42d10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5013325"/>
            <a:ext cx="2987675" cy="1844675"/>
          </a:xfrm>
          <a:prstGeom prst="rect">
            <a:avLst/>
          </a:prstGeom>
          <a:noFill/>
        </p:spPr>
      </p:pic>
      <p:pic>
        <p:nvPicPr>
          <p:cNvPr id="43022" name="Picture 14" descr="%D1%E0~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084888" y="5013325"/>
            <a:ext cx="3059112" cy="18446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3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3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3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430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430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430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75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30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30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30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611188" y="549275"/>
            <a:ext cx="3313112" cy="6226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  blind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  deaf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dumb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（哑的）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>
            <a:off x="2195513" y="5876925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1979613" y="3429000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2124075" y="90805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9"/>
          <p:cNvGrpSpPr/>
          <p:nvPr/>
        </p:nvGrpSpPr>
        <p:grpSpPr bwMode="auto">
          <a:xfrm>
            <a:off x="4140200" y="2420938"/>
            <a:ext cx="1727200" cy="2247900"/>
            <a:chOff x="2608" y="1525"/>
            <a:chExt cx="1088" cy="1416"/>
          </a:xfrm>
        </p:grpSpPr>
        <p:pic>
          <p:nvPicPr>
            <p:cNvPr id="30726" name="Picture 6" descr="2009060316380442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08" y="1525"/>
              <a:ext cx="1062" cy="1416"/>
            </a:xfrm>
            <a:prstGeom prst="rect">
              <a:avLst/>
            </a:prstGeom>
            <a:noFill/>
          </p:spPr>
        </p:pic>
        <p:sp>
          <p:nvSpPr>
            <p:cNvPr id="30733" name="Line 13"/>
            <p:cNvSpPr>
              <a:spLocks noChangeShapeType="1"/>
            </p:cNvSpPr>
            <p:nvPr/>
          </p:nvSpPr>
          <p:spPr bwMode="auto">
            <a:xfrm>
              <a:off x="2608" y="1570"/>
              <a:ext cx="1088" cy="136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5" name="Line 15"/>
            <p:cNvSpPr>
              <a:spLocks noChangeShapeType="1"/>
            </p:cNvSpPr>
            <p:nvPr/>
          </p:nvSpPr>
          <p:spPr bwMode="auto">
            <a:xfrm flipV="1">
              <a:off x="2608" y="1525"/>
              <a:ext cx="1043" cy="140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3851275" y="4994275"/>
            <a:ext cx="2233613" cy="1674813"/>
            <a:chOff x="2426" y="3146"/>
            <a:chExt cx="1407" cy="1055"/>
          </a:xfrm>
        </p:grpSpPr>
        <p:pic>
          <p:nvPicPr>
            <p:cNvPr id="30727" name="Picture 7" descr="zuiba2_03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26" y="3146"/>
              <a:ext cx="1407" cy="1030"/>
            </a:xfrm>
            <a:prstGeom prst="rect">
              <a:avLst/>
            </a:prstGeom>
            <a:noFill/>
          </p:spPr>
        </p:pic>
        <p:sp>
          <p:nvSpPr>
            <p:cNvPr id="30732" name="Line 12"/>
            <p:cNvSpPr>
              <a:spLocks noChangeShapeType="1"/>
            </p:cNvSpPr>
            <p:nvPr/>
          </p:nvSpPr>
          <p:spPr bwMode="auto">
            <a:xfrm>
              <a:off x="2426" y="3158"/>
              <a:ext cx="1407" cy="104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6" name="Line 16"/>
            <p:cNvSpPr>
              <a:spLocks noChangeShapeType="1"/>
            </p:cNvSpPr>
            <p:nvPr/>
          </p:nvSpPr>
          <p:spPr bwMode="auto">
            <a:xfrm flipV="1">
              <a:off x="2426" y="3158"/>
              <a:ext cx="1407" cy="999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3708400" y="404813"/>
            <a:ext cx="2447925" cy="1655762"/>
            <a:chOff x="2336" y="255"/>
            <a:chExt cx="1542" cy="1043"/>
          </a:xfrm>
        </p:grpSpPr>
        <p:pic>
          <p:nvPicPr>
            <p:cNvPr id="30725" name="Picture 5" descr="18254b9470461224d21b70be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381" y="255"/>
              <a:ext cx="1451" cy="1039"/>
            </a:xfrm>
            <a:prstGeom prst="rect">
              <a:avLst/>
            </a:prstGeom>
            <a:noFill/>
          </p:spPr>
        </p:pic>
        <p:sp>
          <p:nvSpPr>
            <p:cNvPr id="30734" name="Line 14"/>
            <p:cNvSpPr>
              <a:spLocks noChangeShapeType="1"/>
            </p:cNvSpPr>
            <p:nvPr/>
          </p:nvSpPr>
          <p:spPr bwMode="auto">
            <a:xfrm>
              <a:off x="2336" y="255"/>
              <a:ext cx="1542" cy="104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7" name="Line 17"/>
            <p:cNvSpPr>
              <a:spLocks noChangeShapeType="1"/>
            </p:cNvSpPr>
            <p:nvPr/>
          </p:nvSpPr>
          <p:spPr bwMode="auto">
            <a:xfrm flipV="1">
              <a:off x="2381" y="255"/>
              <a:ext cx="1452" cy="104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0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881241" y="3140968"/>
            <a:ext cx="7507183" cy="92333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Rounded MT Bold" pitchFamily="34" charset="0"/>
              </a:rPr>
              <a:t>could</a:t>
            </a:r>
            <a:r>
              <a:rPr lang="zh-CN" altLang="en-US" sz="54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Rounded MT Bold" pitchFamily="34" charset="0"/>
              </a:rPr>
              <a:t>和</a:t>
            </a:r>
            <a:r>
              <a:rPr lang="en-US" altLang="zh-CN" sz="54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Rounded MT Bold" pitchFamily="34" charset="0"/>
              </a:rPr>
              <a:t>couldn’t</a:t>
            </a:r>
            <a:r>
              <a:rPr lang="zh-CN" altLang="en-US" sz="54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Rounded MT Bold" pitchFamily="34" charset="0"/>
              </a:rPr>
              <a:t>的用法</a:t>
            </a:r>
            <a:endParaRPr lang="zh-CN" altLang="en-US" sz="54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0931" y="1940639"/>
            <a:ext cx="481734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Rounded MT Bold" pitchFamily="34" charset="0"/>
              </a:rPr>
              <a:t>知识点讲解</a:t>
            </a:r>
            <a:endParaRPr lang="zh-CN" altLang="en-US" sz="72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55776" y="403525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755576" y="404664"/>
            <a:ext cx="727233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sb. could do </a:t>
            </a:r>
            <a:r>
              <a:rPr lang="en-US" altLang="zh-CN" sz="4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sth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756046" y="3140968"/>
            <a:ext cx="727233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couldn’t do </a:t>
            </a:r>
            <a:r>
              <a:rPr lang="en-US" altLang="zh-CN" sz="4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sth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971600" y="1628800"/>
            <a:ext cx="727233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83568" y="1124744"/>
            <a:ext cx="727233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latin typeface="Times New Roman" panose="02020603050405020304" pitchFamily="18" charset="0"/>
              </a:rPr>
              <a:t>某人过去能做某事。</a:t>
            </a:r>
            <a:endParaRPr lang="en-US" altLang="zh-CN" sz="4800" b="1" dirty="0">
              <a:latin typeface="Times New Roman" panose="02020603050405020304" pitchFamily="18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84038" y="3861048"/>
            <a:ext cx="727233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latin typeface="Times New Roman" panose="02020603050405020304" pitchFamily="18" charset="0"/>
              </a:rPr>
              <a:t>某人过去不能做某事。</a:t>
            </a:r>
            <a:endParaRPr lang="en-US" altLang="zh-CN" sz="4800" b="1" dirty="0">
              <a:latin typeface="Times New Roman" panose="02020603050405020304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835968" y="1916832"/>
            <a:ext cx="72723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例如：当我 一岁的时候，我会走路。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99592" y="4653136"/>
            <a:ext cx="72723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例如：当我 一岁的时候，我不会跑步。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99592" y="2564904"/>
            <a:ext cx="72723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When I was one year old, I could walk.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99592" y="5292497"/>
            <a:ext cx="72723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When I was one year old, I couldn’t run.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10" grpId="0"/>
      <p:bldP spid="13" grpId="0"/>
      <p:bldP spid="14" grpId="0"/>
      <p:bldP spid="15" grpId="0"/>
      <p:bldP spid="8" grpId="0"/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00814111255538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00"/>
            <a:ext cx="9144000" cy="7197725"/>
          </a:xfrm>
          <a:prstGeom prst="rect">
            <a:avLst/>
          </a:prstGeom>
          <a:noFill/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0" y="5667375"/>
            <a:ext cx="9144000" cy="1190625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600"/>
              <a:t>He was_______ so he </a:t>
            </a:r>
            <a:r>
              <a:rPr lang="en-US" altLang="zh-CN" sz="3600">
                <a:solidFill>
                  <a:srgbClr val="0000FF"/>
                </a:solidFill>
              </a:rPr>
              <a:t>couldn’t</a:t>
            </a:r>
            <a:r>
              <a:rPr lang="en-US" altLang="zh-CN" sz="3600"/>
              <a:t>________.</a:t>
            </a:r>
            <a:endParaRPr lang="en-US" altLang="zh-CN" sz="3600"/>
          </a:p>
          <a:p>
            <a:r>
              <a:rPr lang="en-US" altLang="zh-CN" sz="3600"/>
              <a:t>But he </a:t>
            </a:r>
            <a:r>
              <a:rPr lang="en-US" altLang="zh-CN" sz="3600">
                <a:solidFill>
                  <a:srgbClr val="0000FF"/>
                </a:solidFill>
              </a:rPr>
              <a:t>could</a:t>
            </a:r>
            <a:r>
              <a:rPr lang="en-US" altLang="zh-CN" sz="3600"/>
              <a:t>_____.</a:t>
            </a:r>
            <a:endParaRPr lang="en-US" altLang="zh-CN" sz="360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905000" y="5589588"/>
            <a:ext cx="12573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66"/>
                </a:solidFill>
              </a:rPr>
              <a:t>blind</a:t>
            </a:r>
            <a:endParaRPr lang="en-US" altLang="zh-CN" sz="4000">
              <a:solidFill>
                <a:srgbClr val="FF0066"/>
              </a:solidFill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6858000" y="5486400"/>
            <a:ext cx="10858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66"/>
                </a:solidFill>
              </a:rPr>
              <a:t>see</a:t>
            </a:r>
            <a:endParaRPr lang="en-US" altLang="zh-CN" sz="4400">
              <a:solidFill>
                <a:srgbClr val="FF0066"/>
              </a:solidFill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743200" y="6156325"/>
            <a:ext cx="111601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66"/>
                </a:solidFill>
              </a:rPr>
              <a:t>sing</a:t>
            </a:r>
            <a:endParaRPr lang="en-US" altLang="zh-CN" sz="400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0051015152427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549275"/>
            <a:ext cx="8424862" cy="6048375"/>
          </a:xfrm>
          <a:prstGeom prst="rect">
            <a:avLst/>
          </a:prstGeom>
          <a:noFill/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0" y="5667375"/>
            <a:ext cx="9144000" cy="1190625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600"/>
              <a:t>She was_______. So she </a:t>
            </a:r>
            <a:r>
              <a:rPr lang="en-US" altLang="zh-CN" sz="3600">
                <a:solidFill>
                  <a:srgbClr val="0000FF"/>
                </a:solidFill>
              </a:rPr>
              <a:t>couldn’t</a:t>
            </a:r>
            <a:r>
              <a:rPr lang="en-US" altLang="zh-CN" sz="3600"/>
              <a:t>________.</a:t>
            </a:r>
            <a:endParaRPr lang="en-US" altLang="zh-CN" sz="3600"/>
          </a:p>
          <a:p>
            <a:r>
              <a:rPr lang="en-US" altLang="zh-CN" sz="3600"/>
              <a:t>But she </a:t>
            </a:r>
            <a:r>
              <a:rPr lang="en-US" altLang="zh-CN" sz="3600">
                <a:solidFill>
                  <a:srgbClr val="0000FF"/>
                </a:solidFill>
              </a:rPr>
              <a:t>could</a:t>
            </a:r>
            <a:r>
              <a:rPr lang="en-US" altLang="zh-CN" sz="3600"/>
              <a:t>__________________.</a:t>
            </a:r>
            <a:endParaRPr lang="en-US" altLang="zh-CN" sz="360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905000" y="5589588"/>
            <a:ext cx="12573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66"/>
                </a:solidFill>
              </a:rPr>
              <a:t>blind</a:t>
            </a:r>
            <a:endParaRPr lang="en-US" altLang="zh-CN" sz="4000">
              <a:solidFill>
                <a:srgbClr val="FF0066"/>
              </a:solidFill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7239000" y="5562600"/>
            <a:ext cx="10858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66"/>
                </a:solidFill>
              </a:rPr>
              <a:t>see</a:t>
            </a:r>
            <a:endParaRPr lang="en-US" altLang="zh-CN" sz="4400">
              <a:solidFill>
                <a:srgbClr val="FF0066"/>
              </a:solidFill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971800" y="6216650"/>
            <a:ext cx="41211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</a:rPr>
              <a:t> surf on the internet</a:t>
            </a:r>
            <a:endParaRPr lang="en-US" altLang="zh-CN" sz="360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0051015152344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913" y="0"/>
            <a:ext cx="9205913" cy="6858000"/>
          </a:xfrm>
          <a:prstGeom prst="rect">
            <a:avLst/>
          </a:prstGeom>
          <a:noFill/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228600"/>
            <a:ext cx="9144000" cy="1190625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600"/>
              <a:t>They  were______. So they </a:t>
            </a:r>
            <a:r>
              <a:rPr lang="en-US" altLang="zh-CN" sz="3600">
                <a:solidFill>
                  <a:srgbClr val="0000FF"/>
                </a:solidFill>
              </a:rPr>
              <a:t>couldn’t</a:t>
            </a:r>
            <a:r>
              <a:rPr lang="en-US" altLang="zh-CN" sz="3600"/>
              <a:t>______. But they </a:t>
            </a:r>
            <a:r>
              <a:rPr lang="en-US" altLang="zh-CN" sz="3600">
                <a:solidFill>
                  <a:srgbClr val="0000FF"/>
                </a:solidFill>
              </a:rPr>
              <a:t>could</a:t>
            </a:r>
            <a:r>
              <a:rPr lang="en-US" altLang="zh-CN" sz="3600"/>
              <a:t>_____ _________.</a:t>
            </a:r>
            <a:endParaRPr lang="en-US" altLang="zh-CN" sz="3600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590800" y="152400"/>
            <a:ext cx="12573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66"/>
                </a:solidFill>
              </a:rPr>
              <a:t>blind</a:t>
            </a:r>
            <a:endParaRPr lang="en-US" altLang="zh-CN" sz="4000">
              <a:solidFill>
                <a:srgbClr val="FF0066"/>
              </a:solidFill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7620000" y="0"/>
            <a:ext cx="10858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66"/>
                </a:solidFill>
              </a:rPr>
              <a:t>see</a:t>
            </a:r>
            <a:endParaRPr lang="en-US" altLang="zh-CN" sz="4400">
              <a:solidFill>
                <a:srgbClr val="FF0066"/>
              </a:solidFill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048000" y="762000"/>
            <a:ext cx="35623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66"/>
                </a:solidFill>
              </a:rPr>
              <a:t> play  ping-pong.</a:t>
            </a:r>
            <a:endParaRPr lang="en-US" altLang="zh-CN" sz="360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</p:bldLst>
  </p:timing>
</p:sld>
</file>

<file path=ppt/tags/tag1.xml><?xml version="1.0" encoding="utf-8"?>
<p:tagLst xmlns:p="http://schemas.openxmlformats.org/presentationml/2006/main">
  <p:tag name="KSO_WPP_MARK_KEY" val="c3a60d1b-2cff-4002-9b23-9730636634d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  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5169</Words>
  <Application>WPS 演示</Application>
  <PresentationFormat>全屏显示(4:3)</PresentationFormat>
  <Paragraphs>302</Paragraphs>
  <Slides>33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微软雅黑</vt:lpstr>
      <vt:lpstr>Arial Rounded MT Bold</vt:lpstr>
      <vt:lpstr>Calibri</vt:lpstr>
      <vt:lpstr>Arial Unicode MS</vt:lpstr>
      <vt:lpstr>Verdana</vt:lpstr>
      <vt:lpstr>BatangChe</vt:lpstr>
      <vt:lpstr>Malgun Gothic</vt:lpstr>
      <vt:lpstr>Arial</vt:lpstr>
      <vt:lpstr>Comic Sans MS</vt:lpstr>
      <vt:lpstr>Gulim</vt:lpstr>
      <vt:lpstr>楷体_GB2312</vt:lpstr>
      <vt:lpstr>新宋体</vt:lpstr>
      <vt:lpstr>MingLiU</vt:lpstr>
      <vt:lpstr>MingLiU-ExtB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I. Listen,read and answer.</vt:lpstr>
      <vt:lpstr>PowerPoint 演示文稿</vt:lpstr>
      <vt:lpstr>PowerPoint 演示文稿</vt:lpstr>
      <vt:lpstr>PowerPoint 演示文稿</vt:lpstr>
      <vt:lpstr>Helen’s handwriting</vt:lpstr>
      <vt:lpstr>PowerPoint 演示文稿</vt:lpstr>
      <vt:lpstr>PowerPoint 演示文稿</vt:lpstr>
      <vt:lpstr>Read silently then find ‘T’ or ‘F’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教客网_www.jiaokedu.com</Company>
  <LinksUpToDate>false</LinksUpToDate>
  <SharedDoc>false</SharedDoc>
  <HyperlinksChanged>false</HyperlinksChanged>
  <AppVersion>14.0000</AppVersion>
  <Manager>教客网_www.jiaokedu.com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小树</cp:lastModifiedBy>
  <cp:revision>20</cp:revision>
  <dcterms:created xsi:type="dcterms:W3CDTF">2013-03-19T05:33:00Z</dcterms:created>
  <dcterms:modified xsi:type="dcterms:W3CDTF">2023-02-17T05:32:46Z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CAA18EE50D624F99A26C946F6BD26486</vt:lpwstr>
  </property>
  <property fmtid="{D5CDD505-2E9C-101B-9397-08002B2CF9AE}" pid="3" name="KSOProductBuildVer">
    <vt:lpwstr>2052-11.1.0.13703</vt:lpwstr>
  </property>
</Properties>
</file>