
<file path=[Content_Types].xml><?xml version="1.0" encoding="utf-8"?>
<Types xmlns="http://schemas.openxmlformats.org/package/2006/content-types">
  <Default Extension="jpeg" ContentType="image/jpeg"/>
  <Default Extension="JPG" ContentType="image/.jpg"/>
  <Default Extension="wav" ContentType="audio/x-wav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4"/>
  </p:notesMasterIdLst>
  <p:sldIdLst>
    <p:sldId id="256" r:id="rId3"/>
    <p:sldId id="260" r:id="rId5"/>
    <p:sldId id="350" r:id="rId6"/>
    <p:sldId id="352" r:id="rId7"/>
    <p:sldId id="381" r:id="rId8"/>
    <p:sldId id="387" r:id="rId9"/>
    <p:sldId id="389" r:id="rId10"/>
    <p:sldId id="358" r:id="rId11"/>
    <p:sldId id="359" r:id="rId12"/>
    <p:sldId id="366" r:id="rId13"/>
    <p:sldId id="367" r:id="rId14"/>
    <p:sldId id="388" r:id="rId15"/>
    <p:sldId id="377" r:id="rId16"/>
    <p:sldId id="382" r:id="rId17"/>
    <p:sldId id="383" r:id="rId18"/>
    <p:sldId id="384" r:id="rId19"/>
    <p:sldId id="385" r:id="rId20"/>
    <p:sldId id="379" r:id="rId21"/>
    <p:sldId id="380" r:id="rId22"/>
    <p:sldId id="292" r:id="rId23"/>
    <p:sldId id="378" r:id="rId24"/>
    <p:sldId id="371" r:id="rId25"/>
    <p:sldId id="376" r:id="rId26"/>
    <p:sldId id="278" r:id="rId27"/>
  </p:sldIdLst>
  <p:sldSz cx="9144000" cy="6858000" type="screen4x3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828" autoAdjust="0"/>
    <p:restoredTop sz="94660"/>
  </p:normalViewPr>
  <p:slideViewPr>
    <p:cSldViewPr>
      <p:cViewPr varScale="1">
        <p:scale>
          <a:sx n="109" d="100"/>
          <a:sy n="109" d="100"/>
        </p:scale>
        <p:origin x="-16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2" Type="http://schemas.openxmlformats.org/officeDocument/2006/relationships/tags" Target="tags/tag1.xml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C74010B-E55A-459D-997C-DDBC88328021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D684D30-45D8-4AAD-9FB7-5A5850F4228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836712"/>
            <a:ext cx="8229600" cy="936104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927373"/>
            <a:ext cx="8229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5FF163-0A74-472D-8CFB-E3064EEF6BAF}" type="datetimeFigureOut">
              <a:rPr lang="zh-CN" altLang="en-US"/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53058-8B23-46A2-9FA4-FAD2D258A5B1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4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image" Target="../media/image6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17.png"/><Relationship Id="rId1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6.xml"/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2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26.png"/><Relationship Id="rId1" Type="http://schemas.openxmlformats.org/officeDocument/2006/relationships/image" Target="../media/image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7.png"/><Relationship Id="rId1" Type="http://schemas.openxmlformats.org/officeDocument/2006/relationships/image" Target="../media/image6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4.xml"/><Relationship Id="rId2" Type="http://schemas.openxmlformats.org/officeDocument/2006/relationships/audio" Target="../media/audio1.wav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7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jpe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4.xml"/><Relationship Id="rId1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029" y="1119116"/>
            <a:ext cx="9159470" cy="2366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20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Module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 </a:t>
            </a:r>
            <a:r>
              <a:rPr lang="en-US" altLang="zh-CN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Unit </a:t>
            </a: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endParaRPr lang="en-US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200000"/>
              </a:lnSpc>
            </a:pPr>
            <a:r>
              <a:rPr lang="en-US" altLang="zh-CN" sz="4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Wishing </a:t>
            </a:r>
            <a:r>
              <a:rPr lang="en-US" altLang="zh-CN" sz="4000" b="1" dirty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you happiness every </a:t>
            </a:r>
            <a:r>
              <a:rPr lang="en-US" altLang="zh-CN" sz="4000" b="1" dirty="0" smtClean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day</a:t>
            </a:r>
            <a:r>
              <a:rPr lang="en-US" altLang="zh-CN" sz="4000" b="1" dirty="0">
                <a:solidFill>
                  <a:srgbClr val="F60A7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zh-CN" altLang="en-US" sz="4000" b="1" dirty="0">
              <a:solidFill>
                <a:srgbClr val="F60A7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084168" y="692696"/>
            <a:ext cx="954026" cy="804674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95536" y="836712"/>
            <a:ext cx="9072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 </a:t>
            </a:r>
            <a:r>
              <a:rPr lang="en-US" altLang="zh-CN" sz="28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paragraph 3 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 answer</a:t>
            </a:r>
            <a:r>
              <a:rPr lang="en-US" altLang="zh-CN" sz="2800" b="1">
                <a:solidFill>
                  <a:srgbClr val="FF66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323528" y="620688"/>
            <a:ext cx="8429625" cy="42319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ts val="500"/>
              </a:spcBef>
            </a:pPr>
            <a:r>
              <a:rPr lang="en-US" altLang="zh-CN" sz="24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ts val="500"/>
              </a:spcBef>
            </a:pPr>
            <a:r>
              <a:rPr lang="en-US" altLang="zh-CN" sz="24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What </a:t>
            </a:r>
            <a:r>
              <a:rPr lang="en-US" altLang="zh-CN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does  she  write  then</a:t>
            </a:r>
            <a:r>
              <a:rPr lang="en-US" sz="24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 dirty="0" smtClean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ts val="5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Then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she writes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:</a:t>
            </a:r>
            <a:r>
              <a:rPr lang="en-US" altLang="zh-CN" sz="2400" dirty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______________________________________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ts val="500"/>
              </a:spcBef>
            </a:pPr>
            <a:r>
              <a:rPr lang="en-US" altLang="zh-CN" sz="2400" dirty="0" smtClean="0">
                <a:solidFill>
                  <a:srgbClr val="0000CC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24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2400"/>
              </a:lnSpc>
              <a:spcBef>
                <a:spcPts val="500"/>
              </a:spcBef>
            </a:pPr>
            <a:endParaRPr lang="en-US" altLang="zh-CN" sz="24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ts val="2400"/>
              </a:lnSpc>
              <a:spcBef>
                <a:spcPts val="500"/>
              </a:spcBef>
            </a:pPr>
            <a:endParaRPr lang="en-US" altLang="zh-CN" sz="24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ts val="500"/>
              </a:spcBef>
            </a:pPr>
            <a:endParaRPr lang="zh-CN" altLang="en-US" sz="24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en-US" altLang="zh-CN" sz="2400" dirty="0">
              <a:solidFill>
                <a:srgbClr val="0000CC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9" descr="p53a2三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323528" y="2852936"/>
            <a:ext cx="8435922" cy="3024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0" name="直接连接符 11"/>
          <p:cNvCxnSpPr>
            <a:cxnSpLocks noChangeShapeType="1"/>
          </p:cNvCxnSpPr>
          <p:nvPr/>
        </p:nvCxnSpPr>
        <p:spPr bwMode="auto">
          <a:xfrm>
            <a:off x="5868144" y="3356992"/>
            <a:ext cx="273685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1"/>
          <p:cNvCxnSpPr>
            <a:cxnSpLocks noChangeShapeType="1"/>
          </p:cNvCxnSpPr>
          <p:nvPr/>
        </p:nvCxnSpPr>
        <p:spPr bwMode="auto">
          <a:xfrm>
            <a:off x="2483768" y="3861048"/>
            <a:ext cx="432048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2" name="Text Box 10"/>
          <p:cNvSpPr txBox="1">
            <a:spLocks noChangeArrowheads="1"/>
          </p:cNvSpPr>
          <p:nvPr/>
        </p:nvSpPr>
        <p:spPr bwMode="auto">
          <a:xfrm>
            <a:off x="2843808" y="1844824"/>
            <a:ext cx="52054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Wishing you happiness every day!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 txBox="1">
            <a:spLocks noChangeArrowheads="1"/>
          </p:cNvSpPr>
          <p:nvPr/>
        </p:nvSpPr>
        <p:spPr>
          <a:xfrm>
            <a:off x="395536" y="980728"/>
            <a:ext cx="9144000" cy="52322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defPPr>
              <a:defRPr lang="zh-CN"/>
            </a:defPPr>
            <a:lvl1pPr>
              <a:spcBef>
                <a:spcPct val="50000"/>
              </a:spcBef>
              <a:defRPr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 eaLnBrk="0" hangingPunct="0">
              <a:defRPr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r>
              <a:rPr lang="en-US" altLang="zh-CN"/>
              <a:t>Let</a:t>
            </a:r>
            <a:r>
              <a:rPr lang="en-US" altLang="zh-CN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/>
              <a:t>s retell!</a:t>
            </a:r>
            <a:endParaRPr lang="en-US" altLang="zh-CN"/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95288" y="2565400"/>
            <a:ext cx="2376487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Text Box 8"/>
          <p:cNvSpPr txBox="1">
            <a:spLocks noChangeArrowheads="1"/>
          </p:cNvSpPr>
          <p:nvPr/>
        </p:nvSpPr>
        <p:spPr bwMode="auto">
          <a:xfrm>
            <a:off x="3492500" y="3716338"/>
            <a:ext cx="115093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AutoShape 9"/>
          <p:cNvSpPr>
            <a:spLocks noChangeArrowheads="1"/>
          </p:cNvSpPr>
          <p:nvPr/>
        </p:nvSpPr>
        <p:spPr bwMode="auto">
          <a:xfrm>
            <a:off x="3995738" y="3933825"/>
            <a:ext cx="914400" cy="609600"/>
          </a:xfrm>
          <a:prstGeom prst="wedgeEllipseCallout">
            <a:avLst>
              <a:gd name="adj1" fmla="val -43750"/>
              <a:gd name="adj2" fmla="val 7000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AutoShape 12"/>
          <p:cNvSpPr>
            <a:spLocks noChangeArrowheads="1"/>
          </p:cNvSpPr>
          <p:nvPr/>
        </p:nvSpPr>
        <p:spPr bwMode="auto">
          <a:xfrm>
            <a:off x="900113" y="6858000"/>
            <a:ext cx="914400" cy="609600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AutoShape 13"/>
          <p:cNvSpPr>
            <a:spLocks noChangeArrowheads="1"/>
          </p:cNvSpPr>
          <p:nvPr/>
        </p:nvSpPr>
        <p:spPr bwMode="auto">
          <a:xfrm>
            <a:off x="4932363" y="2781300"/>
            <a:ext cx="914400" cy="609600"/>
          </a:xfrm>
          <a:prstGeom prst="wedgeRoundRectCallout">
            <a:avLst>
              <a:gd name="adj1" fmla="val -492708"/>
              <a:gd name="adj2" fmla="val 738801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AutoShape 15"/>
          <p:cNvSpPr>
            <a:spLocks noChangeArrowheads="1"/>
          </p:cNvSpPr>
          <p:nvPr/>
        </p:nvSpPr>
        <p:spPr bwMode="auto">
          <a:xfrm>
            <a:off x="5076825" y="2133600"/>
            <a:ext cx="2519363" cy="1366838"/>
          </a:xfrm>
          <a:prstGeom prst="wedgeRoundRectCallout">
            <a:avLst>
              <a:gd name="adj1" fmla="val -43750"/>
              <a:gd name="adj2" fmla="val 70000"/>
              <a:gd name="adj3" fmla="val 1666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Box 11"/>
          <p:cNvSpPr txBox="1">
            <a:spLocks noChangeArrowheads="1"/>
          </p:cNvSpPr>
          <p:nvPr/>
        </p:nvSpPr>
        <p:spPr bwMode="auto">
          <a:xfrm>
            <a:off x="474750" y="2492896"/>
            <a:ext cx="7956376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algn="just" eaLnBrk="1" hangingPunct="1"/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Lingling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writing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all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her friends at school.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First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she writes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of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friend. And then she writes "_________you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happiness every day" in every letter. Look!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This one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for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Amy. And there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are</a:t>
            </a:r>
            <a:r>
              <a:rPr lang="en-US" altLang="zh-CN" sz="2800" dirty="0" err="1">
                <a:latin typeface="微软雅黑" panose="020B0503020204020204" pitchFamily="34" charset="-122"/>
                <a:ea typeface="微软雅黑" panose="020B0503020204020204" pitchFamily="34" charset="-122"/>
              </a:rPr>
              <a:t>_________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letters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to write. 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TextBox 15"/>
          <p:cNvSpPr txBox="1">
            <a:spLocks noChangeArrowheads="1"/>
          </p:cNvSpPr>
          <p:nvPr/>
        </p:nvSpPr>
        <p:spPr bwMode="auto">
          <a:xfrm>
            <a:off x="467544" y="1772816"/>
            <a:ext cx="309562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goodbye letters</a:t>
            </a:r>
            <a:endParaRPr lang="en-US" altLang="zh-CN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TextBox 16"/>
          <p:cNvSpPr txBox="1">
            <a:spLocks noChangeArrowheads="1"/>
          </p:cNvSpPr>
          <p:nvPr/>
        </p:nvSpPr>
        <p:spPr bwMode="auto">
          <a:xfrm>
            <a:off x="7020272" y="1753652"/>
            <a:ext cx="19812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wishing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TextBox 17"/>
          <p:cNvSpPr txBox="1">
            <a:spLocks noChangeArrowheads="1"/>
          </p:cNvSpPr>
          <p:nvPr/>
        </p:nvSpPr>
        <p:spPr bwMode="auto">
          <a:xfrm>
            <a:off x="5436096" y="1753652"/>
            <a:ext cx="13636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name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TextBox 18"/>
          <p:cNvSpPr txBox="1">
            <a:spLocks noChangeArrowheads="1"/>
          </p:cNvSpPr>
          <p:nvPr/>
        </p:nvSpPr>
        <p:spPr bwMode="auto">
          <a:xfrm>
            <a:off x="3779912" y="1772816"/>
            <a:ext cx="14478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800">
                <a:latin typeface="微软雅黑" panose="020B0503020204020204" pitchFamily="34" charset="-122"/>
                <a:ea typeface="微软雅黑" panose="020B0503020204020204" pitchFamily="34" charset="-122"/>
              </a:rPr>
              <a:t>forty </a:t>
            </a:r>
            <a:endParaRPr lang="zh-CN" altLang="en-US" sz="28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556E-17 -7.40741E-07 L 0.34271 0.13634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7100" y="6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07 7.40741E-07 L -0.21024 0.28356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200" y="14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06 -7.40741E-07 L -0.54132 0.35671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8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06 -7.40741E-07 L -0.22882 0.48287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00" y="24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55776" y="52291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082884" y="166663"/>
            <a:ext cx="262123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New words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4016530" y="2780928"/>
            <a:ext cx="5112568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happiness 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幸福，愉快     </a:t>
            </a:r>
            <a:endParaRPr lang="en-US" altLang="zh-CN" sz="3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endParaRPr lang="en-US" altLang="zh-CN" sz="3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endParaRPr lang="zh-CN" altLang="en-US" sz="32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</a:pPr>
            <a:r>
              <a:rPr lang="en-US" altLang="zh-CN" sz="320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 </a:t>
            </a:r>
            <a:r>
              <a:rPr lang="zh-CN" altLang="en-US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多么</a:t>
            </a:r>
            <a:r>
              <a:rPr lang="en-US" altLang="zh-CN" sz="32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endParaRPr lang="en-US" altLang="zh-CN" sz="320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4" descr="2alien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187624" y="1484784"/>
            <a:ext cx="2664296" cy="2233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331640" y="4077072"/>
            <a:ext cx="2448272" cy="19498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1"/>
          <p:cNvSpPr txBox="1"/>
          <p:nvPr/>
        </p:nvSpPr>
        <p:spPr>
          <a:xfrm>
            <a:off x="467544" y="764704"/>
            <a:ext cx="67687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u="none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smtClean="0">
                <a:solidFill>
                  <a:srgbClr val="FF0000"/>
                </a:solidFill>
              </a:rPr>
              <a:t>what</a:t>
            </a:r>
            <a:r>
              <a:rPr lang="zh-CN" altLang="en-US" sz="2800" b="1" smtClean="0">
                <a:solidFill>
                  <a:srgbClr val="FF0000"/>
                </a:solidFill>
              </a:rPr>
              <a:t>的用法</a:t>
            </a:r>
            <a:r>
              <a:rPr lang="zh-CN" altLang="en-US" sz="2800" b="1">
                <a:solidFill>
                  <a:srgbClr val="FF0000"/>
                </a:solidFill>
              </a:rPr>
              <a:t>汇总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5816" y="44097"/>
            <a:ext cx="3765040" cy="936631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3779912" y="166663"/>
            <a:ext cx="21691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课文讲解</a:t>
            </a:r>
            <a:r>
              <a:rPr lang="en-US" altLang="zh-CN" sz="3600" b="1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 </a:t>
            </a:r>
            <a:endParaRPr lang="zh-CN" altLang="en-US" sz="3600" b="1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1763688" y="1340768"/>
            <a:ext cx="5794806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39552" y="1124744"/>
            <a:ext cx="7150095" cy="2225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308304" y="1268760"/>
            <a:ext cx="1321248" cy="1800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539552" y="3573016"/>
            <a:ext cx="7419471" cy="19442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323528" y="1268760"/>
            <a:ext cx="8496944" cy="36746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39552" y="1196752"/>
            <a:ext cx="8143942" cy="16561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5536" y="3158285"/>
            <a:ext cx="6768752" cy="16162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755576" y="4918537"/>
            <a:ext cx="4608512" cy="526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 txBox="1"/>
          <p:nvPr/>
        </p:nvSpPr>
        <p:spPr>
          <a:xfrm>
            <a:off x="611560" y="1052736"/>
            <a:ext cx="6768752" cy="5232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defRPr sz="3600" u="none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u="sng"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2800" b="1" smtClean="0">
                <a:solidFill>
                  <a:srgbClr val="FF0000"/>
                </a:solidFill>
              </a:rPr>
              <a:t>what</a:t>
            </a:r>
            <a:r>
              <a:rPr lang="zh-CN" altLang="en-US" sz="2800" b="1" smtClean="0">
                <a:solidFill>
                  <a:srgbClr val="FF0000"/>
                </a:solidFill>
              </a:rPr>
              <a:t>引导的感叹句</a:t>
            </a:r>
            <a:endParaRPr lang="zh-CN" altLang="en-US" sz="2800" b="1">
              <a:solidFill>
                <a:srgbClr val="FF0000"/>
              </a:solidFill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539552" y="2204864"/>
            <a:ext cx="8197627" cy="3382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915816" y="44097"/>
            <a:ext cx="3765040" cy="936631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541926" y="1916832"/>
            <a:ext cx="8073600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422390" y="1033572"/>
            <a:ext cx="835716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 Now read and write. Then ask and answer.</a:t>
            </a:r>
            <a:endParaRPr lang="zh-CN" altLang="en-US" sz="2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779912" y="166663"/>
            <a:ext cx="2031325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课文学习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>
          <a:xfrm>
            <a:off x="590872" y="1844824"/>
            <a:ext cx="8445624" cy="3960440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 is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writing goodbye letters to all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friends at school.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 First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write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the name of a friend.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 Then 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write</a:t>
            </a:r>
            <a:r>
              <a:rPr lang="en-US" altLang="zh-CN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"Wishing you happiness every day" in every letter.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>
              <a:buNone/>
            </a:pPr>
            <a:r>
              <a:rPr lang="en-US" altLang="zh-CN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There are about forty letters.</a:t>
            </a: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552" y="980728"/>
            <a:ext cx="204940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Answers </a:t>
            </a:r>
            <a:endParaRPr lang="zh-CN" altLang="en-US" sz="32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395536" y="908720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Learning goals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1124744"/>
            <a:ext cx="8317739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理解单词及句子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: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happiness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Wishing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 happiness every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day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；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理解课文内容并进行简单的复述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; 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运用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Wishing you happiness every day </a:t>
            </a:r>
            <a:r>
              <a:rPr lang="zh-CN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这类语句表达良好祝愿。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 </a:t>
            </a:r>
            <a:endParaRPr lang="zh-CN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 algn="just">
              <a:lnSpc>
                <a:spcPct val="150000"/>
              </a:lnSpc>
              <a:buFont typeface="Wingdings" panose="05000000000000000000" pitchFamily="2" charset="2"/>
              <a:buChar char="ü"/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课文学习</a:t>
              </a:r>
              <a:endPara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sp>
        <p:nvSpPr>
          <p:cNvPr id="8" name="TextBox 7"/>
          <p:cNvSpPr txBox="1"/>
          <p:nvPr/>
        </p:nvSpPr>
        <p:spPr>
          <a:xfrm>
            <a:off x="422390" y="1033572"/>
            <a:ext cx="532761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  Listen and say. Then sing.</a:t>
            </a:r>
            <a:endParaRPr lang="zh-CN" altLang="en-US" sz="2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" name="Picture 3" descr="2 sing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1043608" y="1556792"/>
            <a:ext cx="6696744" cy="468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195736" y="764704"/>
            <a:ext cx="6696744" cy="56692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Goodbye,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goodbye, my friend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（再见，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再见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的朋友。）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nearly the end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the end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这将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要结束，结束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Good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luck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, good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luck to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you!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祝你</a:t>
            </a: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好运，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祝你好运！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   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Good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luck, good luck to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you!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Goodbye,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goodbye, my friend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2400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nearly the end, the end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Wishing you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happiness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every day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（祝你幸福每一天。）</a:t>
            </a:r>
            <a:r>
              <a:rPr 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70000"/>
              </a:lnSpc>
              <a:spcBef>
                <a:spcPct val="50000"/>
              </a:spcBef>
            </a:pP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Wishing you happiness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every 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day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.  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课文学习</a:t>
              </a:r>
              <a:endParaRPr lang="zh-CN" altLang="en-US" sz="3600" b="1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0" name="图片 3" descr="p55a5.png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683568" y="1196752"/>
            <a:ext cx="7740352" cy="5023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908720"/>
            <a:ext cx="9144000" cy="584775"/>
          </a:xfrm>
          <a:noFill/>
        </p:spPr>
        <p:txBody>
          <a:bodyPr>
            <a:spAutoFit/>
          </a:bodyPr>
          <a:lstStyle/>
          <a:p>
            <a:pPr algn="l"/>
            <a:r>
              <a:rPr lang="en-US" altLang="zh-CN" sz="3200" b="1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rPr>
              <a:t>Exercise </a:t>
            </a:r>
            <a:endParaRPr lang="en-US" altLang="zh-CN" sz="32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611560" y="1628800"/>
            <a:ext cx="7534275" cy="447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763688" y="242088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467544" y="980728"/>
            <a:ext cx="28416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sz="36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Homework</a:t>
            </a:r>
            <a:endParaRPr lang="zh-CN" altLang="en-US" sz="36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539552" y="1628800"/>
            <a:ext cx="7704856" cy="3384376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 anchor="ctr">
            <a:normAutofit/>
          </a:bodyPr>
          <a:lstStyle>
            <a:lvl1pPr>
              <a:spcBef>
                <a:spcPct val="0"/>
              </a:spcBef>
              <a:buNone/>
              <a:defRPr sz="2800" b="1">
                <a:latin typeface="微软雅黑" panose="020B0503020204020204" pitchFamily="34" charset="-122"/>
                <a:ea typeface="微软雅黑" panose="020B0503020204020204" pitchFamily="34" charset="-122"/>
                <a:cs typeface="+mj-cs"/>
              </a:defRPr>
            </a:lvl1pPr>
          </a:lstStyle>
          <a:p>
            <a:r>
              <a:rPr lang="en-US" altLang="zh-CN" sz="3200" b="0" dirty="0" smtClean="0"/>
              <a:t>1. Recite </a:t>
            </a:r>
            <a:r>
              <a:rPr lang="en-US" altLang="zh-CN" sz="3200" b="0" dirty="0"/>
              <a:t>the dialogue </a:t>
            </a:r>
            <a:r>
              <a:rPr lang="en-US" altLang="zh-CN" sz="3200" b="0" dirty="0" smtClean="0"/>
              <a:t>and </a:t>
            </a:r>
            <a:r>
              <a:rPr lang="en-US" altLang="zh-CN" sz="3200" b="0" dirty="0" err="1" smtClean="0"/>
              <a:t>practise</a:t>
            </a:r>
            <a:r>
              <a:rPr lang="en-US" altLang="zh-CN" sz="3200" b="0" dirty="0" smtClean="0"/>
              <a:t> </a:t>
            </a:r>
            <a:r>
              <a:rPr lang="en-US" altLang="zh-CN" sz="3200" b="0" dirty="0"/>
              <a:t>in pairs</a:t>
            </a:r>
            <a:r>
              <a:rPr lang="en-US" altLang="zh-CN" sz="3200" b="0" dirty="0" smtClean="0"/>
              <a:t>.</a:t>
            </a:r>
            <a:endParaRPr lang="en-US" altLang="zh-CN" sz="3200" b="0" dirty="0" smtClean="0"/>
          </a:p>
          <a:p>
            <a:endParaRPr lang="en-US" altLang="zh-CN" sz="3200" b="0" dirty="0"/>
          </a:p>
          <a:p>
            <a:r>
              <a:rPr lang="en-US" altLang="zh-CN" sz="3200" b="0" dirty="0" smtClean="0"/>
              <a:t>2. Give </a:t>
            </a:r>
            <a:r>
              <a:rPr lang="en-US" altLang="zh-CN" sz="3200" b="0" dirty="0"/>
              <a:t>your best wishes </a:t>
            </a:r>
            <a:r>
              <a:rPr lang="en-US" altLang="zh-CN" sz="3200" b="0" dirty="0" smtClean="0"/>
              <a:t>to your </a:t>
            </a:r>
            <a:r>
              <a:rPr lang="en-US" altLang="zh-CN" sz="3200" b="0" dirty="0"/>
              <a:t>good friends.</a:t>
            </a:r>
            <a:endParaRPr lang="zh-CN" altLang="en-US" sz="3200" b="0" dirty="0"/>
          </a:p>
        </p:txBody>
      </p:sp>
      <p:pic>
        <p:nvPicPr>
          <p:cNvPr id="9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312400" y="12458700"/>
            <a:ext cx="355600" cy="2667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95536" y="692696"/>
            <a:ext cx="31987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buFontTx/>
              <a:buNone/>
              <a:defRPr/>
            </a:pPr>
            <a:r>
              <a:rPr lang="en-US" altLang="zh-CN" sz="3600" b="1" smtClean="0">
                <a:solidFill>
                  <a:srgbClr val="FF0000"/>
                </a:solidFill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Lead-in</a:t>
            </a:r>
            <a:endParaRPr lang="zh-CN" altLang="en-US" sz="3600" b="1">
              <a:solidFill>
                <a:srgbClr val="FF0000"/>
              </a:solidFill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  <p:pic>
        <p:nvPicPr>
          <p:cNvPr id="5" name="图片 3" descr="飞碟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 bwMode="auto">
          <a:xfrm>
            <a:off x="1115616" y="1307579"/>
            <a:ext cx="6840760" cy="51457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1619672" y="2276872"/>
            <a:ext cx="55249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</a:pPr>
            <a:r>
              <a:rPr lang="en-US" altLang="zh-CN" sz="4800" b="1">
                <a:solidFill>
                  <a:srgbClr val="00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 is this</a:t>
            </a:r>
            <a:r>
              <a:rPr lang="zh-CN" altLang="en-US" sz="4800" b="1">
                <a:solidFill>
                  <a:srgbClr val="00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4800" b="1">
              <a:solidFill>
                <a:srgbClr val="00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4427984" y="3789040"/>
            <a:ext cx="552491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</a:pPr>
            <a:r>
              <a:rPr lang="en-US" altLang="zh-CN" sz="4800" b="1">
                <a:solidFill>
                  <a:srgbClr val="00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4800" b="1">
                <a:solidFill>
                  <a:srgbClr val="00FF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4800" b="1">
                <a:solidFill>
                  <a:srgbClr val="00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 a  </a:t>
            </a:r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UFO</a:t>
            </a:r>
            <a:r>
              <a:rPr lang="en-US" altLang="zh-CN" sz="4800" b="1">
                <a:solidFill>
                  <a:srgbClr val="00FF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4800" b="1">
              <a:solidFill>
                <a:srgbClr val="00FF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ind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3" descr="外星人.jpg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251520" y="908720"/>
            <a:ext cx="5256584" cy="5361260"/>
          </a:xfrm>
          <a:prstGeom prst="rect">
            <a:avLst/>
          </a:prstGeom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5580112" y="1844824"/>
            <a:ext cx="3433939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</a:pPr>
            <a:r>
              <a:rPr lang="en-US" altLang="zh-CN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What is it</a:t>
            </a:r>
            <a:r>
              <a:rPr lang="zh-CN" altLang="en-US" sz="4800" b="1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48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>
            <a:spLocks noChangeArrowheads="1"/>
          </p:cNvSpPr>
          <p:nvPr/>
        </p:nvSpPr>
        <p:spPr bwMode="auto">
          <a:xfrm>
            <a:off x="5567239" y="3284984"/>
            <a:ext cx="381642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40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  a </a:t>
            </a:r>
            <a:r>
              <a:rPr lang="en-US" altLang="zh-CN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alien</a:t>
            </a:r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（外星人）</a:t>
            </a:r>
            <a:r>
              <a:rPr lang="en-US" altLang="zh-CN" sz="4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4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内容占位符 3" descr="电子邮件2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5576" y="908720"/>
            <a:ext cx="7429500" cy="4457700"/>
          </a:xfrm>
          <a:prstGeom prst="rect">
            <a:avLst/>
          </a:prstGeom>
        </p:spPr>
      </p:pic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2393379" y="5313982"/>
            <a:ext cx="67151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</a:pP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</a:rPr>
              <a:t>It</a:t>
            </a:r>
            <a:r>
              <a:rPr lang="en-US" altLang="zh-CN" sz="5400" b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5400" b="1">
                <a:latin typeface="微软雅黑" panose="020B0503020204020204" pitchFamily="34" charset="-122"/>
                <a:ea typeface="微软雅黑" panose="020B0503020204020204" pitchFamily="34" charset="-122"/>
              </a:rPr>
              <a:t>s  an </a:t>
            </a:r>
            <a:r>
              <a:rPr lang="en-US" altLang="zh-CN" sz="54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______.</a:t>
            </a:r>
            <a:endParaRPr lang="en-US" altLang="zh-CN" sz="5400" b="1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4860477" y="5347081"/>
            <a:ext cx="235743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4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email</a:t>
            </a:r>
            <a:endParaRPr lang="zh-CN" altLang="en-US" sz="480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611560" y="1340768"/>
            <a:ext cx="6265862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32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 Look, listen and say.</a:t>
            </a:r>
            <a:endParaRPr lang="en-US" altLang="zh-CN" sz="32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83568" y="2492896"/>
            <a:ext cx="7920880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—I</a:t>
            </a:r>
            <a:r>
              <a:rPr lang="en-US" altLang="zh-CN" sz="3200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 writing an email to my friends from the  earth. I miss them.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—Dear friends, I miss you. Best wishes to you. Love, </a:t>
            </a:r>
            <a:r>
              <a:rPr lang="en-US" altLang="zh-CN" sz="32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Bobo</a:t>
            </a:r>
            <a:r>
              <a:rPr lang="en-US" altLang="zh-CN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32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15816" y="44097"/>
            <a:ext cx="3765040" cy="936631"/>
            <a:chOff x="2915816" y="44097"/>
            <a:chExt cx="3765040" cy="936631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2915816" y="44097"/>
              <a:ext cx="3765040" cy="936631"/>
            </a:xfrm>
            <a:prstGeom prst="rect">
              <a:avLst/>
            </a:prstGeom>
          </p:spPr>
        </p:pic>
        <p:sp>
          <p:nvSpPr>
            <p:cNvPr id="7" name="矩形 6"/>
            <p:cNvSpPr/>
            <p:nvPr/>
          </p:nvSpPr>
          <p:spPr>
            <a:xfrm>
              <a:off x="3779912" y="166663"/>
              <a:ext cx="2031325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Times New Roman" panose="02020603050405020304" pitchFamily="18" charset="0"/>
                </a:rPr>
                <a:t>课文学习</a:t>
              </a:r>
              <a:endParaRPr lang="zh-CN" altLang="en-US" sz="3600" b="1" dirty="0">
                <a:latin typeface="微软雅黑" panose="020B0503020204020204" pitchFamily="34" charset="-122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p53a2二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1691680" y="2780928"/>
            <a:ext cx="5484128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9" descr="p53a2三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323528" y="4537561"/>
            <a:ext cx="5544616" cy="19877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4" descr="2 lingling"/>
          <p:cNvPicPr>
            <a:picLocks noChangeAspect="1" noChangeArrowheads="1"/>
          </p:cNvPicPr>
          <p:nvPr/>
        </p:nvPicPr>
        <p:blipFill>
          <a:blip r:embed="rId3" cstate="email"/>
          <a:stretch>
            <a:fillRect/>
          </a:stretch>
        </p:blipFill>
        <p:spPr bwMode="auto">
          <a:xfrm>
            <a:off x="5868144" y="4581128"/>
            <a:ext cx="3130230" cy="17165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内容占位符 3" descr="p53a2一.jpg"/>
          <p:cNvPicPr>
            <a:picLocks noChangeAspect="1" noChangeArrowheads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899592" y="1266594"/>
            <a:ext cx="4464496" cy="1586342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email"/>
          <a:stretch>
            <a:fillRect/>
          </a:stretch>
        </p:blipFill>
        <p:spPr bwMode="auto">
          <a:xfrm>
            <a:off x="5364088" y="1100612"/>
            <a:ext cx="2664296" cy="1752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323528" y="548680"/>
            <a:ext cx="3382529" cy="662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微软雅黑" panose="020B0503020204020204" pitchFamily="34" charset="-122"/>
                <a:ea typeface="微软雅黑" panose="020B0503020204020204" pitchFamily="34" charset="-122"/>
              </a:rPr>
              <a:t>2 </a:t>
            </a:r>
            <a:r>
              <a:rPr lang="en-US" altLang="zh-CN" sz="2800" b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Listen and read.</a:t>
            </a:r>
            <a:endParaRPr lang="en-US" altLang="zh-CN" sz="2800" b="1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内容占位符 3" descr="p53a2一.jpg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467544" y="3169121"/>
            <a:ext cx="8229600" cy="2924175"/>
          </a:xfrm>
          <a:prstGeom prst="rect">
            <a:avLst/>
          </a:prstGeom>
        </p:spPr>
      </p:pic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23528" y="817548"/>
            <a:ext cx="9072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  </a:t>
            </a:r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paragraph 1 </a:t>
            </a:r>
            <a:r>
              <a:rPr lang="en-US" altLang="zh-CN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and  answer 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800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52077" y="1524367"/>
            <a:ext cx="8643937" cy="1328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</a:pPr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   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What 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4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Lingling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doing</a:t>
            </a:r>
            <a:r>
              <a:rPr 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ts val="5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A: She is writing goodbye letters to her friends.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ts val="500"/>
              </a:spcBef>
            </a:pP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B: She is sending goodbye letters to her friends</a:t>
            </a:r>
            <a:r>
              <a:rPr lang="en-US" altLang="zh-CN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755576" y="1474425"/>
            <a:ext cx="714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0" name="直接连接符 9"/>
          <p:cNvCxnSpPr>
            <a:cxnSpLocks noChangeShapeType="1"/>
          </p:cNvCxnSpPr>
          <p:nvPr/>
        </p:nvCxnSpPr>
        <p:spPr bwMode="auto">
          <a:xfrm>
            <a:off x="3059832" y="4897313"/>
            <a:ext cx="4286250" cy="15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1" name="直接连接符 11"/>
          <p:cNvCxnSpPr>
            <a:cxnSpLocks noChangeShapeType="1"/>
          </p:cNvCxnSpPr>
          <p:nvPr/>
        </p:nvCxnSpPr>
        <p:spPr bwMode="auto">
          <a:xfrm>
            <a:off x="2843808" y="5473377"/>
            <a:ext cx="5643562" cy="158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13"/>
          <p:cNvCxnSpPr>
            <a:cxnSpLocks noChangeShapeType="1"/>
          </p:cNvCxnSpPr>
          <p:nvPr/>
        </p:nvCxnSpPr>
        <p:spPr bwMode="auto">
          <a:xfrm>
            <a:off x="2771800" y="5977433"/>
            <a:ext cx="1571625" cy="15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102528" y="1103713"/>
            <a:ext cx="5040312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/>
                <a:ea typeface="华文新魏" pitchFamily="2" charset="-122"/>
              </a:defRPr>
            </a:lvl9pPr>
          </a:lstStyle>
          <a:p>
            <a:pPr eaLnBrk="1" hangingPunct="1"/>
            <a:endParaRPr lang="zh-CN" altLang="en-US" sz="1800">
              <a:ea typeface="宋体" panose="02010600030101010101" pitchFamily="2" charset="-122"/>
            </a:endParaRP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5536" y="836712"/>
            <a:ext cx="90725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Read paragraph 2 and  answer </a:t>
            </a: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483177" y="1596375"/>
            <a:ext cx="8643937" cy="13285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ts val="500"/>
              </a:spcBef>
            </a:pPr>
            <a:r>
              <a:rPr lang="zh-CN" alt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（   ）</a:t>
            </a: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What  does she write first </a:t>
            </a:r>
            <a:r>
              <a:rPr lang="en-US" sz="2400"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ts val="5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A: First she writes the name of a friend.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ts val="500"/>
              </a:spcBef>
            </a:pPr>
            <a:r>
              <a:rPr lang="en-US" altLang="zh-CN" sz="2400">
                <a:latin typeface="微软雅黑" panose="020B0503020204020204" pitchFamily="34" charset="-122"/>
                <a:ea typeface="微软雅黑" panose="020B0503020204020204" pitchFamily="34" charset="-122"/>
              </a:rPr>
              <a:t>B: Frist she writes the address of a friend.</a:t>
            </a:r>
            <a:endParaRPr lang="en-US" altLang="zh-CN" sz="24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TextBox 7"/>
          <p:cNvSpPr txBox="1">
            <a:spLocks noChangeArrowheads="1"/>
          </p:cNvSpPr>
          <p:nvPr/>
        </p:nvSpPr>
        <p:spPr bwMode="auto">
          <a:xfrm>
            <a:off x="827584" y="1596375"/>
            <a:ext cx="7143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/>
              <a:defRPr>
                <a:solidFill>
                  <a:schemeClr val="tx1"/>
                </a:solidFill>
                <a:latin typeface="Arial" panose="020B0604020202020204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en-US" altLang="zh-CN" sz="24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24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" name="Picture 10" descr="p53a2二"/>
          <p:cNvPicPr>
            <a:picLocks noChangeAspect="1" noChangeArrowheads="1"/>
          </p:cNvPicPr>
          <p:nvPr/>
        </p:nvPicPr>
        <p:blipFill>
          <a:blip r:embed="rId1" cstate="email"/>
          <a:stretch>
            <a:fillRect/>
          </a:stretch>
        </p:blipFill>
        <p:spPr bwMode="auto">
          <a:xfrm>
            <a:off x="539552" y="3212976"/>
            <a:ext cx="8172400" cy="2789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1" name="直接连接符 11"/>
          <p:cNvCxnSpPr>
            <a:cxnSpLocks noChangeShapeType="1"/>
          </p:cNvCxnSpPr>
          <p:nvPr/>
        </p:nvCxnSpPr>
        <p:spPr bwMode="auto">
          <a:xfrm>
            <a:off x="3779912" y="4869160"/>
            <a:ext cx="4707707" cy="1587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2" name="直接连接符 11"/>
          <p:cNvCxnSpPr>
            <a:cxnSpLocks noChangeShapeType="1"/>
          </p:cNvCxnSpPr>
          <p:nvPr/>
        </p:nvCxnSpPr>
        <p:spPr bwMode="auto">
          <a:xfrm>
            <a:off x="2699792" y="5373216"/>
            <a:ext cx="17272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5023a158-776c-46c6-8059-4ccb800bf9de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1960</Words>
  <Application>WPS 演示</Application>
  <PresentationFormat>全屏显示(4:3)</PresentationFormat>
  <Paragraphs>129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5" baseType="lpstr">
      <vt:lpstr>Arial</vt:lpstr>
      <vt:lpstr>宋体</vt:lpstr>
      <vt:lpstr>Wingdings</vt:lpstr>
      <vt:lpstr>Times New Roman</vt:lpstr>
      <vt:lpstr>微软雅黑</vt:lpstr>
      <vt:lpstr>Arial</vt:lpstr>
      <vt:lpstr>Arial Unicode MS</vt:lpstr>
      <vt:lpstr>Calibri</vt:lpstr>
      <vt:lpstr>华文新魏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Exercise 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第一PPT模板网-WWW.1PPT.COM</dc:creator>
  <cp:lastModifiedBy>小树</cp:lastModifiedBy>
  <cp:revision>2</cp:revision>
  <cp:lastPrinted>2021-02-09T05:33:00Z</cp:lastPrinted>
  <dcterms:created xsi:type="dcterms:W3CDTF">2021-02-09T05:33:00Z</dcterms:created>
  <dcterms:modified xsi:type="dcterms:W3CDTF">2023-02-17T05:35:03Z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B128F5478E7C487883891CF94EC0CB12</vt:lpwstr>
  </property>
  <property fmtid="{D5CDD505-2E9C-101B-9397-08002B2CF9AE}" pid="7" name="KSOProductBuildVer">
    <vt:lpwstr>2052-11.1.0.13703</vt:lpwstr>
  </property>
</Properties>
</file>