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361" r:id="rId4"/>
    <p:sldId id="290" r:id="rId5"/>
    <p:sldId id="270" r:id="rId6"/>
    <p:sldId id="384" r:id="rId7"/>
    <p:sldId id="367" r:id="rId8"/>
    <p:sldId id="386" r:id="rId9"/>
    <p:sldId id="405" r:id="rId10"/>
    <p:sldId id="406" r:id="rId11"/>
    <p:sldId id="407" r:id="rId12"/>
    <p:sldId id="408" r:id="rId13"/>
    <p:sldId id="391" r:id="rId14"/>
    <p:sldId id="392" r:id="rId15"/>
    <p:sldId id="382" r:id="rId16"/>
    <p:sldId id="383" r:id="rId17"/>
    <p:sldId id="409" r:id="rId18"/>
    <p:sldId id="396" r:id="rId19"/>
    <p:sldId id="397" r:id="rId20"/>
    <p:sldId id="281" r:id="rId21"/>
    <p:sldId id="399" r:id="rId22"/>
    <p:sldId id="401" r:id="rId23"/>
    <p:sldId id="286" r:id="rId24"/>
    <p:sldId id="300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98" userDrawn="1">
          <p15:clr>
            <a:srgbClr val="A4A3A4"/>
          </p15:clr>
        </p15:guide>
        <p15:guide id="2" orient="horz" pos="3595" userDrawn="1">
          <p15:clr>
            <a:srgbClr val="A4A3A4"/>
          </p15:clr>
        </p15:guide>
        <p15:guide id="3" pos="31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59" autoAdjust="0"/>
  </p:normalViewPr>
  <p:slideViewPr>
    <p:cSldViewPr snapToGrid="0" snapToObjects="1">
      <p:cViewPr>
        <p:scale>
          <a:sx n="110" d="100"/>
          <a:sy n="110" d="100"/>
        </p:scale>
        <p:origin x="-1644" y="-72"/>
      </p:cViewPr>
      <p:guideLst>
        <p:guide orient="horz" pos="998"/>
        <p:guide orient="horz" pos="3595"/>
        <p:guide pos="3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60690A4B-C656-4571-B7AC-42E8034FAB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A3704-A331-436F-9409-F52E5E72CA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DD3D6-65C2-44CF-8646-98D6F30DF0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2CD5E-2955-4679-9411-956FCC9BD4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1F18E-08E5-4BB8-9BE1-9A2D6DCA37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15926-EE29-4934-AD2D-AEEA615089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27B15-06C1-4EBC-AE42-9260CA7692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943D28-F835-4B2F-847A-FF9CA47683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ADF89F-A764-4110-9DCE-281510049B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613B2-78A5-41A8-9AFC-C55A173EB0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0E991-920F-4398-B259-5A2DED9D51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CE994A-FB90-4E09-9F16-68F69FF351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0C0AA-D631-4668-8E2C-26F2309690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AF9E6-CA65-48B0-8516-8A38E6981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C323A-6593-4178-8F1C-AA9B2B366A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B4C7FC-3254-488F-BE67-66D8D6A207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434F0-4F74-4891-9BF3-B93CDA82F6C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C672A-9A35-40D7-B1B1-82B7CC68CF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D8F1C-D29D-4CC7-BAEC-4E2987D966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7AF01-3178-472D-ADA0-9061102B65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26C8B-CA33-488E-9122-1DA32C45C9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41FD0-7238-4547-B72C-2E37D1EA34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B02950-AF47-4E15-BA76-F3E8E88103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8DA03D3-C360-4BEE-8EB6-36AC799BF0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B84E065-0451-4B24-839F-EC89ADEB44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9.png"/><Relationship Id="rId4" Type="http://schemas.openxmlformats.org/officeDocument/2006/relationships/image" Target="../media/image19.png"/><Relationship Id="rId3" Type="http://schemas.openxmlformats.org/officeDocument/2006/relationships/hyperlink" Target="1.Listen%20and%20say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png"/><Relationship Id="rId3" Type="http://schemas.openxmlformats.org/officeDocument/2006/relationships/hyperlink" Target="1.Look,listen%20and%20say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hyperlink" Target="2.Listen%20and%20read.mp4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 smtClean="0"/>
              <a:t>1111111111111111111111111111111111111111111111111111111111111111</a:t>
            </a:r>
            <a:endParaRPr lang="zh-CN" altLang="en-US" dirty="0"/>
          </a:p>
        </p:txBody>
      </p:sp>
      <p:pic>
        <p:nvPicPr>
          <p:cNvPr id="4098" name="图片 23" descr="草地00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4" descr="小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4" y="1061061"/>
            <a:ext cx="8152248" cy="2165536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4103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TextBox 3"/>
          <p:cNvSpPr txBox="1">
            <a:spLocks noChangeArrowheads="1"/>
          </p:cNvSpPr>
          <p:nvPr/>
        </p:nvSpPr>
        <p:spPr bwMode="auto">
          <a:xfrm>
            <a:off x="401638" y="1433513"/>
            <a:ext cx="8267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	                 Module 10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6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7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834313" y="3452813"/>
            <a:ext cx="1019175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410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0" y="4012260"/>
            <a:ext cx="9144000" cy="6694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3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 </a:t>
            </a:r>
            <a:r>
              <a:rPr lang="en-US" altLang="zh-CN" sz="3300" b="1" dirty="0" smtClean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We’re </a:t>
            </a:r>
            <a:r>
              <a:rPr lang="en-US" altLang="zh-CN" sz="33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going to different schools.</a:t>
            </a:r>
            <a:endParaRPr lang="en-US" altLang="zh-CN" sz="33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331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17"/>
          <p:cNvSpPr txBox="1">
            <a:spLocks noChangeArrowheads="1"/>
          </p:cNvSpPr>
          <p:nvPr/>
        </p:nvSpPr>
        <p:spPr bwMode="auto">
          <a:xfrm>
            <a:off x="2798763" y="1609725"/>
            <a:ext cx="33512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little /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΄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lɪtl/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adj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极少量的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4563" y="1687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3319" name="文本框 19"/>
          <p:cNvSpPr txBox="1">
            <a:spLocks noChangeArrowheads="1"/>
          </p:cNvSpPr>
          <p:nvPr/>
        </p:nvSpPr>
        <p:spPr bwMode="auto">
          <a:xfrm>
            <a:off x="1250950" y="1657350"/>
            <a:ext cx="1471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6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259013" y="2463800"/>
            <a:ext cx="6657975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 spoke only very little Chinese three years ago.三年前，他只会说非常少的汉语。</a:t>
            </a:r>
            <a:endParaRPr lang="zh-CN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1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5100" y="15843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矩形 1"/>
          <p:cNvSpPr>
            <a:spLocks noChangeArrowheads="1"/>
          </p:cNvSpPr>
          <p:nvPr/>
        </p:nvSpPr>
        <p:spPr bwMode="auto">
          <a:xfrm>
            <a:off x="1330325" y="4192588"/>
            <a:ext cx="110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3323" name="矩形 2"/>
          <p:cNvSpPr>
            <a:spLocks noChangeArrowheads="1"/>
          </p:cNvSpPr>
          <p:nvPr/>
        </p:nvSpPr>
        <p:spPr bwMode="auto">
          <a:xfrm>
            <a:off x="1298575" y="2687638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295525" y="4076700"/>
            <a:ext cx="381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little 一点儿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矩形 1"/>
          <p:cNvSpPr>
            <a:spLocks noChangeArrowheads="1"/>
          </p:cNvSpPr>
          <p:nvPr/>
        </p:nvSpPr>
        <p:spPr bwMode="auto">
          <a:xfrm>
            <a:off x="1306513" y="4989513"/>
            <a:ext cx="1712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一词多义：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78138" y="4895850"/>
            <a:ext cx="1831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little 幼小的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8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54775" y="165735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433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文本框 17"/>
          <p:cNvSpPr txBox="1">
            <a:spLocks noChangeArrowheads="1"/>
          </p:cNvSpPr>
          <p:nvPr/>
        </p:nvSpPr>
        <p:spPr bwMode="auto">
          <a:xfrm>
            <a:off x="2714625" y="1397000"/>
            <a:ext cx="6605588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Keep on practising Chinese in the UK.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在英国要继续练习汉语。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82650" y="153670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14343" name="文本框 19"/>
          <p:cNvSpPr txBox="1">
            <a:spLocks noChangeArrowheads="1"/>
          </p:cNvSpPr>
          <p:nvPr/>
        </p:nvSpPr>
        <p:spPr bwMode="auto">
          <a:xfrm>
            <a:off x="1273175" y="1506538"/>
            <a:ext cx="1487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7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4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6063" y="142875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76450" y="2951163"/>
            <a:ext cx="66055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 keep on”意为“保持，继续”，表示将一直在做的事情继续做下去</a:t>
            </a:r>
            <a:endParaRPr lang="zh-CN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1228725" y="308292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4347" name="矩形 3"/>
          <p:cNvSpPr>
            <a:spLocks noChangeArrowheads="1"/>
          </p:cNvSpPr>
          <p:nvPr/>
        </p:nvSpPr>
        <p:spPr bwMode="auto">
          <a:xfrm>
            <a:off x="1233488" y="510222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2000" b="1">
              <a:ea typeface="黑体" panose="02010609060101010101" pitchFamily="49" charset="-122"/>
            </a:endParaRPr>
          </a:p>
        </p:txBody>
      </p:sp>
      <p:sp>
        <p:nvSpPr>
          <p:cNvPr id="14348" name="矩形 4"/>
          <p:cNvSpPr>
            <a:spLocks noChangeArrowheads="1"/>
          </p:cNvSpPr>
          <p:nvPr/>
        </p:nvSpPr>
        <p:spPr bwMode="auto">
          <a:xfrm>
            <a:off x="1204913" y="2278063"/>
            <a:ext cx="15509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keep on 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434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79713" y="4281488"/>
            <a:ext cx="4875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keep on doing sth. 保持做某事。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51" name="矩形 1"/>
          <p:cNvSpPr>
            <a:spLocks noChangeArrowheads="1"/>
          </p:cNvSpPr>
          <p:nvPr/>
        </p:nvSpPr>
        <p:spPr bwMode="auto">
          <a:xfrm>
            <a:off x="1219200" y="4422775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常用结构：</a:t>
            </a: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33600" y="4973638"/>
            <a:ext cx="4876800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He kept on working after dark.     天黑后他继续工作。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536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2"/>
          <p:cNvSpPr>
            <a:spLocks noChangeArrowheads="1"/>
          </p:cNvSpPr>
          <p:nvPr/>
        </p:nvSpPr>
        <p:spPr bwMode="auto">
          <a:xfrm>
            <a:off x="1009650" y="1676400"/>
            <a:ext cx="22764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practise 的用法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6" name="矩形 3"/>
          <p:cNvSpPr>
            <a:spLocks noChangeArrowheads="1"/>
          </p:cNvSpPr>
          <p:nvPr/>
        </p:nvSpPr>
        <p:spPr bwMode="auto">
          <a:xfrm>
            <a:off x="982663" y="4024313"/>
            <a:ext cx="110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1016000" y="2430463"/>
            <a:ext cx="68341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practise意为“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练习，训练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”。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后接动词时，要用动词的ing形式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1884363" y="3803650"/>
            <a:ext cx="63912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We must practise speaking English every day.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我们必须每天练习说英语。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36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638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76966" y="145812"/>
            <a:ext cx="48619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say.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6389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03988" y="4148138"/>
            <a:ext cx="2120900" cy="65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15"/>
          <p:cNvSpPr txBox="1">
            <a:spLocks noChangeArrowheads="1"/>
          </p:cNvSpPr>
          <p:nvPr/>
        </p:nvSpPr>
        <p:spPr bwMode="auto">
          <a:xfrm>
            <a:off x="238125" y="1857375"/>
            <a:ext cx="6286500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We’re going to leave our primary school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soon and start middle school this September.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I’m very sad to say goodbye to you. We’re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going to different schools.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96025" y="1857375"/>
            <a:ext cx="2486025" cy="20034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noProof="1"/>
          </a:p>
        </p:txBody>
      </p:sp>
      <p:pic>
        <p:nvPicPr>
          <p:cNvPr id="16393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07150" y="2008188"/>
            <a:ext cx="2263775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741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3061781" y="177711"/>
            <a:ext cx="32415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</a:t>
            </a:r>
            <a:r>
              <a:rPr kumimoji="1" lang="en-US" altLang="zh-CN" sz="4400" spc="-300" dirty="0" err="1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7413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1"/>
          <p:cNvSpPr txBox="1">
            <a:spLocks noChangeArrowheads="1"/>
          </p:cNvSpPr>
          <p:nvPr/>
        </p:nvSpPr>
        <p:spPr bwMode="auto">
          <a:xfrm>
            <a:off x="1290638" y="1474788"/>
            <a:ext cx="646588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Where are you going this summer?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I’m going to...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What are you going to do?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I’m going to...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 2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843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TextBox 8"/>
          <p:cNvSpPr txBox="1">
            <a:spLocks noChangeArrowheads="1"/>
          </p:cNvSpPr>
          <p:nvPr/>
        </p:nvSpPr>
        <p:spPr bwMode="auto">
          <a:xfrm>
            <a:off x="1069975" y="1266825"/>
            <a:ext cx="698817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趣味活动：暑假计划。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暑假生活即将开始了，你打算怎样度过呢？两人一组，用句型Where are you going ？和What are you going to do ？来谈论一下你们的计划吧！</a:t>
            </a:r>
            <a:endParaRPr lang="zh-CN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8437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945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5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46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915988" y="1309688"/>
            <a:ext cx="8153400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一、单项选择。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1. The race is very _____ . All the students are very _____ 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exciting；excited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B. exciting；exciting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C. excited；exciting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3641725" y="2006600"/>
            <a:ext cx="533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282700" y="4425950"/>
            <a:ext cx="6521450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zh-CN" altLang="en-US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147888" y="4427538"/>
            <a:ext cx="6548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exciting“令人兴奋的”，主语一般是物；excited“兴奋的”，主语一般是人。</a:t>
            </a:r>
            <a:endParaRPr lang="zh-CN" altLang="zh-CN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90638" y="4416425"/>
            <a:ext cx="6856412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zh-CN" altLang="en-US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55825" y="4418013"/>
            <a:ext cx="62880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exciting“令人兴奋的”，主语一般是物；excited“兴奋的”，主语一般是人。</a:t>
            </a:r>
            <a:endParaRPr lang="zh-CN" altLang="zh-CN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7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23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048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8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771525" y="1719263"/>
            <a:ext cx="7812088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63955" indent="-11639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2. We’ ll go on a trip _____ inMay.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sometime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B. much times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C. two time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3727450" y="1890713"/>
            <a:ext cx="423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7" name="TextBox 18"/>
          <p:cNvSpPr txBox="1">
            <a:spLocks noChangeArrowheads="1"/>
          </p:cNvSpPr>
          <p:nvPr/>
        </p:nvSpPr>
        <p:spPr bwMode="auto">
          <a:xfrm>
            <a:off x="3495675" y="46482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60" name="TextBox 4"/>
          <p:cNvSpPr txBox="1">
            <a:spLocks noChangeArrowheads="1"/>
          </p:cNvSpPr>
          <p:nvPr/>
        </p:nvSpPr>
        <p:spPr bwMode="auto">
          <a:xfrm>
            <a:off x="1147763" y="4371975"/>
            <a:ext cx="7435850" cy="1114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5488" y="4356100"/>
            <a:ext cx="6878637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sometime表示“某个时候”，某个不确切或不具体的时间，后面接表示过去或将来的时间状语。</a:t>
            </a:r>
            <a:endParaRPr lang="zh-CN" altLang="zh-CN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9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150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0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2"/>
          <p:cNvSpPr txBox="1">
            <a:spLocks noChangeArrowheads="1"/>
          </p:cNvSpPr>
          <p:nvPr/>
        </p:nvSpPr>
        <p:spPr bwMode="auto">
          <a:xfrm>
            <a:off x="588963" y="1493838"/>
            <a:ext cx="843756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二、根据句意及首字母提示补全单词。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2300" eaLnBrk="1" hangingPunct="1">
              <a:lnSpc>
                <a:spcPct val="200000"/>
              </a:lnSpc>
              <a:buFontTx/>
              <a:buNone/>
              <a:defRPr/>
            </a:pP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The boy is only two years old，but</a:t>
            </a:r>
            <a:endParaRPr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12775" eaLnBrk="1" hangingPunct="1">
              <a:lnSpc>
                <a:spcPct val="200000"/>
              </a:lnSpc>
              <a:buFontTx/>
              <a:buNone/>
              <a:defRPr/>
            </a:pP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he can </a:t>
            </a:r>
            <a:r>
              <a:rPr sz="2400" b="1" u="sng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s                 </a:t>
            </a:r>
            <a:r>
              <a:rPr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much Chinese.</a:t>
            </a:r>
            <a:endParaRPr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232025" y="3216275"/>
            <a:ext cx="1350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peak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290638" y="4125913"/>
            <a:ext cx="7413625" cy="1754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zh-CN" altLang="en-US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55825" y="4037013"/>
            <a:ext cx="65484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根据句意 “这个男孩只有两岁，但是他会说许多汉语。”可知用speak，而can是情态动词，后面跟动词原形。</a:t>
            </a:r>
            <a:endParaRPr lang="zh-CN" altLang="zh-CN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253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2"/>
          <p:cNvSpPr txBox="1"/>
          <p:nvPr/>
        </p:nvSpPr>
        <p:spPr>
          <a:xfrm>
            <a:off x="588963" y="1460500"/>
            <a:ext cx="8437562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三、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用所给词的适当形式填空。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9685">
              <a:lnSpc>
                <a:spcPct val="20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1. Did he give up or keep on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（try）?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9685">
              <a:lnSpc>
                <a:spcPct val="200000"/>
              </a:lnSpc>
              <a:defRPr/>
            </a:pP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indent="19685">
              <a:lnSpc>
                <a:spcPct val="200000"/>
              </a:lnSpc>
              <a:defRPr/>
            </a:pP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2. You should practise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（play）the piano every day.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4691063" y="2466975"/>
            <a:ext cx="10048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trying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3736975" y="3930650"/>
            <a:ext cx="1398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987425" y="3011488"/>
            <a:ext cx="7142163" cy="6461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005013" y="2995613"/>
            <a:ext cx="65595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keep on后跟动词的­ing形式。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998538" y="4554538"/>
            <a:ext cx="7131050" cy="11985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zh-CN" altLang="en-US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854200" y="4556125"/>
            <a:ext cx="6477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practise后接动词的­ing形式，此处表示“练习弹钢琴”。</a:t>
            </a:r>
            <a:endParaRPr lang="zh-CN" altLang="zh-CN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254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 22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512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4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512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375" y="328613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6775" y="1169988"/>
            <a:ext cx="7715250" cy="505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 1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355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3288" y="1549400"/>
            <a:ext cx="71310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927100" y="3171825"/>
            <a:ext cx="7694613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530985" indent="-1530985">
              <a:lnSpc>
                <a:spcPct val="20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重点词汇：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spoke, little, middle, leave, same, practise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重点短语：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keep on, each other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重点句式：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</a:rPr>
              <a:t>Keep on practising Chinese in the UK.</a:t>
            </a:r>
            <a:endParaRPr lang="en-US" altLang="zh-CN" sz="2400" b="1" noProof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457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935038" y="1851025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35038" y="3360738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35038" y="4476750"/>
            <a:ext cx="446087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950913" y="1765300"/>
            <a:ext cx="77692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ts val="4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 and read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的内容朗读流利。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9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58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pic>
        <p:nvPicPr>
          <p:cNvPr id="25602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25606" name="Picture 16" descr="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999" y="1329272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61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1937470" y="209609"/>
            <a:ext cx="5629910" cy="70675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Look, listen and say.</a:t>
            </a:r>
            <a:endParaRPr kumimoji="1" lang="zh-CN" altLang="en-US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9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73425" y="5211763"/>
            <a:ext cx="2116138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图片 1" descr="10-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675" y="1606550"/>
            <a:ext cx="79946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文本框 2"/>
          <p:cNvSpPr txBox="1">
            <a:spLocks noChangeArrowheads="1"/>
          </p:cNvSpPr>
          <p:nvPr/>
        </p:nvSpPr>
        <p:spPr bwMode="auto">
          <a:xfrm>
            <a:off x="574675" y="1606550"/>
            <a:ext cx="2578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I’m going to Lake Middle School.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6153" name="文本框 3"/>
          <p:cNvSpPr txBox="1">
            <a:spLocks noChangeArrowheads="1"/>
          </p:cNvSpPr>
          <p:nvPr/>
        </p:nvSpPr>
        <p:spPr bwMode="auto">
          <a:xfrm>
            <a:off x="3273425" y="1592263"/>
            <a:ext cx="25781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I’m going to Park Middle School.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6154" name="文本框 4"/>
          <p:cNvSpPr txBox="1">
            <a:spLocks noChangeArrowheads="1"/>
          </p:cNvSpPr>
          <p:nvPr/>
        </p:nvSpPr>
        <p:spPr bwMode="auto">
          <a:xfrm>
            <a:off x="6065838" y="1541463"/>
            <a:ext cx="2633662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</a:rPr>
              <a:t>Are you going to Dog Middle School ？ Ha </a:t>
            </a:r>
            <a:r>
              <a:rPr lang="en-US" altLang="zh-CN" sz="2400" b="1" dirty="0" err="1">
                <a:latin typeface="Times New Roman" panose="02020603050405020304" pitchFamily="18" charset="0"/>
              </a:rPr>
              <a:t>ha</a:t>
            </a:r>
            <a:r>
              <a:rPr lang="en-US" altLang="zh-CN" sz="2400" b="1" dirty="0">
                <a:latin typeface="Times New Roman" panose="02020603050405020304" pitchFamily="18" charset="0"/>
              </a:rPr>
              <a:t>...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717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文本框 17"/>
          <p:cNvSpPr txBox="1">
            <a:spLocks noChangeArrowheads="1"/>
          </p:cNvSpPr>
          <p:nvPr/>
        </p:nvSpPr>
        <p:spPr bwMode="auto">
          <a:xfrm>
            <a:off x="2570163" y="1646238"/>
            <a:ext cx="6156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middle /</a:t>
            </a:r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΄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mɪdl/ 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形容词) 中间的，中等的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49300" y="17732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400"/>
          </a:p>
        </p:txBody>
      </p:sp>
      <p:sp>
        <p:nvSpPr>
          <p:cNvPr id="7175" name="文本框 19"/>
          <p:cNvSpPr txBox="1">
            <a:spLocks noChangeArrowheads="1"/>
          </p:cNvSpPr>
          <p:nvPr/>
        </p:nvSpPr>
        <p:spPr bwMode="auto">
          <a:xfrm>
            <a:off x="1128713" y="1754188"/>
            <a:ext cx="1487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6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738" y="166528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758950" y="2498725"/>
            <a:ext cx="6716713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There are two middle schools in this little town. 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这个小镇上有两所中学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47838" y="4359275"/>
            <a:ext cx="69088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 the middle of 在……中间</a:t>
            </a:r>
            <a:endParaRPr lang="zh-CN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9" name="矩形 1"/>
          <p:cNvSpPr>
            <a:spLocks noChangeArrowheads="1"/>
          </p:cNvSpPr>
          <p:nvPr/>
        </p:nvSpPr>
        <p:spPr bwMode="auto">
          <a:xfrm>
            <a:off x="887413" y="27082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7180" name="矩形 3"/>
          <p:cNvSpPr>
            <a:spLocks noChangeArrowheads="1"/>
          </p:cNvSpPr>
          <p:nvPr/>
        </p:nvSpPr>
        <p:spPr bwMode="auto">
          <a:xfrm>
            <a:off x="887413" y="4508500"/>
            <a:ext cx="110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718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819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32037" y="177535"/>
            <a:ext cx="4634230" cy="70675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read.</a:t>
            </a:r>
            <a:endParaRPr kumimoji="1" lang="en-US" altLang="zh-CN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99300" y="2590800"/>
            <a:ext cx="1908175" cy="1462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dirty="0"/>
          </a:p>
        </p:txBody>
      </p:sp>
      <p:sp>
        <p:nvSpPr>
          <p:cNvPr id="11273" name="矩形 1"/>
          <p:cNvSpPr>
            <a:spLocks noChangeArrowheads="1"/>
          </p:cNvSpPr>
          <p:nvPr/>
        </p:nvSpPr>
        <p:spPr bwMode="auto">
          <a:xfrm>
            <a:off x="603250" y="800100"/>
            <a:ext cx="6464300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614805" indent="-1614805" algn="ctr">
              <a:lnSpc>
                <a:spcPct val="130000"/>
              </a:lnSpc>
              <a:buFontTx/>
              <a:buNone/>
              <a:defRPr/>
            </a:pP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goodbye speech by Lingling</a:t>
            </a:r>
            <a:endParaRPr lang="en-US" altLang="zh-CN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indent="434975" algn="just">
              <a:buFontTx/>
              <a:buNone/>
              <a:defRPr/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Dear classmates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 re going to leave our primary school soon and start middle school this September. I’m excited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also sad.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indent="434975" algn="just">
              <a:buFontTx/>
              <a:buNone/>
              <a:defRPr/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I’m excited because we’re going to study Chinese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learn lots of new things in middle school. We’ re also going to meet new friends there. 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indent="434975" algn="just">
              <a:buFontTx/>
              <a:buNone/>
              <a:defRPr/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same time，I’m very sad to say goodbye to you. We’re going to different schools. My best friends Sam and Amy are going back to the UK.They’re going to a new school there. I am happy for them. Four years ago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spoke only very little Chinese. Now they can speak a lot more. Keep on practising Chinese in the UK. And come back to China sometime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5" indent="434975" algn="just">
              <a:buFontTx/>
              <a:buNone/>
              <a:defRPr/>
            </a:pP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dear friends，I’ ll miss you all. Let’ s write lots of emails to each other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We’ll always be friends. Thank you. And goodbye ！</a:t>
            </a:r>
            <a:endParaRPr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9" name="Picture 21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1213" y="4392613"/>
            <a:ext cx="1841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39000" y="2686050"/>
            <a:ext cx="1646238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921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17"/>
          <p:cNvSpPr txBox="1">
            <a:spLocks noChangeArrowheads="1"/>
          </p:cNvSpPr>
          <p:nvPr/>
        </p:nvSpPr>
        <p:spPr bwMode="auto">
          <a:xfrm>
            <a:off x="2798763" y="1550988"/>
            <a:ext cx="35893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leave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liːv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离开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4563" y="1687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9223" name="文本框 19"/>
          <p:cNvSpPr txBox="1">
            <a:spLocks noChangeArrowheads="1"/>
          </p:cNvSpPr>
          <p:nvPr/>
        </p:nvSpPr>
        <p:spPr bwMode="auto">
          <a:xfrm>
            <a:off x="1250950" y="1657350"/>
            <a:ext cx="1471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128838" y="2465388"/>
            <a:ext cx="5499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It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 time for us to leave. 我们该走了。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5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5100" y="15843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矩形 1"/>
          <p:cNvSpPr>
            <a:spLocks noChangeArrowheads="1"/>
          </p:cNvSpPr>
          <p:nvPr/>
        </p:nvSpPr>
        <p:spPr bwMode="auto">
          <a:xfrm>
            <a:off x="1182688" y="3195638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227" name="矩形 2"/>
          <p:cNvSpPr>
            <a:spLocks noChangeArrowheads="1"/>
          </p:cNvSpPr>
          <p:nvPr/>
        </p:nvSpPr>
        <p:spPr bwMode="auto">
          <a:xfrm>
            <a:off x="1166813" y="255587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112963" y="3103563"/>
            <a:ext cx="381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leave home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离开家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922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矩形 1"/>
          <p:cNvSpPr>
            <a:spLocks noChangeArrowheads="1"/>
          </p:cNvSpPr>
          <p:nvPr/>
        </p:nvSpPr>
        <p:spPr bwMode="auto">
          <a:xfrm>
            <a:off x="1198563" y="3854450"/>
            <a:ext cx="1408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443163" y="3756025"/>
            <a:ext cx="5538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leaves（leaf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的复数形式）树叶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32" name="矩形 1"/>
          <p:cNvSpPr>
            <a:spLocks noChangeArrowheads="1"/>
          </p:cNvSpPr>
          <p:nvPr/>
        </p:nvSpPr>
        <p:spPr bwMode="auto">
          <a:xfrm>
            <a:off x="885825" y="4495800"/>
            <a:ext cx="2938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同音异形词记忆法：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508125" y="4940300"/>
            <a:ext cx="7013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将读音相同或基本相同但拼写不同的单词归纳在一起记忆的方法。如：leave（离开）—live（居住）</a:t>
            </a:r>
            <a:endParaRPr lang="zh-CN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4" grpId="0" build="p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024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4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17"/>
          <p:cNvSpPr txBox="1">
            <a:spLocks noChangeArrowheads="1"/>
          </p:cNvSpPr>
          <p:nvPr/>
        </p:nvSpPr>
        <p:spPr bwMode="auto">
          <a:xfrm>
            <a:off x="2798763" y="1562100"/>
            <a:ext cx="53260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excited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ɪk</a:t>
            </a:r>
            <a:r>
              <a:rPr lang="en-US" altLang="zh-CN" sz="2400" b="1" dirty="0" err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΄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saɪtɪd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兴奋的，激动的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4563" y="1687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0247" name="文本框 19"/>
          <p:cNvSpPr txBox="1">
            <a:spLocks noChangeArrowheads="1"/>
          </p:cNvSpPr>
          <p:nvPr/>
        </p:nvSpPr>
        <p:spPr bwMode="auto">
          <a:xfrm>
            <a:off x="1250950" y="1657350"/>
            <a:ext cx="1471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176463" y="2346325"/>
            <a:ext cx="468630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She was excited to hear the news.她听到这个消息很兴奋。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4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5100" y="15843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矩形 1"/>
          <p:cNvSpPr>
            <a:spLocks noChangeArrowheads="1"/>
          </p:cNvSpPr>
          <p:nvPr/>
        </p:nvSpPr>
        <p:spPr bwMode="auto">
          <a:xfrm>
            <a:off x="1336675" y="4106863"/>
            <a:ext cx="110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251" name="矩形 2"/>
          <p:cNvSpPr>
            <a:spLocks noChangeArrowheads="1"/>
          </p:cNvSpPr>
          <p:nvPr/>
        </p:nvSpPr>
        <p:spPr bwMode="auto">
          <a:xfrm>
            <a:off x="1309688" y="2579688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025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06625" y="4008438"/>
            <a:ext cx="55387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be excited about 对……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感到兴奋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54" name="矩形 1"/>
          <p:cNvSpPr>
            <a:spLocks noChangeArrowheads="1"/>
          </p:cNvSpPr>
          <p:nvPr/>
        </p:nvSpPr>
        <p:spPr bwMode="auto">
          <a:xfrm>
            <a:off x="1336675" y="5102225"/>
            <a:ext cx="2019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联想记忆法：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3221038" y="4987925"/>
            <a:ext cx="53228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excite 使激动 exciting 令人激动的</a:t>
            </a:r>
            <a:endParaRPr lang="zh-CN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4" grpId="0" build="p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126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文本框 17"/>
          <p:cNvSpPr txBox="1">
            <a:spLocks noChangeArrowheads="1"/>
          </p:cNvSpPr>
          <p:nvPr/>
        </p:nvSpPr>
        <p:spPr bwMode="auto">
          <a:xfrm>
            <a:off x="2798763" y="1550988"/>
            <a:ext cx="34067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same 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seɪm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adj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相同的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4563" y="1687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1271" name="文本框 19"/>
          <p:cNvSpPr txBox="1">
            <a:spLocks noChangeArrowheads="1"/>
          </p:cNvSpPr>
          <p:nvPr/>
        </p:nvSpPr>
        <p:spPr bwMode="auto">
          <a:xfrm>
            <a:off x="1250950" y="1657350"/>
            <a:ext cx="1471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022475" y="2560638"/>
            <a:ext cx="6775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We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’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re in the same class. 我们在同一个班级。</a:t>
            </a:r>
            <a:endParaRPr lang="zh-CN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73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5100" y="15843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矩形 1"/>
          <p:cNvSpPr>
            <a:spLocks noChangeArrowheads="1"/>
          </p:cNvSpPr>
          <p:nvPr/>
        </p:nvSpPr>
        <p:spPr bwMode="auto">
          <a:xfrm>
            <a:off x="1112838" y="3362325"/>
            <a:ext cx="1100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1275" name="矩形 2"/>
          <p:cNvSpPr>
            <a:spLocks noChangeArrowheads="1"/>
          </p:cNvSpPr>
          <p:nvPr/>
        </p:nvSpPr>
        <p:spPr bwMode="auto">
          <a:xfrm>
            <a:off x="1096963" y="2662238"/>
            <a:ext cx="1108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089150" y="3259138"/>
            <a:ext cx="381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at the same time </a:t>
            </a:r>
            <a:r>
              <a:rPr lang="en-US" altLang="zh-CN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同时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7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矩形 1"/>
          <p:cNvSpPr>
            <a:spLocks noChangeArrowheads="1"/>
          </p:cNvSpPr>
          <p:nvPr/>
        </p:nvSpPr>
        <p:spPr bwMode="auto">
          <a:xfrm>
            <a:off x="1128713" y="4056063"/>
            <a:ext cx="1408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95538" y="3933825"/>
            <a:ext cx="5538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name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80" name="矩形 1"/>
          <p:cNvSpPr>
            <a:spLocks noChangeArrowheads="1"/>
          </p:cNvSpPr>
          <p:nvPr/>
        </p:nvSpPr>
        <p:spPr bwMode="auto">
          <a:xfrm>
            <a:off x="1123950" y="4757738"/>
            <a:ext cx="2325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反义词记忆法：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985963" y="5307013"/>
            <a:ext cx="5445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same（相同的）—different（不同的）</a:t>
            </a:r>
            <a:endParaRPr lang="zh-CN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4" grpId="0" build="p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229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文本框 17"/>
          <p:cNvSpPr txBox="1">
            <a:spLocks noChangeArrowheads="1"/>
          </p:cNvSpPr>
          <p:nvPr/>
        </p:nvSpPr>
        <p:spPr bwMode="auto">
          <a:xfrm>
            <a:off x="2798763" y="1550988"/>
            <a:ext cx="5053012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spoke / spəʊk / v.（speak 的过去式）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说（某种语言）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44563" y="16875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12295" name="文本框 19"/>
          <p:cNvSpPr txBox="1">
            <a:spLocks noChangeArrowheads="1"/>
          </p:cNvSpPr>
          <p:nvPr/>
        </p:nvSpPr>
        <p:spPr bwMode="auto">
          <a:xfrm>
            <a:off x="1250950" y="1657350"/>
            <a:ext cx="14716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81" name="TextBox 8"/>
          <p:cNvSpPr txBox="1">
            <a:spLocks noChangeArrowheads="1"/>
          </p:cNvSpPr>
          <p:nvPr/>
        </p:nvSpPr>
        <p:spPr bwMode="auto">
          <a:xfrm>
            <a:off x="2401888" y="2640013"/>
            <a:ext cx="6126162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20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He spoke English in his speech.                       他在演讲中说了英语。</a:t>
            </a:r>
            <a:endParaRPr lang="zh-CN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297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5100" y="15843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矩形 1"/>
          <p:cNvSpPr>
            <a:spLocks noChangeArrowheads="1"/>
          </p:cNvSpPr>
          <p:nvPr/>
        </p:nvSpPr>
        <p:spPr bwMode="auto">
          <a:xfrm>
            <a:off x="1519238" y="4370388"/>
            <a:ext cx="1101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2299" name="矩形 2"/>
          <p:cNvSpPr>
            <a:spLocks noChangeArrowheads="1"/>
          </p:cNvSpPr>
          <p:nvPr/>
        </p:nvSpPr>
        <p:spPr bwMode="auto">
          <a:xfrm>
            <a:off x="1487488" y="2854325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8209" name="矩形 1"/>
          <p:cNvSpPr>
            <a:spLocks noChangeArrowheads="1"/>
          </p:cNvSpPr>
          <p:nvPr/>
        </p:nvSpPr>
        <p:spPr bwMode="auto">
          <a:xfrm>
            <a:off x="2460625" y="4265613"/>
            <a:ext cx="3810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speak Chinese 说汉语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30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矩形 1"/>
          <p:cNvSpPr>
            <a:spLocks noChangeArrowheads="1"/>
          </p:cNvSpPr>
          <p:nvPr/>
        </p:nvSpPr>
        <p:spPr bwMode="auto">
          <a:xfrm>
            <a:off x="1528763" y="5273675"/>
            <a:ext cx="1408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794000" y="5157788"/>
            <a:ext cx="1831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smoke 烟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2304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10250" y="211772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build="p"/>
      <p:bldP spid="8209" grpId="0" build="p"/>
      <p:bldP spid="4" grpId="0" build="p"/>
    </p:bldLst>
  </p:timing>
</p:sld>
</file>

<file path=ppt/tags/tag1.xml><?xml version="1.0" encoding="utf-8"?>
<p:tagLst xmlns:p="http://schemas.openxmlformats.org/presentationml/2006/main">
  <p:tag name="KSO_WPP_MARK_KEY" val="6d53ce59-158d-4592-a3bc-2c33678088b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3509</Words>
  <Application>WPS 演示</Application>
  <PresentationFormat>全屏显示(4:3)</PresentationFormat>
  <Paragraphs>248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Adobe 黑体 Std R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608</cp:revision>
  <dcterms:created xsi:type="dcterms:W3CDTF">2016-01-15T00:46:00Z</dcterms:created>
  <dcterms:modified xsi:type="dcterms:W3CDTF">2023-02-17T05:35:51Z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61436A16300147EBB97C3F447C727859</vt:lpwstr>
  </property>
  <property fmtid="{D5CDD505-2E9C-101B-9397-08002B2CF9AE}" pid="3" name="KSOProductBuildVer">
    <vt:lpwstr>2052-11.1.0.13703</vt:lpwstr>
  </property>
</Properties>
</file>