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wdp" ContentType="image/vnd.ms-photo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301" r:id="rId6"/>
    <p:sldId id="302" r:id="rId7"/>
    <p:sldId id="304" r:id="rId8"/>
    <p:sldId id="267" r:id="rId9"/>
    <p:sldId id="271" r:id="rId10"/>
    <p:sldId id="269" r:id="rId11"/>
    <p:sldId id="306" r:id="rId12"/>
    <p:sldId id="289" r:id="rId13"/>
    <p:sldId id="309" r:id="rId14"/>
    <p:sldId id="310" r:id="rId15"/>
    <p:sldId id="288" r:id="rId16"/>
    <p:sldId id="273" r:id="rId17"/>
    <p:sldId id="283" r:id="rId18"/>
    <p:sldId id="276" r:id="rId19"/>
    <p:sldId id="292" r:id="rId20"/>
    <p:sldId id="311" r:id="rId21"/>
    <p:sldId id="316" r:id="rId22"/>
    <p:sldId id="317" r:id="rId23"/>
    <p:sldId id="312" r:id="rId24"/>
    <p:sldId id="313" r:id="rId25"/>
    <p:sldId id="314" r:id="rId26"/>
    <p:sldId id="315" r:id="rId27"/>
    <p:sldId id="298" r:id="rId28"/>
    <p:sldId id="278" r:id="rId29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28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1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74010B-E55A-459D-997C-DDBC883280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FF9A68B-4236-4AD7-B788-AEA4CC537CED}" type="slidenum">
              <a:rPr lang="zh-CN" altLang="en-US" smtClean="0">
                <a:latin typeface="Arial" panose="020B0604020202020204"/>
              </a:rPr>
            </a:fld>
            <a:endParaRPr lang="en-US" altLang="zh-CN" smtClean="0">
              <a:latin typeface="Arial" panose="020B0604020202020204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A050F-4B45-4053-B303-60FD6F0405B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4DA50-16B9-42DA-AAFD-3A5FF28765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microsoft.com/office/2007/relationships/hdphoto" Target="../media/image21.wdp"/><Relationship Id="rId4" Type="http://schemas.openxmlformats.org/officeDocument/2006/relationships/image" Target="../media/image20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tiff"/><Relationship Id="rId3" Type="http://schemas.openxmlformats.org/officeDocument/2006/relationships/image" Target="../media/image16.jpeg"/><Relationship Id="rId2" Type="http://schemas.openxmlformats.org/officeDocument/2006/relationships/image" Target="../media/image11.tiff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0.tiff"/><Relationship Id="rId5" Type="http://schemas.openxmlformats.org/officeDocument/2006/relationships/image" Target="../media/image6.tiff"/><Relationship Id="rId4" Type="http://schemas.openxmlformats.org/officeDocument/2006/relationships/image" Target="../media/image28.pn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tiff"/><Relationship Id="rId1" Type="http://schemas.openxmlformats.org/officeDocument/2006/relationships/image" Target="../media/image31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tiff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tiff"/><Relationship Id="rId3" Type="http://schemas.openxmlformats.org/officeDocument/2006/relationships/image" Target="../media/image10.tiff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tiff"/><Relationship Id="rId5" Type="http://schemas.openxmlformats.org/officeDocument/2006/relationships/image" Target="../media/image6.tiff"/><Relationship Id="rId4" Type="http://schemas.openxmlformats.org/officeDocument/2006/relationships/image" Target="../media/image17.tiff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55212" y="1311057"/>
            <a:ext cx="824555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Module  2 </a:t>
            </a:r>
            <a:endParaRPr lang="en-US" altLang="zh-CN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   When are we going to eat? </a:t>
            </a:r>
            <a:endParaRPr lang="zh-CN" altLang="en-US" sz="4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94238" y="908720"/>
            <a:ext cx="954026" cy="80467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55776" y="52291"/>
            <a:ext cx="3765040" cy="93663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082884" y="166663"/>
            <a:ext cx="25362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words</a:t>
            </a:r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79712" y="1124744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later         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后来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to go         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剩余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duck           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鸭子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pond         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水池，池塘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cloud         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云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dry            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干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like             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一样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look like    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看来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好像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stay            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保持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维持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Module02_Word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20272" y="988922"/>
            <a:ext cx="1249478" cy="124947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4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 flipH="1" flipV="1">
            <a:off x="3727450" y="3359150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anchor="ctr">
            <a:spAutoFit/>
          </a:bodyPr>
          <a:lstStyle/>
          <a:p>
            <a:pPr eaLnBrk="0" hangingPunct="0">
              <a:buFont typeface="Arial" panose="020B0604020202020204"/>
              <a:buNone/>
            </a:pPr>
            <a:endParaRPr lang="en-US" altLang="zh-CN" sz="3600" b="1"/>
          </a:p>
        </p:txBody>
      </p:sp>
      <p:pic>
        <p:nvPicPr>
          <p:cNvPr id="46083" name="图片 3" descr="20051010193901677.gif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81000" y="2209800"/>
            <a:ext cx="5227638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图片 3" descr="20051010193901677.gif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286000" y="3581400"/>
            <a:ext cx="5227638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2024063" y="1125538"/>
            <a:ext cx="4419600" cy="178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4400" b="1" i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duck</a:t>
            </a:r>
            <a:endParaRPr lang="en-US" altLang="zh-CN" sz="4400" b="1" i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4400" b="1" i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these duck</a:t>
            </a:r>
            <a:r>
              <a:rPr lang="en-US" altLang="zh-CN" sz="4400" b="1" i="1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en-US" altLang="zh-CN" sz="4400" b="1" i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2590800"/>
            <a:ext cx="3810000" cy="2135188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4400" b="1" i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cloud</a:t>
            </a:r>
            <a:endParaRPr lang="en-US" altLang="zh-CN" sz="4400" b="1" i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Tx/>
              <a:buNone/>
            </a:pPr>
            <a:r>
              <a:rPr lang="en-US" altLang="zh-CN" sz="4400" b="1" i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dark cloud</a:t>
            </a:r>
            <a:r>
              <a:rPr lang="en-US" altLang="zh-CN" sz="4400" b="1" i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4876800" y="3657600"/>
            <a:ext cx="163830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6324600" y="2057400"/>
            <a:ext cx="163830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6705600" y="3505200"/>
            <a:ext cx="163830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10" name="Picture 6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4495800" y="2514600"/>
            <a:ext cx="163830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6368" y="980728"/>
            <a:ext cx="392947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000" b="1"/>
              <a:t>Read and answer.</a:t>
            </a:r>
            <a:endParaRPr lang="zh-CN" altLang="en-US" sz="4000" b="1"/>
          </a:p>
        </p:txBody>
      </p:sp>
      <p:grpSp>
        <p:nvGrpSpPr>
          <p:cNvPr id="9" name="组合 8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课文理解</a:t>
              </a:r>
              <a:endPara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39552" y="1688614"/>
            <a:ext cx="63184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When are they going to eat? 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b="1" dirty="0">
                <a:solidFill>
                  <a:srgbClr val="F81F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 half past twelve.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2. What time is it?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b="1" dirty="0">
                <a:solidFill>
                  <a:srgbClr val="F81F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b="1" dirty="0">
                <a:solidFill>
                  <a:srgbClr val="F81F08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dirty="0">
                <a:solidFill>
                  <a:srgbClr val="F81F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only half past eleven.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3. What</a:t>
            </a:r>
            <a:r>
              <a:rPr lang="en-US" altLang="zh-CN" sz="2400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the weather like?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It</a:t>
            </a:r>
            <a:r>
              <a:rPr lang="en-US" altLang="zh-CN" sz="2400" b="1" dirty="0">
                <a:solidFill>
                  <a:srgbClr val="F81F08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a beautiful day.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4. Who are eating the picnic?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400" b="1" dirty="0">
                <a:solidFill>
                  <a:srgbClr val="F81F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The ducks.</a:t>
            </a:r>
            <a:endParaRPr lang="zh-CN" altLang="en-US" sz="2400" b="1" dirty="0">
              <a:solidFill>
                <a:srgbClr val="F81F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5" y="1196752"/>
            <a:ext cx="768858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问答打算做某事的时间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When+be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主语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+going to+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动词原形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其他？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主语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+be going to+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动词原形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912" y="166663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补充</a:t>
            </a:r>
            <a:r>
              <a:rPr lang="zh-CN" altLang="en-US" sz="4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学习</a:t>
            </a:r>
            <a:endParaRPr lang="zh-CN" altLang="en-US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重点句型</a:t>
              </a:r>
              <a:endPara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380312" y="2636912"/>
            <a:ext cx="1147733" cy="277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7304" y="3505076"/>
            <a:ext cx="42498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动词的选择要与主语一致。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回答时也可直接说时间。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标注 11"/>
          <p:cNvSpPr/>
          <p:nvPr/>
        </p:nvSpPr>
        <p:spPr bwMode="auto">
          <a:xfrm>
            <a:off x="2483768" y="3505076"/>
            <a:ext cx="4032449" cy="1220068"/>
          </a:xfrm>
          <a:prstGeom prst="wedgeRoundRectCallout">
            <a:avLst>
              <a:gd name="adj1" fmla="val 59125"/>
              <a:gd name="adj2" fmla="val -47607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48703" y="4293096"/>
            <a:ext cx="2883408" cy="1804416"/>
          </a:xfrm>
          <a:prstGeom prst="rect">
            <a:avLst/>
          </a:prstGeom>
        </p:spPr>
      </p:pic>
      <p:pic>
        <p:nvPicPr>
          <p:cNvPr id="14" name="Picture 5" descr="\\192.168.0.80\Spark\小学英语素材库\1 小英图库\☆ 小英 四色图库（不断更新）\11 时间数字字母颜色\钟表及时间\五点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9ECA89"/>
              </a:clrFrom>
              <a:clrTo>
                <a:srgbClr val="9ECA89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848703" y="3747279"/>
            <a:ext cx="549908" cy="56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40433" y="1272023"/>
            <a:ext cx="2304288" cy="20726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7557" y="1916832"/>
            <a:ext cx="5642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—When are you going to eat? 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—At twelve o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clock.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276719" y="3344663"/>
            <a:ext cx="64504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400" b="1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—When are we going to play </a:t>
            </a:r>
            <a:endParaRPr lang="en-US" altLang="zh-CN" sz="2400" b="1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football?</a:t>
            </a:r>
            <a:endParaRPr lang="en-US" altLang="zh-CN" sz="2400" b="1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—We are going to play at five </a:t>
            </a:r>
            <a:endParaRPr lang="en-US" altLang="zh-CN" sz="2400" b="1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o</a:t>
            </a:r>
            <a:r>
              <a:rPr lang="en-US" altLang="zh-CN" sz="2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clock. </a:t>
            </a:r>
            <a:endParaRPr lang="en-US" altLang="zh-CN" sz="2400" b="1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7557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1" name="Picture 6" descr="\\192.168.0.80\Spark\小学英语素材库\1 小英图库\☆ 小英 四色图库（不断更新）\11 时间数字字母颜色\钟表及时间\6点.tif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848703" y="1159877"/>
            <a:ext cx="482373" cy="49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97496" y="3927375"/>
            <a:ext cx="2334768" cy="18592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64088" y="3781980"/>
            <a:ext cx="2615184" cy="196900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67557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Role-play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619152" y="1743139"/>
            <a:ext cx="1076472" cy="154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576486" y="1175732"/>
            <a:ext cx="1163992" cy="1806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圆角矩形标注 8"/>
          <p:cNvSpPr/>
          <p:nvPr/>
        </p:nvSpPr>
        <p:spPr bwMode="auto">
          <a:xfrm>
            <a:off x="1695624" y="2585099"/>
            <a:ext cx="938513" cy="652229"/>
          </a:xfrm>
          <a:prstGeom prst="wedgeRoundRectCallout">
            <a:avLst>
              <a:gd name="adj1" fmla="val -50307"/>
              <a:gd name="adj2" fmla="val -70108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783782" y="2680380"/>
            <a:ext cx="7621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At…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43832" y="2028496"/>
            <a:ext cx="3988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When are you going to…?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标注 12"/>
          <p:cNvSpPr/>
          <p:nvPr/>
        </p:nvSpPr>
        <p:spPr bwMode="auto">
          <a:xfrm>
            <a:off x="3243832" y="1915934"/>
            <a:ext cx="3921033" cy="686792"/>
          </a:xfrm>
          <a:prstGeom prst="wedgeRoundRectCallout">
            <a:avLst>
              <a:gd name="adj1" fmla="val 63218"/>
              <a:gd name="adj2" fmla="val -39782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5" name="Picture 7" descr="\\192.168.0.80\Spark\小学英语素材库\1 小英图库\☆ 小英 四色图库（不断更新）\11 时间数字字母颜色\钟表及时间\7点.tif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1351867" y="3520835"/>
            <a:ext cx="687515" cy="676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\\192.168.0.80\Spark\小学英语素材库\1 小英图库\☆ 小英 四色图库（不断更新）\11 时间数字字母颜色\钟表及时间\8点(2).tif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5685937" y="3573016"/>
            <a:ext cx="681058" cy="708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课文学习</a:t>
              </a:r>
              <a:endPara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1560" y="1723140"/>
            <a:ext cx="39624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052310" y="1724809"/>
            <a:ext cx="37338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79388" y="4573588"/>
            <a:ext cx="527050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—When are we going to eat?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—At half past twelve.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003800" y="4573588"/>
            <a:ext cx="6230938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400" b="1" i="1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Look at the ducks!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—They</a:t>
            </a:r>
            <a:r>
              <a:rPr lang="en-US" altLang="zh-CN" sz="2400" b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re eating our 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sandwiches!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836712"/>
            <a:ext cx="29024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Listen and say. 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79912" y="166663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补充</a:t>
            </a:r>
            <a:r>
              <a:rPr lang="zh-CN" altLang="en-US" sz="4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学习</a:t>
            </a:r>
            <a:endParaRPr lang="zh-CN" altLang="en-US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重点语法</a:t>
              </a:r>
              <a:endPara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524328" y="3068960"/>
            <a:ext cx="1147733" cy="277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37196" y="3580090"/>
            <a:ext cx="416492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 going to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是将来时的一种，用来表</a:t>
            </a:r>
            <a:endParaRPr lang="en-US" altLang="zh-CN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按计划或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打算做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事。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am, </a:t>
            </a:r>
            <a:endParaRPr lang="en-US" altLang="zh-CN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are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）要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句中主语人称和数的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</a:t>
            </a:r>
            <a:endParaRPr lang="en-US" altLang="zh-CN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变化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标注 11"/>
          <p:cNvSpPr/>
          <p:nvPr/>
        </p:nvSpPr>
        <p:spPr bwMode="auto">
          <a:xfrm>
            <a:off x="2885648" y="3573016"/>
            <a:ext cx="4216471" cy="1729603"/>
          </a:xfrm>
          <a:prstGeom prst="wedgeRoundRectCallout">
            <a:avLst>
              <a:gd name="adj1" fmla="val 59125"/>
              <a:gd name="adj2" fmla="val -47607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971597" y="2152997"/>
            <a:ext cx="8044571" cy="19960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基本结构：</a:t>
            </a:r>
            <a:r>
              <a:rPr lang="zh-CN" altLang="en-US" sz="2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主语</a:t>
            </a:r>
            <a:r>
              <a:rPr lang="en-US" altLang="zh-CN" sz="2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2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+  be going to+ </a:t>
            </a:r>
            <a:r>
              <a:rPr lang="zh-CN" altLang="en-US" sz="2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动词原形</a:t>
            </a:r>
            <a:r>
              <a:rPr lang="en-US" altLang="zh-CN" sz="2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US" altLang="zh-CN" sz="2600" b="1" dirty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77523" y="1159877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一般将来时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98517" y="2535287"/>
            <a:ext cx="3200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She is 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going to</a:t>
            </a:r>
            <a:endParaRPr lang="en-US" altLang="zh-CN" sz="24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395536" y="5476239"/>
            <a:ext cx="29158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They are 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going to          </a:t>
            </a:r>
            <a:endParaRPr lang="en-US" altLang="zh-CN" sz="24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50" name="Group 10"/>
          <p:cNvGrpSpPr/>
          <p:nvPr/>
        </p:nvGrpSpPr>
        <p:grpSpPr>
          <a:xfrm>
            <a:off x="6766666" y="1095860"/>
            <a:ext cx="1739900" cy="1935162"/>
            <a:chOff x="603" y="356"/>
            <a:chExt cx="1134" cy="1337"/>
          </a:xfrm>
        </p:grpSpPr>
        <p:sp>
          <p:nvSpPr>
            <p:cNvPr id="13327" name="Text Box 11"/>
            <p:cNvSpPr txBox="1">
              <a:spLocks noChangeArrowheads="1"/>
            </p:cNvSpPr>
            <p:nvPr/>
          </p:nvSpPr>
          <p:spPr bwMode="auto">
            <a:xfrm>
              <a:off x="603" y="1331"/>
              <a:ext cx="1134" cy="3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at</a:t>
              </a:r>
              <a:r>
                <a:rPr lang="en-US" altLang="zh-CN" sz="2800" b="1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2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five</a:t>
              </a:r>
              <a:r>
                <a:rPr lang="en-US" altLang="zh-CN" sz="2800" b="1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328" name="Group 12"/>
            <p:cNvGrpSpPr/>
            <p:nvPr/>
          </p:nvGrpSpPr>
          <p:grpSpPr>
            <a:xfrm>
              <a:off x="864" y="356"/>
              <a:ext cx="499" cy="554"/>
              <a:chOff x="528" y="383"/>
              <a:chExt cx="499" cy="596"/>
            </a:xfrm>
          </p:grpSpPr>
          <p:sp>
            <p:nvSpPr>
              <p:cNvPr id="13329" name="Rectangle 14"/>
              <p:cNvSpPr>
                <a:spLocks noChangeArrowheads="1"/>
              </p:cNvSpPr>
              <p:nvPr/>
            </p:nvSpPr>
            <p:spPr bwMode="auto">
              <a:xfrm>
                <a:off x="528" y="480"/>
                <a:ext cx="499" cy="499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0" name="AutoShape 15"/>
              <p:cNvSpPr>
                <a:spLocks noChangeArrowheads="1"/>
              </p:cNvSpPr>
              <p:nvPr/>
            </p:nvSpPr>
            <p:spPr bwMode="auto">
              <a:xfrm rot="3884894">
                <a:off x="692" y="758"/>
                <a:ext cx="182" cy="63"/>
              </a:xfrm>
              <a:prstGeom prst="rightArrow">
                <a:avLst>
                  <a:gd name="adj1" fmla="val 50000"/>
                  <a:gd name="adj2" fmla="val 72222"/>
                </a:avLst>
              </a:prstGeom>
              <a:solidFill>
                <a:srgbClr val="00CC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1" name="Oval 16"/>
              <p:cNvSpPr>
                <a:spLocks noChangeArrowheads="1"/>
              </p:cNvSpPr>
              <p:nvPr/>
            </p:nvSpPr>
            <p:spPr bwMode="auto">
              <a:xfrm>
                <a:off x="708" y="655"/>
                <a:ext cx="136" cy="90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2" name="AutoShape 17"/>
              <p:cNvSpPr>
                <a:spLocks noChangeArrowheads="1"/>
              </p:cNvSpPr>
              <p:nvPr/>
            </p:nvSpPr>
            <p:spPr bwMode="auto">
              <a:xfrm>
                <a:off x="708" y="383"/>
                <a:ext cx="91" cy="272"/>
              </a:xfrm>
              <a:prstGeom prst="upArrow">
                <a:avLst>
                  <a:gd name="adj1" fmla="val 50000"/>
                  <a:gd name="adj2" fmla="val 74725"/>
                </a:avLst>
              </a:prstGeom>
              <a:solidFill>
                <a:srgbClr val="00CC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258" name="Group 18"/>
          <p:cNvGrpSpPr/>
          <p:nvPr/>
        </p:nvGrpSpPr>
        <p:grpSpPr>
          <a:xfrm>
            <a:off x="6875463" y="3841750"/>
            <a:ext cx="1611312" cy="2152650"/>
            <a:chOff x="657" y="409"/>
            <a:chExt cx="1050" cy="1401"/>
          </a:xfrm>
        </p:grpSpPr>
        <p:sp>
          <p:nvSpPr>
            <p:cNvPr id="13320" name="Text Box 19"/>
            <p:cNvSpPr txBox="1">
              <a:spLocks noChangeArrowheads="1"/>
            </p:cNvSpPr>
            <p:nvPr/>
          </p:nvSpPr>
          <p:spPr bwMode="auto">
            <a:xfrm>
              <a:off x="657" y="1470"/>
              <a:ext cx="576" cy="3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at                    </a:t>
              </a:r>
              <a:endParaRPr lang="en-US" altLang="zh-CN" sz="28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321" name="Group 20"/>
            <p:cNvGrpSpPr/>
            <p:nvPr/>
          </p:nvGrpSpPr>
          <p:grpSpPr>
            <a:xfrm>
              <a:off x="880" y="409"/>
              <a:ext cx="499" cy="543"/>
              <a:chOff x="544" y="409"/>
              <a:chExt cx="499" cy="543"/>
            </a:xfrm>
          </p:grpSpPr>
          <p:sp>
            <p:nvSpPr>
              <p:cNvPr id="13323" name="Rectangle 22"/>
              <p:cNvSpPr>
                <a:spLocks noChangeArrowheads="1"/>
              </p:cNvSpPr>
              <p:nvPr/>
            </p:nvSpPr>
            <p:spPr bwMode="auto">
              <a:xfrm>
                <a:off x="544" y="453"/>
                <a:ext cx="499" cy="499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4" name="AutoShape 23"/>
              <p:cNvSpPr>
                <a:spLocks noChangeArrowheads="1"/>
              </p:cNvSpPr>
              <p:nvPr/>
            </p:nvSpPr>
            <p:spPr bwMode="auto">
              <a:xfrm>
                <a:off x="726" y="681"/>
                <a:ext cx="91" cy="181"/>
              </a:xfrm>
              <a:prstGeom prst="downArrow">
                <a:avLst>
                  <a:gd name="adj1" fmla="val 50000"/>
                  <a:gd name="adj2" fmla="val 49725"/>
                </a:avLst>
              </a:prstGeom>
              <a:solidFill>
                <a:srgbClr val="00CC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5" name="AutoShape 24"/>
              <p:cNvSpPr>
                <a:spLocks noChangeArrowheads="1"/>
              </p:cNvSpPr>
              <p:nvPr/>
            </p:nvSpPr>
            <p:spPr bwMode="auto">
              <a:xfrm>
                <a:off x="726" y="409"/>
                <a:ext cx="91" cy="318"/>
              </a:xfrm>
              <a:prstGeom prst="upArrow">
                <a:avLst>
                  <a:gd name="adj1" fmla="val 50000"/>
                  <a:gd name="adj2" fmla="val 87363"/>
                </a:avLst>
              </a:prstGeom>
              <a:solidFill>
                <a:srgbClr val="00CC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>
                  <a:solidFill>
                    <a:srgbClr val="00CC00"/>
                  </a:solidFill>
                </a:endParaRPr>
              </a:p>
            </p:txBody>
          </p:sp>
          <p:sp>
            <p:nvSpPr>
              <p:cNvPr id="13326" name="Oval 25"/>
              <p:cNvSpPr>
                <a:spLocks noChangeArrowheads="1"/>
              </p:cNvSpPr>
              <p:nvPr/>
            </p:nvSpPr>
            <p:spPr bwMode="auto">
              <a:xfrm>
                <a:off x="726" y="635"/>
                <a:ext cx="91" cy="90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3322" name="Text Box 26"/>
            <p:cNvSpPr txBox="1">
              <a:spLocks noChangeArrowheads="1"/>
            </p:cNvSpPr>
            <p:nvPr/>
          </p:nvSpPr>
          <p:spPr bwMode="auto">
            <a:xfrm>
              <a:off x="939" y="1453"/>
              <a:ext cx="768" cy="3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six .</a:t>
              </a:r>
              <a:endPara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12024" y="807390"/>
            <a:ext cx="2295377" cy="2189562"/>
            <a:chOff x="3412024" y="807390"/>
            <a:chExt cx="2295377" cy="2189562"/>
          </a:xfrm>
        </p:grpSpPr>
        <p:sp>
          <p:nvSpPr>
            <p:cNvPr id="13335" name="Text Box 3"/>
            <p:cNvSpPr txBox="1">
              <a:spLocks noChangeArrowheads="1"/>
            </p:cNvSpPr>
            <p:nvPr/>
          </p:nvSpPr>
          <p:spPr bwMode="auto">
            <a:xfrm>
              <a:off x="3412024" y="2514539"/>
              <a:ext cx="2295377" cy="482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read a book</a:t>
              </a:r>
              <a:r>
                <a:rPr lang="en-US" altLang="zh-CN" sz="2800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280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218" name="Picture 2" descr="\\192.168.0.80\Spark\小学英语素材库\1 小英图库\☆ 小英 四色图库（不断更新）\1 人物\动作\读书sd.tif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3811980" y="807390"/>
              <a:ext cx="1570956" cy="1421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3598917" y="3909356"/>
            <a:ext cx="2408237" cy="2024296"/>
            <a:chOff x="3598917" y="3909356"/>
            <a:chExt cx="2408237" cy="2024296"/>
          </a:xfrm>
        </p:grpSpPr>
        <p:sp>
          <p:nvSpPr>
            <p:cNvPr id="13334" name="Text Box 7"/>
            <p:cNvSpPr txBox="1">
              <a:spLocks noChangeArrowheads="1"/>
            </p:cNvSpPr>
            <p:nvPr/>
          </p:nvSpPr>
          <p:spPr bwMode="auto">
            <a:xfrm>
              <a:off x="3811980" y="5471987"/>
              <a:ext cx="1626727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watch TV</a:t>
              </a: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219" name="Picture 3" descr="\\192.168.0.80\Spark\小学英语素材库\1 小英图库\☆ 小英 四色图库（不断更新）\1 人物\动作\看电视y.tif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3598917" y="3909356"/>
              <a:ext cx="2408237" cy="1419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  <p:bldP spid="102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2732" y="2276872"/>
            <a:ext cx="831773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能够掌握单词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duck, like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能够运用句型：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1. I am going to get up and have breakfast.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2. —When are we going to eat?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—At half past twelve.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342221" y="2496777"/>
            <a:ext cx="304800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</a:t>
            </a:r>
            <a:r>
              <a:rPr lang="en-US" altLang="zh-CN" sz="2400" b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’s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going to</a:t>
            </a:r>
            <a:endParaRPr lang="en-US" altLang="zh-CN" sz="24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5724128" y="2421224"/>
            <a:ext cx="833438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</a:t>
            </a:r>
            <a:endParaRPr lang="en-US" altLang="zh-CN" sz="2400" b="1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60642" y="5487988"/>
            <a:ext cx="277177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400" b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m 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going to</a:t>
            </a:r>
            <a:endParaRPr lang="en-US" altLang="zh-CN" sz="24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163414" y="2421223"/>
            <a:ext cx="236537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go swimming</a:t>
            </a:r>
            <a:r>
              <a:rPr lang="en-US" altLang="zh-CN" sz="2400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72" name="Group 8"/>
          <p:cNvGrpSpPr/>
          <p:nvPr/>
        </p:nvGrpSpPr>
        <p:grpSpPr>
          <a:xfrm>
            <a:off x="6341269" y="949610"/>
            <a:ext cx="3313112" cy="1933575"/>
            <a:chOff x="178" y="431"/>
            <a:chExt cx="2087" cy="1218"/>
          </a:xfrm>
        </p:grpSpPr>
        <p:grpSp>
          <p:nvGrpSpPr>
            <p:cNvPr id="14357" name="Group 9"/>
            <p:cNvGrpSpPr/>
            <p:nvPr/>
          </p:nvGrpSpPr>
          <p:grpSpPr>
            <a:xfrm>
              <a:off x="774" y="431"/>
              <a:ext cx="513" cy="475"/>
              <a:chOff x="544" y="454"/>
              <a:chExt cx="499" cy="499"/>
            </a:xfrm>
          </p:grpSpPr>
          <p:sp>
            <p:nvSpPr>
              <p:cNvPr id="14359" name="Rectangle 11"/>
              <p:cNvSpPr>
                <a:spLocks noChangeArrowheads="1"/>
              </p:cNvSpPr>
              <p:nvPr/>
            </p:nvSpPr>
            <p:spPr bwMode="auto">
              <a:xfrm>
                <a:off x="544" y="454"/>
                <a:ext cx="499" cy="499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60" name="AutoShape 12"/>
              <p:cNvSpPr>
                <a:spLocks noChangeArrowheads="1"/>
              </p:cNvSpPr>
              <p:nvPr/>
            </p:nvSpPr>
            <p:spPr bwMode="auto">
              <a:xfrm>
                <a:off x="726" y="589"/>
                <a:ext cx="90" cy="363"/>
              </a:xfrm>
              <a:prstGeom prst="downArrow">
                <a:avLst>
                  <a:gd name="adj1" fmla="val 50000"/>
                  <a:gd name="adj2" fmla="val 100833"/>
                </a:avLst>
              </a:prstGeom>
              <a:solidFill>
                <a:srgbClr val="00CC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61" name="AutoShape 13"/>
              <p:cNvSpPr>
                <a:spLocks noChangeArrowheads="1"/>
              </p:cNvSpPr>
              <p:nvPr/>
            </p:nvSpPr>
            <p:spPr bwMode="auto">
              <a:xfrm rot="7059545">
                <a:off x="588" y="678"/>
                <a:ext cx="182" cy="63"/>
              </a:xfrm>
              <a:prstGeom prst="rightArrow">
                <a:avLst>
                  <a:gd name="adj1" fmla="val 50000"/>
                  <a:gd name="adj2" fmla="val 72222"/>
                </a:avLst>
              </a:prstGeom>
              <a:solidFill>
                <a:srgbClr val="00CC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62" name="Oval 14"/>
              <p:cNvSpPr>
                <a:spLocks noChangeArrowheads="1"/>
              </p:cNvSpPr>
              <p:nvPr/>
            </p:nvSpPr>
            <p:spPr bwMode="auto">
              <a:xfrm>
                <a:off x="681" y="589"/>
                <a:ext cx="136" cy="90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4358" name="Text Box 15"/>
            <p:cNvSpPr txBox="1">
              <a:spLocks noChangeArrowheads="1"/>
            </p:cNvSpPr>
            <p:nvPr/>
          </p:nvSpPr>
          <p:spPr bwMode="auto">
            <a:xfrm>
              <a:off x="178" y="1358"/>
              <a:ext cx="208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half past seven.</a:t>
              </a:r>
              <a:endPara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2984500" y="5487988"/>
            <a:ext cx="209232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have a party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84" name="Group 20"/>
          <p:cNvGrpSpPr/>
          <p:nvPr/>
        </p:nvGrpSpPr>
        <p:grpSpPr>
          <a:xfrm>
            <a:off x="7112000" y="3779838"/>
            <a:ext cx="792163" cy="793750"/>
            <a:chOff x="544" y="453"/>
            <a:chExt cx="499" cy="500"/>
          </a:xfrm>
        </p:grpSpPr>
        <p:grpSp>
          <p:nvGrpSpPr>
            <p:cNvPr id="14350" name="Group 21"/>
            <p:cNvGrpSpPr/>
            <p:nvPr/>
          </p:nvGrpSpPr>
          <p:grpSpPr>
            <a:xfrm>
              <a:off x="544" y="453"/>
              <a:ext cx="499" cy="500"/>
              <a:chOff x="544" y="453"/>
              <a:chExt cx="499" cy="500"/>
            </a:xfrm>
          </p:grpSpPr>
          <p:sp>
            <p:nvSpPr>
              <p:cNvPr id="14352" name="Rectangle 23"/>
              <p:cNvSpPr>
                <a:spLocks noChangeArrowheads="1"/>
              </p:cNvSpPr>
              <p:nvPr/>
            </p:nvSpPr>
            <p:spPr bwMode="auto">
              <a:xfrm>
                <a:off x="544" y="453"/>
                <a:ext cx="499" cy="499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53" name="AutoShape 24"/>
              <p:cNvSpPr>
                <a:spLocks noChangeArrowheads="1"/>
              </p:cNvSpPr>
              <p:nvPr/>
            </p:nvSpPr>
            <p:spPr bwMode="auto">
              <a:xfrm>
                <a:off x="726" y="681"/>
                <a:ext cx="91" cy="272"/>
              </a:xfrm>
              <a:prstGeom prst="downArrow">
                <a:avLst>
                  <a:gd name="adj1" fmla="val 50000"/>
                  <a:gd name="adj2" fmla="val 74725"/>
                </a:avLst>
              </a:prstGeom>
              <a:solidFill>
                <a:srgbClr val="00CC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54" name="AutoShape 25"/>
              <p:cNvSpPr>
                <a:spLocks noChangeArrowheads="1"/>
              </p:cNvSpPr>
              <p:nvPr/>
            </p:nvSpPr>
            <p:spPr bwMode="auto">
              <a:xfrm rot="-6505524">
                <a:off x="656" y="611"/>
                <a:ext cx="91" cy="228"/>
              </a:xfrm>
              <a:prstGeom prst="upArrow">
                <a:avLst>
                  <a:gd name="adj1" fmla="val 50000"/>
                  <a:gd name="adj2" fmla="val 62637"/>
                </a:avLst>
              </a:prstGeom>
              <a:solidFill>
                <a:srgbClr val="00CC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algn="ctr"/>
                <a:endParaRPr lang="zh-CN" altLang="en-US">
                  <a:solidFill>
                    <a:srgbClr val="00CC00"/>
                  </a:solidFill>
                </a:endParaRPr>
              </a:p>
            </p:txBody>
          </p:sp>
        </p:grpSp>
        <p:sp>
          <p:nvSpPr>
            <p:cNvPr id="14351" name="Oval 26"/>
            <p:cNvSpPr>
              <a:spLocks noChangeArrowheads="1"/>
            </p:cNvSpPr>
            <p:nvPr/>
          </p:nvSpPr>
          <p:spPr bwMode="auto">
            <a:xfrm>
              <a:off x="720" y="672"/>
              <a:ext cx="91" cy="9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291" name="Group 27"/>
          <p:cNvGrpSpPr/>
          <p:nvPr/>
        </p:nvGrpSpPr>
        <p:grpSpPr>
          <a:xfrm>
            <a:off x="5832475" y="5487988"/>
            <a:ext cx="3779838" cy="461962"/>
            <a:chOff x="0" y="0"/>
            <a:chExt cx="2381" cy="291"/>
          </a:xfrm>
        </p:grpSpPr>
        <p:sp>
          <p:nvSpPr>
            <p:cNvPr id="14348" name="Text Box 28"/>
            <p:cNvSpPr txBox="1">
              <a:spLocks noChangeArrowheads="1"/>
            </p:cNvSpPr>
            <p:nvPr/>
          </p:nvSpPr>
          <p:spPr bwMode="auto">
            <a:xfrm>
              <a:off x="0" y="0"/>
              <a:ext cx="238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at                         </a:t>
              </a: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 .</a:t>
              </a:r>
              <a:r>
                <a:rPr lang="en-US" altLang="zh-CN" sz="2400" b="1">
                  <a:solidFill>
                    <a:srgbClr val="FF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24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49" name="Text Box 29"/>
            <p:cNvSpPr txBox="1">
              <a:spLocks noChangeArrowheads="1"/>
            </p:cNvSpPr>
            <p:nvPr/>
          </p:nvSpPr>
          <p:spPr bwMode="auto">
            <a:xfrm>
              <a:off x="313" y="0"/>
              <a:ext cx="158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half past eight</a:t>
              </a: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68861" y="949610"/>
            <a:ext cx="1554480" cy="13533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07707" y="3648457"/>
            <a:ext cx="1847088" cy="1847088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  <p:bldP spid="11270" grpId="0"/>
      <p:bldP spid="1128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67544" y="5297487"/>
            <a:ext cx="7924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A: </a:t>
            </a:r>
            <a:r>
              <a:rPr lang="en-US" altLang="zh-CN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</a:t>
            </a:r>
            <a:r>
              <a:rPr lang="en-US" altLang="zh-CN"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are you going to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go to the park?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487382" y="5804284"/>
            <a:ext cx="8070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________________________________________________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836712"/>
            <a:ext cx="19527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Practise. 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833563" y="1196752"/>
            <a:ext cx="6067536" cy="3883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5759153"/>
            <a:ext cx="62555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going to go to the park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 eleven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762000" y="4849813"/>
            <a:ext cx="80851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A: </a:t>
            </a:r>
            <a:r>
              <a:rPr lang="en-US" altLang="zh-CN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</a:t>
            </a:r>
            <a:r>
              <a:rPr lang="en-US" altLang="zh-CN"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are you going to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school?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030133" y="820404"/>
            <a:ext cx="4992697" cy="3617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21630" y="5634371"/>
            <a:ext cx="8070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________________________________________________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77856" y="5589240"/>
            <a:ext cx="5155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going to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school 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 eight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467544" y="5153267"/>
            <a:ext cx="118094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A: </a:t>
            </a:r>
            <a:r>
              <a:rPr lang="en-US" altLang="zh-CN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</a:t>
            </a:r>
            <a:r>
              <a:rPr lang="en-US" altLang="zh-CN"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are you going to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play football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403648" y="863190"/>
            <a:ext cx="6048672" cy="3992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67544" y="5778387"/>
            <a:ext cx="8070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________________________________________________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63510" y="5748618"/>
            <a:ext cx="6928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going to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play football </a:t>
            </a:r>
            <a:r>
              <a:rPr lang="en-US" altLang="zh-CN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 half past </a:t>
            </a:r>
            <a:r>
              <a:rPr lang="en-US" altLang="zh-CN" sz="24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81000" y="4868863"/>
            <a:ext cx="84947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A: </a:t>
            </a:r>
            <a:r>
              <a:rPr lang="en-US" altLang="zh-CN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</a:t>
            </a:r>
            <a:r>
              <a:rPr lang="en-US" altLang="zh-CN"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are you going to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eat?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979712" y="980728"/>
            <a:ext cx="5342181" cy="3578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81000" y="5505065"/>
            <a:ext cx="8070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________________________________________________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3510" y="5509070"/>
            <a:ext cx="5389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going to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eat </a:t>
            </a:r>
            <a:r>
              <a:rPr lang="en-US" altLang="zh-CN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 half past six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35239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81000" y="148304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动词的正确形式填空。</a:t>
            </a:r>
            <a:endPara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en-US" altLang="zh-CN" sz="28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 _____</a:t>
            </a:r>
            <a:r>
              <a:rPr lang="en-US" altLang="zh-CN" sz="28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going to play football.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We ____</a:t>
            </a:r>
            <a:r>
              <a:rPr lang="en-US" altLang="zh-CN" sz="28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going to have a picnic.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It ___</a:t>
            </a:r>
            <a:r>
              <a:rPr lang="en-US" altLang="zh-CN" sz="28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going to rain soon.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Lingling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and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Daming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____</a:t>
            </a:r>
            <a:r>
              <a:rPr lang="en-US" altLang="zh-CN" sz="28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going to watch    TV.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184275" y="2215747"/>
            <a:ext cx="939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</a:t>
            </a:r>
            <a:endParaRPr lang="zh-CN" altLang="en-US" sz="28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547813" y="2852936"/>
            <a:ext cx="1007963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</a:t>
            </a:r>
            <a:endParaRPr lang="zh-CN" altLang="en-US" sz="28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235075" y="3586693"/>
            <a:ext cx="838200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  <a:endParaRPr lang="zh-CN" altLang="en-US" sz="28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495800" y="4293096"/>
            <a:ext cx="9356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</a:t>
            </a:r>
            <a:endParaRPr lang="zh-CN" altLang="en-US" sz="28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63688" y="24208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51916" y="2348880"/>
            <a:ext cx="82809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Read the text in roles.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Practise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“be going 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to”with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your partner.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Finish the exercises in your workbook.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240" y="1159877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57663" y="3188938"/>
            <a:ext cx="1225296" cy="18897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7704" y="1966011"/>
            <a:ext cx="2481072" cy="16520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13174" y="3717030"/>
            <a:ext cx="16962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get up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69818" y="4877351"/>
            <a:ext cx="28687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brush teeth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5148" y="873586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Lead-in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24575" y="3717032"/>
            <a:ext cx="36832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breakfast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4716016" y="3280869"/>
            <a:ext cx="1149389" cy="72002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103728" y="2334599"/>
            <a:ext cx="76200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\\192.168.0.80\Spark\小学英语素材库\1 小英图库\☆ 小英 四色图库（不断更新）\11 时间数字字母颜色\钟表及时间\7点.tif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1114052" y="1966011"/>
            <a:ext cx="614188" cy="64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直接箭头连接符 22"/>
          <p:cNvCxnSpPr/>
          <p:nvPr/>
        </p:nvCxnSpPr>
        <p:spPr>
          <a:xfrm>
            <a:off x="2593040" y="3154391"/>
            <a:ext cx="898621" cy="69334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8617" y="1388294"/>
            <a:ext cx="2876550" cy="18002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90676" y="1176812"/>
            <a:ext cx="2877312" cy="18044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41935" y="2981228"/>
            <a:ext cx="2164080" cy="202996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73917" y="2993909"/>
            <a:ext cx="30680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 to school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47864" y="5229200"/>
            <a:ext cx="26900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lunch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96136" y="3248820"/>
            <a:ext cx="31223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play football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2" name="Picture 4" descr="\\192.168.0.80\Spark\小学英语素材库\1 小英图库\☆ 小英 四色图库（不断更新）\11 时间数字字母颜色\钟表及时间\8点(2).tif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815917" y="784434"/>
            <a:ext cx="490537" cy="48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\\192.168.0.80\Spark\小学英语素材库\1 小英图库\☆ 小英 四色图库（不断更新）\11 时间数字字母颜色\钟表及时间\五点.tif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6961044" y="876323"/>
            <a:ext cx="549908" cy="56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直接箭头连接符 14"/>
          <p:cNvCxnSpPr/>
          <p:nvPr/>
        </p:nvCxnSpPr>
        <p:spPr>
          <a:xfrm>
            <a:off x="3018801" y="1931101"/>
            <a:ext cx="646269" cy="101634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5364088" y="2773255"/>
            <a:ext cx="755182" cy="65574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054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166600" y="11671300"/>
            <a:ext cx="355600" cy="266700"/>
          </a:xfrm>
          <a:prstGeom prst="cube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95536" y="1197890"/>
            <a:ext cx="2517648" cy="174955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528799" y="1298725"/>
            <a:ext cx="2170176" cy="15422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731912" y="3398805"/>
            <a:ext cx="2334768" cy="18592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8936" y="1154025"/>
            <a:ext cx="2304288" cy="207264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4109" y="3355794"/>
            <a:ext cx="29240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dinner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2730" y="5229200"/>
            <a:ext cx="34204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do homework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44208" y="2993909"/>
            <a:ext cx="23393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watch TV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02" name="Picture 6" descr="\\192.168.0.80\Spark\小学英语素材库\1 小英图库\☆ 小英 四色图库（不断更新）\11 时间数字字母颜色\钟表及时间\6点.tif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12854" y="1052736"/>
            <a:ext cx="482373" cy="49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\\192.168.0.80\Spark\小学英语素材库\1 小英图库\☆ 小英 四色图库（不断更新）\11 时间数字字母颜色\钟表及时间\7点.tif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4149295" y="3017598"/>
            <a:ext cx="687515" cy="676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\\192.168.0.80\Spark\小学英语素材库\1 小英图库\☆ 小英 四色图库（不断更新）\11 时间数字字母颜色\钟表及时间\8点(2).tif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6732240" y="980728"/>
            <a:ext cx="563730" cy="554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直接箭头连接符 16"/>
          <p:cNvCxnSpPr/>
          <p:nvPr/>
        </p:nvCxnSpPr>
        <p:spPr>
          <a:xfrm>
            <a:off x="3024729" y="2742992"/>
            <a:ext cx="646269" cy="101634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5820025" y="2852936"/>
            <a:ext cx="624183" cy="84627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08892" y="1268760"/>
            <a:ext cx="62658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Look, listen and say. 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4007" y="1916832"/>
            <a:ext cx="63090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—I'm going to get up and have breakfast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—Breakfast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 It's half past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eleven. You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are going to have lunch!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课文学习</a:t>
              </a:r>
              <a:endPara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95536" y="797164"/>
            <a:ext cx="8709425" cy="565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 Listen, read and act out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—Let’s have a picnic in the park today.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—Hooray!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Later…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Simon: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 hungry.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 are we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going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eat, mum?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</a:t>
            </a:r>
            <a:r>
              <a:rPr lang="en-US" altLang="zh-CN" sz="2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’</a:t>
            </a:r>
            <a:r>
              <a:rPr lang="en-US" altLang="zh-CN" sz="2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mum: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At half past twelve.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Simon: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What time is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 now?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5652120" y="2109597"/>
            <a:ext cx="3051967" cy="254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3511" y="1052736"/>
            <a:ext cx="8869544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</a:t>
            </a: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’</a:t>
            </a: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mum: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It’s only half past eleven. One hour to go!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Look, there are some ducks on the pond.</a:t>
            </a:r>
            <a:endParaRPr lang="en-US" altLang="zh-CN" sz="240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</a:t>
            </a: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They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re lovely.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Daming: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Hey ,there are some dark clouds in the sky. It’s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going to rain soon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</a:t>
            </a:r>
            <a:r>
              <a:rPr lang="en-US" altLang="zh-CN" sz="2400" smtClean="0">
                <a:solidFill>
                  <a:srgbClr val="00B0F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mum: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 don’t think so. It’s a beautiful day. 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Let’s go!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1052736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</a:t>
            </a:r>
            <a:r>
              <a:rPr lang="en-US" altLang="zh-CN" sz="2400">
                <a:solidFill>
                  <a:srgbClr val="00B0F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mum: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It's half past twelve. Let's have our picnic!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Oh dear! It's raining now!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</a:t>
            </a:r>
            <a:r>
              <a:rPr lang="en-US" altLang="zh-CN" sz="2400">
                <a:solidFill>
                  <a:srgbClr val="00B0F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mum 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It's dry over there. Run, boys!</a:t>
            </a:r>
            <a:endParaRPr lang="en-US" altLang="zh-CN" sz="240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err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Daming</a:t>
            </a: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Oh no, look at the ducks! They're eating our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sandwiches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Simon: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Naughty ducks!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Simon's mum: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It looks like you're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going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to stay hungry, Simon!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61e091a7-cd1a-48eb-a4bc-6ffea1eb8a1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3190</Words>
  <Application>WPS 演示</Application>
  <PresentationFormat>全屏显示(4:3)</PresentationFormat>
  <Paragraphs>227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微软雅黑</vt:lpstr>
      <vt:lpstr>Calibri</vt:lpstr>
      <vt:lpstr>Arial Unicode MS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小树</cp:lastModifiedBy>
  <cp:revision>2</cp:revision>
  <cp:lastPrinted>2021-02-10T05:49:00Z</cp:lastPrinted>
  <dcterms:created xsi:type="dcterms:W3CDTF">2021-02-10T05:49:00Z</dcterms:created>
  <dcterms:modified xsi:type="dcterms:W3CDTF">2023-02-22T05:49:55Z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391EF6B4B11646F598A5D761D444AE6F</vt:lpwstr>
  </property>
  <property fmtid="{D5CDD505-2E9C-101B-9397-08002B2CF9AE}" pid="7" name="KSOProductBuildVer">
    <vt:lpwstr>2052-11.1.0.13703</vt:lpwstr>
  </property>
</Properties>
</file>