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gif" ContentType="image/gif"/>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86" r:id="rId6"/>
    <p:sldId id="287" r:id="rId7"/>
    <p:sldId id="288" r:id="rId8"/>
    <p:sldId id="289" r:id="rId9"/>
    <p:sldId id="260" r:id="rId10"/>
    <p:sldId id="261" r:id="rId11"/>
    <p:sldId id="262" r:id="rId12"/>
    <p:sldId id="265"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5" r:id="rId30"/>
    <p:sldId id="283" r:id="rId31"/>
  </p:sldIdLst>
  <p:sldSz cx="9144000" cy="6858000" type="screen4x3"/>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FF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35" autoAdjust="0"/>
  </p:normalViewPr>
  <p:slideViewPr>
    <p:cSldViewPr>
      <p:cViewPr varScale="1">
        <p:scale>
          <a:sx n="109" d="100"/>
          <a:sy n="109" d="100"/>
        </p:scale>
        <p:origin x="-88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69A08FF-8C8E-454B-B260-046C1066C640}"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4A1527D-3A06-475A-A20E-22FBD25C0A61}"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E2EE887-680F-4D51-897B-1A9528540790}"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3479F1F-67DF-4AD8-B08B-7E99BD4C5F1C}"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D1146E5-AEF0-4ADF-80D1-5F57945FE4BF}"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04B41A1A-6643-4F6B-90A7-17DAFDE9F3D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149149F4-1E52-4D27-B34A-997020576F9F}"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035B639-4984-4C3C-9FF6-D804123EEA45}"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AB839480-F2B8-4FEC-916F-26FA766749B9}"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62345161-C7EC-45E1-B232-962C28F0D820}"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99C3C71-1378-4F5E-B6D7-21F4ECE15256}"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email">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530820CF-B880-4189-942D-D702A7CBA730}"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985C2F4D-329E-46E7-922E-E59710BF1977}"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GIF"/><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emf"/><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emf"/><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1.jpeg"/><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1.jpeg"/><Relationship Id="rId4" Type="http://schemas.openxmlformats.org/officeDocument/2006/relationships/image" Target="../media/image27.pn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jpeg"/><Relationship Id="rId1" Type="http://schemas.openxmlformats.org/officeDocument/2006/relationships/image" Target="../media/image3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jpeg"/><Relationship Id="rId1" Type="http://schemas.openxmlformats.org/officeDocument/2006/relationships/image" Target="../media/image34.jpe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1.jpeg"/><Relationship Id="rId7" Type="http://schemas.openxmlformats.org/officeDocument/2006/relationships/image" Target="../media/image41.jpe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24.jpeg"/><Relationship Id="rId2" Type="http://schemas.openxmlformats.org/officeDocument/2006/relationships/image" Target="../media/image37.png"/><Relationship Id="rId1"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TextBox 1"/>
          <p:cNvSpPr txBox="1">
            <a:spLocks noChangeArrowheads="1"/>
          </p:cNvSpPr>
          <p:nvPr/>
        </p:nvSpPr>
        <p:spPr bwMode="auto">
          <a:xfrm>
            <a:off x="189466" y="980830"/>
            <a:ext cx="8784610" cy="243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en-US" altLang="zh-CN" sz="5400" b="1" dirty="0">
                <a:latin typeface="Times New Roman" panose="02020603050405020304" pitchFamily="18" charset="0"/>
                <a:cs typeface="Times New Roman" panose="02020603050405020304" pitchFamily="18" charset="0"/>
              </a:rPr>
              <a:t>Unit 2 </a:t>
            </a:r>
            <a:endParaRPr lang="en-US" altLang="zh-CN" sz="5400" b="1" dirty="0">
              <a:latin typeface="Times New Roman" panose="02020603050405020304" pitchFamily="18" charset="0"/>
              <a:cs typeface="Times New Roman" panose="02020603050405020304" pitchFamily="18" charset="0"/>
            </a:endParaRPr>
          </a:p>
          <a:p>
            <a:pPr algn="ctr">
              <a:lnSpc>
                <a:spcPct val="150000"/>
              </a:lnSpc>
            </a:pPr>
            <a:r>
              <a:rPr lang="en-US" altLang="zh-CN" sz="5400" b="1" dirty="0">
                <a:latin typeface="Times New Roman" panose="02020603050405020304" pitchFamily="18" charset="0"/>
                <a:cs typeface="Times New Roman" panose="02020603050405020304" pitchFamily="18" charset="0"/>
              </a:rPr>
              <a:t>It will snow on </a:t>
            </a:r>
            <a:r>
              <a:rPr lang="en-US" altLang="zh-CN" sz="5400" b="1" dirty="0" err="1">
                <a:latin typeface="Times New Roman" panose="02020603050405020304" pitchFamily="18" charset="0"/>
                <a:cs typeface="Times New Roman" panose="02020603050405020304" pitchFamily="18" charset="0"/>
              </a:rPr>
              <a:t>Haibin</a:t>
            </a:r>
            <a:r>
              <a:rPr lang="en-US" altLang="zh-CN" sz="5400" b="1" dirty="0">
                <a:latin typeface="Times New Roman" panose="02020603050405020304" pitchFamily="18" charset="0"/>
                <a:cs typeface="Times New Roman" panose="02020603050405020304" pitchFamily="18" charset="0"/>
              </a:rPr>
              <a:t>.</a:t>
            </a:r>
            <a:endParaRPr lang="zh-CN" altLang="en-US" sz="5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Group 12" descr="中国教育出版网"/>
          <p:cNvGrpSpPr/>
          <p:nvPr/>
        </p:nvGrpSpPr>
        <p:grpSpPr bwMode="auto">
          <a:xfrm>
            <a:off x="1619250" y="2276475"/>
            <a:ext cx="2160588" cy="2090738"/>
            <a:chOff x="0" y="0"/>
            <a:chExt cx="1361" cy="1317"/>
          </a:xfrm>
        </p:grpSpPr>
        <p:sp>
          <p:nvSpPr>
            <p:cNvPr id="11266" name="Text Box 3"/>
            <p:cNvSpPr txBox="1">
              <a:spLocks noChangeArrowheads="1"/>
            </p:cNvSpPr>
            <p:nvPr/>
          </p:nvSpPr>
          <p:spPr bwMode="auto">
            <a:xfrm>
              <a:off x="0" y="0"/>
              <a:ext cx="1361"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en-US" altLang="zh-CN" sz="4000" b="1" i="1">
                <a:solidFill>
                  <a:srgbClr val="FF0066"/>
                </a:solidFill>
                <a:latin typeface="Arial" panose="020B0604020202020204" pitchFamily="34" charset="0"/>
              </a:endParaRPr>
            </a:p>
          </p:txBody>
        </p:sp>
        <p:sp>
          <p:nvSpPr>
            <p:cNvPr id="11267" name="Text Box 4"/>
            <p:cNvSpPr txBox="1">
              <a:spLocks noChangeArrowheads="1"/>
            </p:cNvSpPr>
            <p:nvPr/>
          </p:nvSpPr>
          <p:spPr bwMode="auto">
            <a:xfrm>
              <a:off x="465" y="1086"/>
              <a:ext cx="59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Arial" panose="020B0604020202020204" pitchFamily="34" charset="0"/>
                </a:rPr>
                <a:t>(</a:t>
              </a:r>
              <a:r>
                <a:rPr lang="zh-CN" altLang="en-US" b="1">
                  <a:latin typeface="Arial" panose="020B0604020202020204" pitchFamily="34" charset="0"/>
                </a:rPr>
                <a:t>天气</a:t>
              </a:r>
              <a:r>
                <a:rPr lang="zh-CN" altLang="en-US">
                  <a:latin typeface="Arial" panose="020B0604020202020204" pitchFamily="34" charset="0"/>
                </a:rPr>
                <a:t>）</a:t>
              </a:r>
              <a:endParaRPr lang="zh-CN" altLang="en-US">
                <a:latin typeface="Arial" panose="020B0604020202020204" pitchFamily="34" charset="0"/>
              </a:endParaRPr>
            </a:p>
          </p:txBody>
        </p:sp>
      </p:grpSp>
      <p:sp>
        <p:nvSpPr>
          <p:cNvPr id="11268" name="Line 6" descr="中国教育出版网"/>
          <p:cNvSpPr>
            <a:spLocks noChangeShapeType="1"/>
          </p:cNvSpPr>
          <p:nvPr/>
        </p:nvSpPr>
        <p:spPr bwMode="auto">
          <a:xfrm flipH="1">
            <a:off x="3786188" y="2643188"/>
            <a:ext cx="1285875" cy="720725"/>
          </a:xfrm>
          <a:prstGeom prst="line">
            <a:avLst/>
          </a:prstGeom>
          <a:noFill/>
          <a:ln w="5715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69" name="Text Box 7" descr="中国教育出版网"/>
          <p:cNvSpPr txBox="1">
            <a:spLocks noChangeArrowheads="1"/>
          </p:cNvSpPr>
          <p:nvPr/>
        </p:nvSpPr>
        <p:spPr bwMode="auto">
          <a:xfrm>
            <a:off x="7740650" y="6491288"/>
            <a:ext cx="140335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en-US">
              <a:latin typeface="Arial" panose="020B0604020202020204" pitchFamily="34" charset="0"/>
            </a:endParaRPr>
          </a:p>
        </p:txBody>
      </p:sp>
      <p:sp>
        <p:nvSpPr>
          <p:cNvPr id="7177" name="Text Box 8" descr="中国教育出版网"/>
          <p:cNvSpPr txBox="1">
            <a:spLocks noChangeArrowheads="1"/>
          </p:cNvSpPr>
          <p:nvPr/>
        </p:nvSpPr>
        <p:spPr bwMode="auto">
          <a:xfrm>
            <a:off x="1258888" y="1557338"/>
            <a:ext cx="67675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latin typeface="Arial" panose="020B0604020202020204" pitchFamily="34" charset="0"/>
              </a:rPr>
              <a:t>weather  report  天气预报</a:t>
            </a:r>
            <a:endParaRPr lang="zh-CN" altLang="en-US" sz="4000" b="1">
              <a:latin typeface="Arial" panose="020B0604020202020204" pitchFamily="34" charset="0"/>
            </a:endParaRPr>
          </a:p>
        </p:txBody>
      </p:sp>
      <p:sp>
        <p:nvSpPr>
          <p:cNvPr id="7178" name="Text Box 3" descr="中国教育出版网"/>
          <p:cNvSpPr txBox="1">
            <a:spLocks noChangeArrowheads="1"/>
          </p:cNvSpPr>
          <p:nvPr/>
        </p:nvSpPr>
        <p:spPr bwMode="auto">
          <a:xfrm>
            <a:off x="1500188" y="3071813"/>
            <a:ext cx="2160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i="1">
                <a:latin typeface="Arial" panose="020B0604020202020204" pitchFamily="34" charset="0"/>
              </a:rPr>
              <a:t>w</a:t>
            </a:r>
            <a:r>
              <a:rPr lang="en-US" altLang="zh-CN" sz="4000" b="1" i="1" u="sng">
                <a:solidFill>
                  <a:srgbClr val="0000FF"/>
                </a:solidFill>
                <a:latin typeface="Arial" panose="020B0604020202020204" pitchFamily="34" charset="0"/>
              </a:rPr>
              <a:t>ea</a:t>
            </a:r>
            <a:r>
              <a:rPr lang="en-US" altLang="zh-CN" sz="4000" b="1" i="1">
                <a:latin typeface="Arial" panose="020B0604020202020204" pitchFamily="34" charset="0"/>
              </a:rPr>
              <a:t>ther</a:t>
            </a:r>
            <a:endParaRPr lang="en-US" altLang="zh-CN" sz="4000" b="1" i="1">
              <a:latin typeface="Arial" panose="020B0604020202020204" pitchFamily="34" charset="0"/>
            </a:endParaRPr>
          </a:p>
        </p:txBody>
      </p:sp>
      <p:sp>
        <p:nvSpPr>
          <p:cNvPr id="11272" name="Line 6" descr="中国教育出版网"/>
          <p:cNvSpPr>
            <a:spLocks noChangeShapeType="1"/>
          </p:cNvSpPr>
          <p:nvPr/>
        </p:nvSpPr>
        <p:spPr bwMode="auto">
          <a:xfrm flipH="1" flipV="1">
            <a:off x="3714750" y="3857625"/>
            <a:ext cx="1285875" cy="642938"/>
          </a:xfrm>
          <a:prstGeom prst="line">
            <a:avLst/>
          </a:prstGeom>
          <a:noFill/>
          <a:ln w="5715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180" name="Text Box 11" descr="中国教育出版网"/>
          <p:cNvSpPr txBox="1">
            <a:spLocks noChangeArrowheads="1"/>
          </p:cNvSpPr>
          <p:nvPr/>
        </p:nvSpPr>
        <p:spPr bwMode="auto">
          <a:xfrm>
            <a:off x="5364163" y="2276475"/>
            <a:ext cx="1530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latin typeface="Arial" panose="020B0604020202020204" pitchFamily="34" charset="0"/>
              </a:rPr>
              <a:t>br</a:t>
            </a:r>
            <a:r>
              <a:rPr lang="en-US" altLang="zh-CN" sz="3600" u="sng">
                <a:solidFill>
                  <a:srgbClr val="0000FF"/>
                </a:solidFill>
              </a:rPr>
              <a:t>ea</a:t>
            </a:r>
            <a:r>
              <a:rPr lang="en-US" altLang="zh-CN" sz="3600" b="1">
                <a:latin typeface="Arial" panose="020B0604020202020204" pitchFamily="34" charset="0"/>
              </a:rPr>
              <a:t>d</a:t>
            </a:r>
            <a:endParaRPr lang="en-US" altLang="zh-CN" sz="3600" b="1">
              <a:latin typeface="Arial" panose="020B0604020202020204" pitchFamily="34" charset="0"/>
            </a:endParaRPr>
          </a:p>
        </p:txBody>
      </p:sp>
      <p:pic>
        <p:nvPicPr>
          <p:cNvPr id="14" name="图片 13" descr="中国教育出版网"/>
          <p:cNvPicPr>
            <a:picLocks noChangeAspect="1" noChangeArrowheads="1"/>
          </p:cNvPicPr>
          <p:nvPr/>
        </p:nvPicPr>
        <p:blipFill>
          <a:blip r:embed="rId1"/>
          <a:srcRect/>
          <a:stretch>
            <a:fillRect/>
          </a:stretch>
        </p:blipFill>
        <p:spPr bwMode="auto">
          <a:xfrm>
            <a:off x="6732588" y="2133600"/>
            <a:ext cx="17907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5" name="Text Box 14" descr="中国教育出版网"/>
          <p:cNvSpPr txBox="1">
            <a:spLocks noChangeArrowheads="1"/>
          </p:cNvSpPr>
          <p:nvPr/>
        </p:nvSpPr>
        <p:spPr bwMode="auto">
          <a:xfrm>
            <a:off x="5292725" y="4221163"/>
            <a:ext cx="14398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t>h</a:t>
            </a:r>
            <a:r>
              <a:rPr lang="en-US" altLang="zh-CN" sz="3600" u="sng">
                <a:solidFill>
                  <a:srgbClr val="0000FF"/>
                </a:solidFill>
              </a:rPr>
              <a:t>ea</a:t>
            </a:r>
            <a:r>
              <a:rPr lang="en-US" altLang="zh-CN" sz="3600"/>
              <a:t>d</a:t>
            </a:r>
            <a:endParaRPr lang="en-US" altLang="zh-CN" sz="3600"/>
          </a:p>
        </p:txBody>
      </p:sp>
      <p:pic>
        <p:nvPicPr>
          <p:cNvPr id="11276" name="Picture 3"/>
          <p:cNvPicPr>
            <a:picLocks noChangeAspect="1" noChangeArrowheads="1"/>
          </p:cNvPicPr>
          <p:nvPr/>
        </p:nvPicPr>
        <p:blipFill>
          <a:blip r:embed="rId2"/>
          <a:srcRect/>
          <a:stretch>
            <a:fillRect/>
          </a:stretch>
        </p:blipFill>
        <p:spPr bwMode="auto">
          <a:xfrm>
            <a:off x="6500813" y="3857625"/>
            <a:ext cx="1857375"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7"/>
                                        </p:tgtEl>
                                        <p:attrNameLst>
                                          <p:attrName>style.visibility</p:attrName>
                                        </p:attrNameLst>
                                      </p:cBhvr>
                                      <p:to>
                                        <p:strVal val="visible"/>
                                      </p:to>
                                    </p:set>
                                    <p:anim calcmode="lin" valueType="num">
                                      <p:cBhvr>
                                        <p:cTn id="7" dur="500" fill="hold"/>
                                        <p:tgtEl>
                                          <p:spTgt spid="7177"/>
                                        </p:tgtEl>
                                        <p:attrNameLst>
                                          <p:attrName>ppt_x</p:attrName>
                                        </p:attrNameLst>
                                      </p:cBhvr>
                                      <p:tavLst>
                                        <p:tav tm="0">
                                          <p:val>
                                            <p:strVal val="0-#ppt_w/2"/>
                                          </p:val>
                                        </p:tav>
                                        <p:tav tm="100000">
                                          <p:val>
                                            <p:strVal val="#ppt_x"/>
                                          </p:val>
                                        </p:tav>
                                      </p:tavLst>
                                    </p:anim>
                                    <p:anim calcmode="lin" valueType="num">
                                      <p:cBhvr>
                                        <p:cTn id="8" dur="500" fill="hold"/>
                                        <p:tgtEl>
                                          <p:spTgt spid="71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180"/>
                                        </p:tgtEl>
                                        <p:attrNameLst>
                                          <p:attrName>style.visibility</p:attrName>
                                        </p:attrNameLst>
                                      </p:cBhvr>
                                      <p:to>
                                        <p:strVal val="visible"/>
                                      </p:to>
                                    </p:set>
                                    <p:anim calcmode="lin" valueType="num">
                                      <p:cBhvr>
                                        <p:cTn id="19" dur="500" fill="hold"/>
                                        <p:tgtEl>
                                          <p:spTgt spid="7180"/>
                                        </p:tgtEl>
                                        <p:attrNameLst>
                                          <p:attrName>ppt_x</p:attrName>
                                        </p:attrNameLst>
                                      </p:cBhvr>
                                      <p:tavLst>
                                        <p:tav tm="0">
                                          <p:val>
                                            <p:strVal val="1+#ppt_w/2"/>
                                          </p:val>
                                        </p:tav>
                                        <p:tav tm="100000">
                                          <p:val>
                                            <p:strVal val="#ppt_x"/>
                                          </p:val>
                                        </p:tav>
                                      </p:tavLst>
                                    </p:anim>
                                    <p:anim calcmode="lin" valueType="num">
                                      <p:cBhvr>
                                        <p:cTn id="20" dur="500" fill="hold"/>
                                        <p:tgtEl>
                                          <p:spTgt spid="718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8"/>
                                        </p:tgtEl>
                                        <p:attrNameLst>
                                          <p:attrName>style.visibility</p:attrName>
                                        </p:attrNameLst>
                                      </p:cBhvr>
                                      <p:to>
                                        <p:strVal val="visible"/>
                                      </p:to>
                                    </p:set>
                                    <p:anim calcmode="lin" valueType="num">
                                      <p:cBhvr>
                                        <p:cTn id="25" dur="500" fill="hold"/>
                                        <p:tgtEl>
                                          <p:spTgt spid="7178"/>
                                        </p:tgtEl>
                                        <p:attrNameLst>
                                          <p:attrName>ppt_x</p:attrName>
                                        </p:attrNameLst>
                                      </p:cBhvr>
                                      <p:tavLst>
                                        <p:tav tm="0">
                                          <p:val>
                                            <p:strVal val="0-#ppt_w/2"/>
                                          </p:val>
                                        </p:tav>
                                        <p:tav tm="100000">
                                          <p:val>
                                            <p:strVal val="#ppt_x"/>
                                          </p:val>
                                        </p:tav>
                                      </p:tavLst>
                                    </p:anim>
                                    <p:anim calcmode="lin" valueType="num">
                                      <p:cBhvr>
                                        <p:cTn id="26" dur="500" fill="hold"/>
                                        <p:tgtEl>
                                          <p:spTgt spid="7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p:bldP spid="7178" grpId="0"/>
      <p:bldP spid="71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2" descr="中国教育出版网"/>
          <p:cNvPicPr>
            <a:picLocks noChangeAspect="1" noChangeArrowheads="1"/>
          </p:cNvPicPr>
          <p:nvPr/>
        </p:nvPicPr>
        <p:blipFill>
          <a:blip r:embed="rId1"/>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3" descr="中国教育出版网"/>
          <p:cNvSpPr txBox="1">
            <a:spLocks noChangeArrowheads="1"/>
          </p:cNvSpPr>
          <p:nvPr/>
        </p:nvSpPr>
        <p:spPr bwMode="auto">
          <a:xfrm>
            <a:off x="179388" y="4937125"/>
            <a:ext cx="7993062" cy="1766888"/>
          </a:xfrm>
          <a:prstGeom prst="rect">
            <a:avLst/>
          </a:prstGeom>
          <a:solidFill>
            <a:srgbClr val="ABECF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400" b="1">
                <a:latin typeface="Times New Roman" panose="02020603050405020304" pitchFamily="18" charset="0"/>
              </a:rPr>
              <a:t>I like sunny days . </a:t>
            </a:r>
            <a:endParaRPr lang="en-US" altLang="zh-CN" sz="4400" b="1">
              <a:latin typeface="Times New Roman" panose="02020603050405020304" pitchFamily="18" charset="0"/>
            </a:endParaRPr>
          </a:p>
          <a:p>
            <a:pPr>
              <a:spcBef>
                <a:spcPct val="50000"/>
              </a:spcBef>
            </a:pPr>
            <a:r>
              <a:rPr lang="en-US" altLang="zh-CN" sz="4400" b="1">
                <a:latin typeface="Times New Roman" panose="02020603050405020304" pitchFamily="18" charset="0"/>
              </a:rPr>
              <a:t>Do you like sunny days?</a:t>
            </a:r>
            <a:endParaRPr lang="en-US" altLang="zh-CN" sz="4400" b="1">
              <a:latin typeface="Times New Roman" panose="02020603050405020304" pitchFamily="18" charset="0"/>
            </a:endParaRPr>
          </a:p>
        </p:txBody>
      </p:sp>
      <p:pic>
        <p:nvPicPr>
          <p:cNvPr id="12291" name="Picture 4" descr="中国教育出版网"/>
          <p:cNvPicPr>
            <a:picLocks noChangeAspect="1" noChangeArrowheads="1"/>
          </p:cNvPicPr>
          <p:nvPr/>
        </p:nvPicPr>
        <p:blipFill>
          <a:blip r:embed="rId2" cstate="email"/>
          <a:srcRect/>
          <a:stretch>
            <a:fillRect/>
          </a:stretch>
        </p:blipFill>
        <p:spPr bwMode="auto">
          <a:xfrm rot="-1566145">
            <a:off x="1763713" y="765175"/>
            <a:ext cx="557212"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中国教育出版网"/>
          <p:cNvPicPr>
            <a:picLocks noChangeAspect="1" noChangeArrowheads="1"/>
          </p:cNvPicPr>
          <p:nvPr/>
        </p:nvPicPr>
        <p:blipFill>
          <a:blip r:embed="rId1"/>
          <a:srcRect/>
          <a:stretch>
            <a:fillRect/>
          </a:stretch>
        </p:blipFill>
        <p:spPr bwMode="auto">
          <a:xfrm>
            <a:off x="179388" y="620713"/>
            <a:ext cx="8785225" cy="593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8" name="Text Box 6" descr="中国教育出版网"/>
          <p:cNvSpPr txBox="1">
            <a:spLocks noChangeArrowheads="1"/>
          </p:cNvSpPr>
          <p:nvPr/>
        </p:nvSpPr>
        <p:spPr bwMode="auto">
          <a:xfrm>
            <a:off x="2051050" y="981075"/>
            <a:ext cx="5545138"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b="1">
                <a:solidFill>
                  <a:srgbClr val="F6FDA1"/>
                </a:solidFill>
                <a:latin typeface="Times New Roman" panose="02020603050405020304" pitchFamily="18" charset="0"/>
              </a:rPr>
              <a:t>It will be windy in</a:t>
            </a:r>
            <a:r>
              <a:rPr lang="en-US" altLang="zh-CN" sz="4800" b="1">
                <a:latin typeface="Times New Roman" panose="02020603050405020304" pitchFamily="18" charset="0"/>
              </a:rPr>
              <a:t> </a:t>
            </a:r>
            <a:r>
              <a:rPr lang="en-US" altLang="zh-CN" sz="4800" b="1">
                <a:solidFill>
                  <a:srgbClr val="FF3300"/>
                </a:solidFill>
                <a:latin typeface="Times New Roman" panose="02020603050405020304" pitchFamily="18" charset="0"/>
              </a:rPr>
              <a:t>Yingchuan</a:t>
            </a:r>
            <a:r>
              <a:rPr lang="en-US" altLang="zh-CN" sz="4800" b="1">
                <a:solidFill>
                  <a:srgbClr val="F6FDA1"/>
                </a:solidFill>
                <a:latin typeface="Times New Roman" panose="02020603050405020304" pitchFamily="18" charset="0"/>
              </a:rPr>
              <a:t>.(</a:t>
            </a:r>
            <a:r>
              <a:rPr lang="zh-CN" altLang="en-US" sz="4800" b="1">
                <a:solidFill>
                  <a:srgbClr val="F6FDA1"/>
                </a:solidFill>
                <a:latin typeface="Times New Roman" panose="02020603050405020304" pitchFamily="18" charset="0"/>
              </a:rPr>
              <a:t>请替换）</a:t>
            </a:r>
            <a:endParaRPr lang="zh-CN" altLang="en-US" sz="4800" b="1">
              <a:solidFill>
                <a:srgbClr val="F6FDA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500" fill="hold"/>
                                        <p:tgtEl>
                                          <p:spTgt spid="74754"/>
                                        </p:tgtEl>
                                        <p:attrNameLst>
                                          <p:attrName>ppt_w</p:attrName>
                                        </p:attrNameLst>
                                      </p:cBhvr>
                                      <p:tavLst>
                                        <p:tav tm="0">
                                          <p:val>
                                            <p:fltVal val="0"/>
                                          </p:val>
                                        </p:tav>
                                        <p:tav tm="100000">
                                          <p:val>
                                            <p:strVal val="#ppt_w"/>
                                          </p:val>
                                        </p:tav>
                                      </p:tavLst>
                                    </p:anim>
                                    <p:anim calcmode="lin" valueType="num">
                                      <p:cBhvr>
                                        <p:cTn id="8" dur="500" fill="hold"/>
                                        <p:tgtEl>
                                          <p:spTgt spid="7475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4758"/>
                                        </p:tgtEl>
                                        <p:attrNameLst>
                                          <p:attrName>style.visibility</p:attrName>
                                        </p:attrNameLst>
                                      </p:cBhvr>
                                      <p:to>
                                        <p:strVal val="visible"/>
                                      </p:to>
                                    </p:set>
                                    <p:animEffect transition="in" filter="blinds(horizontal)">
                                      <p:cBhvr>
                                        <p:cTn id="13" dur="1000"/>
                                        <p:tgtEl>
                                          <p:spTgt spid="74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2" descr="中国教育出版网"/>
          <p:cNvSpPr>
            <a:spLocks noChangeArrowheads="1" noChangeShapeType="1" noTextEdit="1"/>
          </p:cNvSpPr>
          <p:nvPr/>
        </p:nvSpPr>
        <p:spPr bwMode="auto">
          <a:xfrm>
            <a:off x="3635375" y="4005263"/>
            <a:ext cx="3024188" cy="2217737"/>
          </a:xfrm>
          <a:prstGeom prst="rect">
            <a:avLst/>
          </a:prstGeom>
        </p:spPr>
        <p:txBody>
          <a:bodyPr wrap="none" fromWordArt="1">
            <a:prstTxWarp prst="textPlain">
              <a:avLst>
                <a:gd name="adj" fmla="val 50000"/>
              </a:avLst>
            </a:prstTxWarp>
          </a:bodyPr>
          <a:lstStyle/>
          <a:p>
            <a:pPr algn="ctr"/>
            <a:r>
              <a:rPr lang="en-US" altLang="zh-CN" sz="4000" kern="10">
                <a:ln w="12700">
                  <a:solidFill>
                    <a:srgbClr val="FF0000"/>
                  </a:solidFill>
                  <a:round/>
                </a:ln>
                <a:solidFill>
                  <a:srgbClr val="FF0000">
                    <a:alpha val="50194"/>
                  </a:srgbClr>
                </a:solidFill>
                <a:effectLst>
                  <a:outerShdw dist="45791" dir="2021404" algn="ctr" rotWithShape="0">
                    <a:srgbClr val="9999FF"/>
                  </a:outerShdw>
                </a:effectLst>
                <a:latin typeface="Arial" panose="020B0604020202020204"/>
                <a:cs typeface="Arial" panose="020B0604020202020204"/>
              </a:rPr>
              <a:t>hot</a:t>
            </a:r>
            <a:endParaRPr lang="zh-CN" altLang="en-US" sz="4000" kern="10">
              <a:ln w="12700">
                <a:solidFill>
                  <a:srgbClr val="FF0000"/>
                </a:solidFill>
                <a:round/>
              </a:ln>
              <a:solidFill>
                <a:srgbClr val="FF0000">
                  <a:alpha val="50194"/>
                </a:srgbClr>
              </a:solidFill>
              <a:effectLst>
                <a:outerShdw dist="45791" dir="2021404" algn="ctr" rotWithShape="0">
                  <a:srgbClr val="9999FF"/>
                </a:outerShdw>
              </a:effectLst>
              <a:latin typeface="Arial" panose="020B0604020202020204"/>
              <a:cs typeface="Arial" panose="020B0604020202020204"/>
            </a:endParaRPr>
          </a:p>
        </p:txBody>
      </p:sp>
      <p:pic>
        <p:nvPicPr>
          <p:cNvPr id="15363" name="Picture 3" descr="中国教育出版网"/>
          <p:cNvPicPr>
            <a:picLocks noChangeAspect="1" noChangeArrowheads="1"/>
          </p:cNvPicPr>
          <p:nvPr/>
        </p:nvPicPr>
        <p:blipFill>
          <a:blip r:embed="rId1"/>
          <a:srcRect/>
          <a:stretch>
            <a:fillRect/>
          </a:stretch>
        </p:blipFill>
        <p:spPr bwMode="auto">
          <a:xfrm>
            <a:off x="857250" y="1357313"/>
            <a:ext cx="1516063" cy="452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2" descr="中国教育出版网"/>
          <p:cNvPicPr>
            <a:picLocks noChangeAspect="1" noChangeArrowheads="1"/>
          </p:cNvPicPr>
          <p:nvPr/>
        </p:nvPicPr>
        <p:blipFill>
          <a:blip r:embed="rId2"/>
          <a:srcRect/>
          <a:stretch>
            <a:fillRect/>
          </a:stretch>
        </p:blipFill>
        <p:spPr bwMode="auto">
          <a:xfrm>
            <a:off x="5148263" y="0"/>
            <a:ext cx="3398837"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536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536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5363"/>
                                        </p:tgtEl>
                                        <p:attrNameLst>
                                          <p:attrName>ppt_y</p:attrName>
                                        </p:attrNameLst>
                                      </p:cBhvr>
                                      <p:tavLst>
                                        <p:tav tm="0">
                                          <p:val>
                                            <p:strVal val="#ppt_y"/>
                                          </p:val>
                                        </p:tav>
                                        <p:tav tm="100000">
                                          <p:val>
                                            <p:strVal val="#ppt_y"/>
                                          </p:val>
                                        </p:tav>
                                      </p:tavLst>
                                    </p:anim>
                                  </p:childTnLst>
                                </p:cTn>
                              </p:par>
                              <p:par>
                                <p:cTn id="11" presetID="39" presetClass="entr" presetSubtype="0" accel="100000" fill="hold" grpId="1" nodeType="with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p:cTn id="13" dur="500" fill="hold"/>
                                        <p:tgtEl>
                                          <p:spTgt spid="14338"/>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4338"/>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4338"/>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4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6" presetClass="entr" presetSubtype="0" fill="hold" nodeType="afterEffect">
                                  <p:stCondLst>
                                    <p:cond delay="0"/>
                                  </p:stCondLst>
                                  <p:childTnLst>
                                    <p:set>
                                      <p:cBhvr>
                                        <p:cTn id="19" dur="1" fill="hold">
                                          <p:stCondLst>
                                            <p:cond delay="0"/>
                                          </p:stCondLst>
                                        </p:cTn>
                                        <p:tgtEl>
                                          <p:spTgt spid="8195"/>
                                        </p:tgtEl>
                                        <p:attrNameLst>
                                          <p:attrName>style.visibility</p:attrName>
                                        </p:attrNameLst>
                                      </p:cBhvr>
                                      <p:to>
                                        <p:strVal val="visible"/>
                                      </p:to>
                                    </p:set>
                                    <p:animEffect transition="in" filter="wipe(down)">
                                      <p:cBhvr>
                                        <p:cTn id="20" dur="580">
                                          <p:stCondLst>
                                            <p:cond delay="0"/>
                                          </p:stCondLst>
                                        </p:cTn>
                                        <p:tgtEl>
                                          <p:spTgt spid="8195"/>
                                        </p:tgtEl>
                                      </p:cBhvr>
                                    </p:animEffect>
                                    <p:anim calcmode="lin" valueType="num">
                                      <p:cBhvr>
                                        <p:cTn id="21" dur="1822" tmFilter="0,0; 0.14,0.36; 0.43,0.73; 0.71,0.91; 1.0,1.0">
                                          <p:stCondLst>
                                            <p:cond delay="0"/>
                                          </p:stCondLst>
                                        </p:cTn>
                                        <p:tgtEl>
                                          <p:spTgt spid="8195"/>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8195"/>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8195"/>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8195"/>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8195"/>
                                        </p:tgtEl>
                                        <p:attrNameLst>
                                          <p:attrName>ppt_y</p:attrName>
                                        </p:attrNameLst>
                                      </p:cBhvr>
                                      <p:tavLst>
                                        <p:tav tm="0" fmla="#ppt_y-sin(pi*$)/81">
                                          <p:val>
                                            <p:fltVal val="0"/>
                                          </p:val>
                                        </p:tav>
                                        <p:tav tm="100000">
                                          <p:val>
                                            <p:fltVal val="1"/>
                                          </p:val>
                                        </p:tav>
                                      </p:tavLst>
                                    </p:anim>
                                    <p:animScale>
                                      <p:cBhvr>
                                        <p:cTn id="26" dur="26">
                                          <p:stCondLst>
                                            <p:cond delay="650"/>
                                          </p:stCondLst>
                                        </p:cTn>
                                        <p:tgtEl>
                                          <p:spTgt spid="8195"/>
                                        </p:tgtEl>
                                      </p:cBhvr>
                                      <p:to x="100000" y="60000"/>
                                    </p:animScale>
                                    <p:animScale>
                                      <p:cBhvr>
                                        <p:cTn id="27" dur="166" decel="50000">
                                          <p:stCondLst>
                                            <p:cond delay="676"/>
                                          </p:stCondLst>
                                        </p:cTn>
                                        <p:tgtEl>
                                          <p:spTgt spid="8195"/>
                                        </p:tgtEl>
                                      </p:cBhvr>
                                      <p:to x="100000" y="100000"/>
                                    </p:animScale>
                                    <p:animScale>
                                      <p:cBhvr>
                                        <p:cTn id="28" dur="26">
                                          <p:stCondLst>
                                            <p:cond delay="1312"/>
                                          </p:stCondLst>
                                        </p:cTn>
                                        <p:tgtEl>
                                          <p:spTgt spid="8195"/>
                                        </p:tgtEl>
                                      </p:cBhvr>
                                      <p:to x="100000" y="80000"/>
                                    </p:animScale>
                                    <p:animScale>
                                      <p:cBhvr>
                                        <p:cTn id="29" dur="166" decel="50000">
                                          <p:stCondLst>
                                            <p:cond delay="1338"/>
                                          </p:stCondLst>
                                        </p:cTn>
                                        <p:tgtEl>
                                          <p:spTgt spid="8195"/>
                                        </p:tgtEl>
                                      </p:cBhvr>
                                      <p:to x="100000" y="100000"/>
                                    </p:animScale>
                                    <p:animScale>
                                      <p:cBhvr>
                                        <p:cTn id="30" dur="26">
                                          <p:stCondLst>
                                            <p:cond delay="1642"/>
                                          </p:stCondLst>
                                        </p:cTn>
                                        <p:tgtEl>
                                          <p:spTgt spid="8195"/>
                                        </p:tgtEl>
                                      </p:cBhvr>
                                      <p:to x="100000" y="90000"/>
                                    </p:animScale>
                                    <p:animScale>
                                      <p:cBhvr>
                                        <p:cTn id="31" dur="166" decel="50000">
                                          <p:stCondLst>
                                            <p:cond delay="1668"/>
                                          </p:stCondLst>
                                        </p:cTn>
                                        <p:tgtEl>
                                          <p:spTgt spid="8195"/>
                                        </p:tgtEl>
                                      </p:cBhvr>
                                      <p:to x="100000" y="100000"/>
                                    </p:animScale>
                                    <p:animScale>
                                      <p:cBhvr>
                                        <p:cTn id="32" dur="26">
                                          <p:stCondLst>
                                            <p:cond delay="1808"/>
                                          </p:stCondLst>
                                        </p:cTn>
                                        <p:tgtEl>
                                          <p:spTgt spid="8195"/>
                                        </p:tgtEl>
                                      </p:cBhvr>
                                      <p:to x="100000" y="95000"/>
                                    </p:animScale>
                                    <p:animScale>
                                      <p:cBhvr>
                                        <p:cTn id="33" dur="166" decel="50000">
                                          <p:stCondLst>
                                            <p:cond delay="1834"/>
                                          </p:stCondLst>
                                        </p:cTn>
                                        <p:tgtEl>
                                          <p:spTgt spid="81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descr="中国教育出版网"/>
          <p:cNvGrpSpPr/>
          <p:nvPr/>
        </p:nvGrpSpPr>
        <p:grpSpPr bwMode="auto">
          <a:xfrm>
            <a:off x="250825" y="4437063"/>
            <a:ext cx="2449513" cy="1584325"/>
            <a:chOff x="0" y="0"/>
            <a:chExt cx="1301" cy="861"/>
          </a:xfrm>
        </p:grpSpPr>
        <p:sp>
          <p:nvSpPr>
            <p:cNvPr id="15362" name="AutoShape 5"/>
            <p:cNvSpPr>
              <a:spLocks noChangeArrowheads="1"/>
            </p:cNvSpPr>
            <p:nvPr/>
          </p:nvSpPr>
          <p:spPr bwMode="auto">
            <a:xfrm rot="10800000">
              <a:off x="460" y="0"/>
              <a:ext cx="394" cy="861"/>
            </a:xfrm>
            <a:prstGeom prst="triangle">
              <a:avLst>
                <a:gd name="adj" fmla="val 50000"/>
              </a:avLst>
            </a:prstGeom>
            <a:noFill/>
            <a:ln w="165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363" name="AutoShape 6"/>
            <p:cNvSpPr>
              <a:spLocks noChangeArrowheads="1"/>
            </p:cNvSpPr>
            <p:nvPr/>
          </p:nvSpPr>
          <p:spPr bwMode="auto">
            <a:xfrm rot="10800000">
              <a:off x="907" y="0"/>
              <a:ext cx="394" cy="670"/>
            </a:xfrm>
            <a:prstGeom prst="triangle">
              <a:avLst>
                <a:gd name="adj" fmla="val 50000"/>
              </a:avLst>
            </a:prstGeom>
            <a:noFill/>
            <a:ln w="165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364" name="AutoShape 7"/>
            <p:cNvSpPr>
              <a:spLocks noChangeArrowheads="1"/>
            </p:cNvSpPr>
            <p:nvPr/>
          </p:nvSpPr>
          <p:spPr bwMode="auto">
            <a:xfrm rot="10800000">
              <a:off x="0" y="0"/>
              <a:ext cx="394" cy="765"/>
            </a:xfrm>
            <a:prstGeom prst="triangle">
              <a:avLst>
                <a:gd name="adj" fmla="val 50000"/>
              </a:avLst>
            </a:prstGeom>
            <a:noFill/>
            <a:ln w="165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3" name="WordArt 8" descr="中国教育出版网"/>
          <p:cNvSpPr>
            <a:spLocks noChangeArrowheads="1" noChangeShapeType="1" noTextEdit="1"/>
          </p:cNvSpPr>
          <p:nvPr/>
        </p:nvSpPr>
        <p:spPr bwMode="auto">
          <a:xfrm>
            <a:off x="4859338" y="4437063"/>
            <a:ext cx="3960812" cy="1368425"/>
          </a:xfrm>
          <a:prstGeom prst="rect">
            <a:avLst/>
          </a:prstGeom>
        </p:spPr>
        <p:txBody>
          <a:bodyPr wrap="none" fromWordArt="1">
            <a:prstTxWarp prst="textPlain">
              <a:avLst>
                <a:gd name="adj" fmla="val 50000"/>
              </a:avLst>
            </a:prstTxWarp>
          </a:bodyPr>
          <a:lstStyle/>
          <a:p>
            <a:pPr algn="ctr"/>
            <a:r>
              <a:rPr lang="en-US" altLang="zh-CN"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cold</a:t>
            </a:r>
            <a:endParaRPr lang="zh-CN" altLang="en-US"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pic>
        <p:nvPicPr>
          <p:cNvPr id="9218" name="Picture 2" descr="中国教育出版网"/>
          <p:cNvPicPr>
            <a:picLocks noChangeAspect="1" noChangeArrowheads="1"/>
          </p:cNvPicPr>
          <p:nvPr/>
        </p:nvPicPr>
        <p:blipFill>
          <a:blip r:embed="rId1"/>
          <a:srcRect/>
          <a:stretch>
            <a:fillRect/>
          </a:stretch>
        </p:blipFill>
        <p:spPr bwMode="auto">
          <a:xfrm>
            <a:off x="2627313" y="0"/>
            <a:ext cx="3522662"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7" presetClass="entr" presetSubtype="4" fill="hold" grpId="1"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9218"/>
                                        </p:tgtEl>
                                        <p:attrNameLst>
                                          <p:attrName>style.visibility</p:attrName>
                                        </p:attrNameLst>
                                      </p:cBhvr>
                                      <p:to>
                                        <p:strVal val="visible"/>
                                      </p:to>
                                    </p:set>
                                    <p:anim calcmode="lin" valueType="num">
                                      <p:cBhvr>
                                        <p:cTn id="16" dur="500" fill="hold"/>
                                        <p:tgtEl>
                                          <p:spTgt spid="9218"/>
                                        </p:tgtEl>
                                        <p:attrNameLst>
                                          <p:attrName>ppt_x</p:attrName>
                                        </p:attrNameLst>
                                      </p:cBhvr>
                                      <p:tavLst>
                                        <p:tav tm="0">
                                          <p:val>
                                            <p:strVal val="#ppt_x"/>
                                          </p:val>
                                        </p:tav>
                                        <p:tav tm="100000">
                                          <p:val>
                                            <p:strVal val="#ppt_x"/>
                                          </p:val>
                                        </p:tav>
                                      </p:tavLst>
                                    </p:anim>
                                    <p:anim calcmode="lin" valueType="num">
                                      <p:cBhvr>
                                        <p:cTn id="17"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中国教育出版网"/>
          <p:cNvPicPr>
            <a:picLocks noChangeAspect="1" noChangeArrowheads="1"/>
          </p:cNvPicPr>
          <p:nvPr/>
        </p:nvPicPr>
        <p:blipFill>
          <a:blip r:embed="rId1"/>
          <a:srcRect/>
          <a:stretch>
            <a:fillRect/>
          </a:stretch>
        </p:blipFill>
        <p:spPr bwMode="auto">
          <a:xfrm>
            <a:off x="5940425" y="333375"/>
            <a:ext cx="2659063"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12" descr="中国教育出版网"/>
          <p:cNvSpPr txBox="1">
            <a:spLocks noChangeArrowheads="1"/>
          </p:cNvSpPr>
          <p:nvPr/>
        </p:nvSpPr>
        <p:spPr bwMode="auto">
          <a:xfrm>
            <a:off x="6084888" y="3789363"/>
            <a:ext cx="12969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0000FF"/>
                </a:solidFill>
                <a:latin typeface="Arial" panose="020B0604020202020204" pitchFamily="34" charset="0"/>
              </a:rPr>
              <a:t>2</a:t>
            </a:r>
            <a:endParaRPr lang="en-US" altLang="zh-CN" sz="3600" b="1">
              <a:solidFill>
                <a:srgbClr val="0000FF"/>
              </a:solidFill>
              <a:latin typeface="Arial" panose="020B0604020202020204" pitchFamily="34" charset="0"/>
            </a:endParaRPr>
          </a:p>
        </p:txBody>
      </p:sp>
      <p:pic>
        <p:nvPicPr>
          <p:cNvPr id="8195" name="Picture 2" descr="中国教育出版网"/>
          <p:cNvPicPr>
            <a:picLocks noChangeAspect="1" noChangeArrowheads="1"/>
          </p:cNvPicPr>
          <p:nvPr/>
        </p:nvPicPr>
        <p:blipFill>
          <a:blip r:embed="rId2"/>
          <a:srcRect/>
          <a:stretch>
            <a:fillRect/>
          </a:stretch>
        </p:blipFill>
        <p:spPr bwMode="auto">
          <a:xfrm>
            <a:off x="395288" y="115888"/>
            <a:ext cx="3398837"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7" name="Text Box 5" descr="中国教育出版网"/>
          <p:cNvSpPr txBox="1">
            <a:spLocks noChangeArrowheads="1"/>
          </p:cNvSpPr>
          <p:nvPr/>
        </p:nvSpPr>
        <p:spPr bwMode="auto">
          <a:xfrm>
            <a:off x="1187450" y="3716338"/>
            <a:ext cx="5762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FF3300"/>
                </a:solidFill>
                <a:latin typeface="Arial" panose="020B0604020202020204" pitchFamily="34" charset="0"/>
              </a:rPr>
              <a:t>1</a:t>
            </a:r>
            <a:endParaRPr lang="en-US" altLang="zh-CN" sz="3600" b="1">
              <a:solidFill>
                <a:srgbClr val="FF3300"/>
              </a:solidFill>
              <a:latin typeface="Arial" panose="020B0604020202020204" pitchFamily="34" charset="0"/>
            </a:endParaRPr>
          </a:p>
        </p:txBody>
      </p:sp>
      <p:sp>
        <p:nvSpPr>
          <p:cNvPr id="16389" name="Text Box 6" descr="中国教育出版网"/>
          <p:cNvSpPr txBox="1">
            <a:spLocks noChangeArrowheads="1"/>
          </p:cNvSpPr>
          <p:nvPr/>
        </p:nvSpPr>
        <p:spPr bwMode="auto">
          <a:xfrm>
            <a:off x="285750" y="4929188"/>
            <a:ext cx="86042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3300"/>
                </a:solidFill>
              </a:rPr>
              <a:t>Hot, hot , hot</a:t>
            </a:r>
            <a:r>
              <a:rPr lang="en-US" altLang="zh-CN" sz="3600"/>
              <a:t>, it’s very hot .</a:t>
            </a:r>
            <a:endParaRPr lang="en-US" altLang="zh-CN" sz="3600"/>
          </a:p>
          <a:p>
            <a:pPr>
              <a:spcBef>
                <a:spcPct val="50000"/>
              </a:spcBef>
            </a:pPr>
            <a:r>
              <a:rPr lang="en-US" altLang="zh-CN" sz="3600">
                <a:solidFill>
                  <a:srgbClr val="0000FF"/>
                </a:solidFill>
              </a:rPr>
              <a:t>Cold, cold, cold</a:t>
            </a:r>
            <a:r>
              <a:rPr lang="en-US" altLang="zh-CN" sz="3600"/>
              <a:t>, it’s  very cold.    </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ppt_x</p:attrName>
                                        </p:attrNameLst>
                                      </p:cBhvr>
                                      <p:tavLst>
                                        <p:tav tm="0">
                                          <p:val>
                                            <p:strVal val="#ppt_x"/>
                                          </p:val>
                                        </p:tav>
                                        <p:tav tm="100000">
                                          <p:val>
                                            <p:strVal val="#ppt_x"/>
                                          </p:val>
                                        </p:tav>
                                      </p:tavLst>
                                    </p:anim>
                                    <p:anim calcmode="lin" valueType="num">
                                      <p:cBhvr>
                                        <p:cTn id="8" dur="500" fill="hold"/>
                                        <p:tgtEl>
                                          <p:spTgt spid="92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box(in)">
                                      <p:cBhvr>
                                        <p:cTn id="12" dur="500"/>
                                        <p:tgtEl>
                                          <p:spTgt spid="9220"/>
                                        </p:tgtEl>
                                      </p:cBhvr>
                                    </p:animEffect>
                                  </p:childTnLst>
                                </p:cTn>
                              </p:par>
                            </p:childTnLst>
                          </p:cTn>
                        </p:par>
                        <p:par>
                          <p:cTn id="13" fill="hold">
                            <p:stCondLst>
                              <p:cond delay="1000"/>
                            </p:stCondLst>
                            <p:childTnLst>
                              <p:par>
                                <p:cTn id="14" presetID="26" presetClass="entr" presetSubtype="0" fill="hold" nodeType="afterEffect">
                                  <p:stCondLst>
                                    <p:cond delay="0"/>
                                  </p:stCondLst>
                                  <p:childTnLst>
                                    <p:set>
                                      <p:cBhvr>
                                        <p:cTn id="15" dur="1" fill="hold">
                                          <p:stCondLst>
                                            <p:cond delay="0"/>
                                          </p:stCondLst>
                                        </p:cTn>
                                        <p:tgtEl>
                                          <p:spTgt spid="8195"/>
                                        </p:tgtEl>
                                        <p:attrNameLst>
                                          <p:attrName>style.visibility</p:attrName>
                                        </p:attrNameLst>
                                      </p:cBhvr>
                                      <p:to>
                                        <p:strVal val="visible"/>
                                      </p:to>
                                    </p:set>
                                    <p:animEffect transition="in" filter="wipe(down)">
                                      <p:cBhvr>
                                        <p:cTn id="16" dur="580">
                                          <p:stCondLst>
                                            <p:cond delay="0"/>
                                          </p:stCondLst>
                                        </p:cTn>
                                        <p:tgtEl>
                                          <p:spTgt spid="8195"/>
                                        </p:tgtEl>
                                      </p:cBhvr>
                                    </p:animEffect>
                                    <p:anim calcmode="lin" valueType="num">
                                      <p:cBhvr>
                                        <p:cTn id="17" dur="1822" tmFilter="0,0; 0.14,0.36; 0.43,0.73; 0.71,0.91; 1.0,1.0">
                                          <p:stCondLst>
                                            <p:cond delay="0"/>
                                          </p:stCondLst>
                                        </p:cTn>
                                        <p:tgtEl>
                                          <p:spTgt spid="8195"/>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8195"/>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8195"/>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8195"/>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8195"/>
                                        </p:tgtEl>
                                        <p:attrNameLst>
                                          <p:attrName>ppt_y</p:attrName>
                                        </p:attrNameLst>
                                      </p:cBhvr>
                                      <p:tavLst>
                                        <p:tav tm="0" fmla="#ppt_y-sin(pi*$)/81">
                                          <p:val>
                                            <p:fltVal val="0"/>
                                          </p:val>
                                        </p:tav>
                                        <p:tav tm="100000">
                                          <p:val>
                                            <p:fltVal val="1"/>
                                          </p:val>
                                        </p:tav>
                                      </p:tavLst>
                                    </p:anim>
                                    <p:animScale>
                                      <p:cBhvr>
                                        <p:cTn id="22" dur="26">
                                          <p:stCondLst>
                                            <p:cond delay="650"/>
                                          </p:stCondLst>
                                        </p:cTn>
                                        <p:tgtEl>
                                          <p:spTgt spid="8195"/>
                                        </p:tgtEl>
                                      </p:cBhvr>
                                      <p:to x="100000" y="60000"/>
                                    </p:animScale>
                                    <p:animScale>
                                      <p:cBhvr>
                                        <p:cTn id="23" dur="166" decel="50000">
                                          <p:stCondLst>
                                            <p:cond delay="676"/>
                                          </p:stCondLst>
                                        </p:cTn>
                                        <p:tgtEl>
                                          <p:spTgt spid="8195"/>
                                        </p:tgtEl>
                                      </p:cBhvr>
                                      <p:to x="100000" y="100000"/>
                                    </p:animScale>
                                    <p:animScale>
                                      <p:cBhvr>
                                        <p:cTn id="24" dur="26">
                                          <p:stCondLst>
                                            <p:cond delay="1312"/>
                                          </p:stCondLst>
                                        </p:cTn>
                                        <p:tgtEl>
                                          <p:spTgt spid="8195"/>
                                        </p:tgtEl>
                                      </p:cBhvr>
                                      <p:to x="100000" y="80000"/>
                                    </p:animScale>
                                    <p:animScale>
                                      <p:cBhvr>
                                        <p:cTn id="25" dur="166" decel="50000">
                                          <p:stCondLst>
                                            <p:cond delay="1338"/>
                                          </p:stCondLst>
                                        </p:cTn>
                                        <p:tgtEl>
                                          <p:spTgt spid="8195"/>
                                        </p:tgtEl>
                                      </p:cBhvr>
                                      <p:to x="100000" y="100000"/>
                                    </p:animScale>
                                    <p:animScale>
                                      <p:cBhvr>
                                        <p:cTn id="26" dur="26">
                                          <p:stCondLst>
                                            <p:cond delay="1642"/>
                                          </p:stCondLst>
                                        </p:cTn>
                                        <p:tgtEl>
                                          <p:spTgt spid="8195"/>
                                        </p:tgtEl>
                                      </p:cBhvr>
                                      <p:to x="100000" y="90000"/>
                                    </p:animScale>
                                    <p:animScale>
                                      <p:cBhvr>
                                        <p:cTn id="27" dur="166" decel="50000">
                                          <p:stCondLst>
                                            <p:cond delay="1668"/>
                                          </p:stCondLst>
                                        </p:cTn>
                                        <p:tgtEl>
                                          <p:spTgt spid="8195"/>
                                        </p:tgtEl>
                                      </p:cBhvr>
                                      <p:to x="100000" y="100000"/>
                                    </p:animScale>
                                    <p:animScale>
                                      <p:cBhvr>
                                        <p:cTn id="28" dur="26">
                                          <p:stCondLst>
                                            <p:cond delay="1808"/>
                                          </p:stCondLst>
                                        </p:cTn>
                                        <p:tgtEl>
                                          <p:spTgt spid="8195"/>
                                        </p:tgtEl>
                                      </p:cBhvr>
                                      <p:to x="100000" y="95000"/>
                                    </p:animScale>
                                    <p:animScale>
                                      <p:cBhvr>
                                        <p:cTn id="29" dur="166" decel="50000">
                                          <p:stCondLst>
                                            <p:cond delay="1834"/>
                                          </p:stCondLst>
                                        </p:cTn>
                                        <p:tgtEl>
                                          <p:spTgt spid="8195"/>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46437"/>
                                        </p:tgtEl>
                                        <p:attrNameLst>
                                          <p:attrName>style.visibility</p:attrName>
                                        </p:attrNameLst>
                                      </p:cBhvr>
                                      <p:to>
                                        <p:strVal val="visible"/>
                                      </p:to>
                                    </p:set>
                                    <p:animEffect transition="in" filter="checkerboard(across)">
                                      <p:cBhvr>
                                        <p:cTn id="34" dur="500"/>
                                        <p:tgtEl>
                                          <p:spTgt spid="146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1464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中国教育出版网"/>
          <p:cNvPicPr>
            <a:picLocks noChangeAspect="1" noChangeArrowheads="1"/>
          </p:cNvPicPr>
          <p:nvPr/>
        </p:nvPicPr>
        <p:blipFill>
          <a:blip r:embed="rId1"/>
          <a:srcRect/>
          <a:stretch>
            <a:fillRect/>
          </a:stretch>
        </p:blipFill>
        <p:spPr bwMode="auto">
          <a:xfrm>
            <a:off x="0" y="0"/>
            <a:ext cx="9144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3" descr="中国教育出版网"/>
          <p:cNvSpPr txBox="1">
            <a:spLocks noChangeArrowheads="1"/>
          </p:cNvSpPr>
          <p:nvPr/>
        </p:nvSpPr>
        <p:spPr bwMode="auto">
          <a:xfrm flipH="1">
            <a:off x="4787900" y="1844675"/>
            <a:ext cx="3095625"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7200">
                <a:latin typeface="Comic Sans MS" panose="030F0702030302020204" pitchFamily="66" charset="0"/>
              </a:rPr>
              <a:t>warm</a:t>
            </a:r>
            <a:endParaRPr lang="en-US" altLang="zh-CN" sz="7200">
              <a:latin typeface="Comic Sans MS" panose="030F0702030302020204" pitchFamily="66" charset="0"/>
            </a:endParaRPr>
          </a:p>
          <a:p>
            <a:r>
              <a:rPr lang="zh-CN" altLang="en-US" sz="6000">
                <a:latin typeface="Comic Sans MS" panose="030F0702030302020204" pitchFamily="66" charset="0"/>
              </a:rPr>
              <a:t>暖和的</a:t>
            </a:r>
            <a:endParaRPr lang="zh-CN" altLang="en-US" sz="600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500" fill="hold"/>
                                        <p:tgtEl>
                                          <p:spTgt spid="10243"/>
                                        </p:tgtEl>
                                        <p:attrNameLst>
                                          <p:attrName>ppt_x</p:attrName>
                                        </p:attrNameLst>
                                      </p:cBhvr>
                                      <p:tavLst>
                                        <p:tav tm="0">
                                          <p:val>
                                            <p:strVal val="#ppt_x"/>
                                          </p:val>
                                        </p:tav>
                                        <p:tav tm="100000">
                                          <p:val>
                                            <p:strVal val="#ppt_x"/>
                                          </p:val>
                                        </p:tav>
                                      </p:tavLst>
                                    </p:anim>
                                    <p:anim calcmode="lin" valueType="num">
                                      <p:cBhvr>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AutoShape 2" descr="中国教育出版网"/>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34" name="AutoShape 3" descr="中国教育出版网"/>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35" name="AutoShape 4" descr="中国教育出版网"/>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36" name="AutoShape 5" descr="中国教育出版网"/>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38" name="WordArt 6" descr="中国教育出版网"/>
          <p:cNvSpPr>
            <a:spLocks noChangeArrowheads="1" noChangeShapeType="1" noTextEdit="1"/>
          </p:cNvSpPr>
          <p:nvPr/>
        </p:nvSpPr>
        <p:spPr bwMode="auto">
          <a:xfrm>
            <a:off x="2928938" y="5000625"/>
            <a:ext cx="2663825" cy="1512888"/>
          </a:xfrm>
          <a:prstGeom prst="rect">
            <a:avLst/>
          </a:prstGeom>
        </p:spPr>
        <p:txBody>
          <a:bodyPr wrap="none" fromWordArt="1">
            <a:prstTxWarp prst="textPlain">
              <a:avLst>
                <a:gd name="adj" fmla="val 50000"/>
              </a:avLst>
            </a:prstTxWarp>
          </a:bodyPr>
          <a:lstStyle/>
          <a:p>
            <a:pPr algn="ctr"/>
            <a:r>
              <a:rPr lang="en-US" altLang="zh-CN" sz="4800" b="1" kern="10">
                <a:ln w="12700">
                  <a:solidFill>
                    <a:srgbClr val="33CC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cloudy</a:t>
            </a:r>
            <a:endParaRPr lang="zh-CN" altLang="en-US" sz="4800" b="1" kern="10">
              <a:ln w="12700">
                <a:solidFill>
                  <a:srgbClr val="33CC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pic>
        <p:nvPicPr>
          <p:cNvPr id="2" name="Picture 1"/>
          <p:cNvPicPr>
            <a:picLocks noChangeAspect="1" noChangeArrowheads="1"/>
          </p:cNvPicPr>
          <p:nvPr/>
        </p:nvPicPr>
        <p:blipFill>
          <a:blip r:embed="rId1"/>
          <a:srcRect/>
          <a:stretch>
            <a:fillRect/>
          </a:stretch>
        </p:blipFill>
        <p:spPr bwMode="auto">
          <a:xfrm>
            <a:off x="428625" y="214313"/>
            <a:ext cx="8051800" cy="464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1" nodeType="with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500" fill="hold"/>
                                        <p:tgtEl>
                                          <p:spTgt spid="18438"/>
                                        </p:tgtEl>
                                        <p:attrNameLst>
                                          <p:attrName>ppt_x</p:attrName>
                                        </p:attrNameLst>
                                      </p:cBhvr>
                                      <p:tavLst>
                                        <p:tav tm="0">
                                          <p:val>
                                            <p:strVal val="#ppt_x"/>
                                          </p:val>
                                        </p:tav>
                                        <p:tav tm="100000">
                                          <p:val>
                                            <p:strVal val="#ppt_x"/>
                                          </p:val>
                                        </p:tav>
                                      </p:tavLst>
                                    </p:anim>
                                    <p:anim calcmode="lin" valueType="num">
                                      <p:cBhvr>
                                        <p:cTn id="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AutoShape 5" descr="中国教育出版网"/>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58" name="AutoShape 7" descr="中国教育出版网"/>
          <p:cNvSpPr>
            <a:spLocks noChangeAspect="1" noChangeArrowheads="1"/>
          </p:cNvSpPr>
          <p:nvPr/>
        </p:nvSpPr>
        <p:spPr bwMode="auto">
          <a:xfrm>
            <a:off x="155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59" name="AutoShape 9" descr="中国教育出版网"/>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0" name="AutoShape 11" descr="中国教育出版网"/>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19461" name="Picture 12" descr="中国教育出版网"/>
          <p:cNvPicPr>
            <a:picLocks noChangeAspect="1" noChangeArrowheads="1"/>
          </p:cNvPicPr>
          <p:nvPr/>
        </p:nvPicPr>
        <p:blipFill>
          <a:blip r:embed="rId1"/>
          <a:srcRect/>
          <a:stretch>
            <a:fillRect/>
          </a:stretch>
        </p:blipFill>
        <p:spPr bwMode="auto">
          <a:xfrm>
            <a:off x="1258888" y="0"/>
            <a:ext cx="4876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WordArt 13" descr="中国教育出版网"/>
          <p:cNvSpPr>
            <a:spLocks noChangeArrowheads="1" noChangeShapeType="1" noTextEdit="1"/>
          </p:cNvSpPr>
          <p:nvPr/>
        </p:nvSpPr>
        <p:spPr bwMode="auto">
          <a:xfrm>
            <a:off x="6011863" y="4292600"/>
            <a:ext cx="2663825" cy="1512888"/>
          </a:xfrm>
          <a:prstGeom prst="rect">
            <a:avLst/>
          </a:prstGeom>
        </p:spPr>
        <p:txBody>
          <a:bodyPr wrap="none" fromWordArt="1">
            <a:prstTxWarp prst="textPlain">
              <a:avLst>
                <a:gd name="adj" fmla="val 50000"/>
              </a:avLst>
            </a:prstTxWarp>
          </a:bodyPr>
          <a:lstStyle/>
          <a:p>
            <a:pPr algn="ctr"/>
            <a:r>
              <a:rPr lang="en-US" altLang="zh-CN"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cloudy</a:t>
            </a:r>
            <a:endParaRPr lang="zh-CN" altLang="en-US"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1" nodeType="with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p:cTn id="7" dur="500" fill="hold"/>
                                        <p:tgtEl>
                                          <p:spTgt spid="19463"/>
                                        </p:tgtEl>
                                        <p:attrNameLst>
                                          <p:attrName>ppt_x</p:attrName>
                                        </p:attrNameLst>
                                      </p:cBhvr>
                                      <p:tavLst>
                                        <p:tav tm="0">
                                          <p:val>
                                            <p:strVal val="#ppt_x"/>
                                          </p:val>
                                        </p:tav>
                                        <p:tav tm="100000">
                                          <p:val>
                                            <p:strVal val="#ppt_x"/>
                                          </p:val>
                                        </p:tav>
                                      </p:tavLst>
                                    </p:anim>
                                    <p:anim calcmode="lin" valueType="num">
                                      <p:cBhvr>
                                        <p:cTn id="8"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中国教育出版网"/>
          <p:cNvPicPr>
            <a:picLocks noChangeAspect="1" noChangeArrowheads="1"/>
          </p:cNvPicPr>
          <p:nvPr/>
        </p:nvPicPr>
        <p:blipFill>
          <a:blip r:embed="rId1"/>
          <a:srcRect/>
          <a:stretch>
            <a:fillRect/>
          </a:stretch>
        </p:blipFill>
        <p:spPr bwMode="auto">
          <a:xfrm>
            <a:off x="0" y="0"/>
            <a:ext cx="1871663"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WordArt 3" descr="中国教育出版网"/>
          <p:cNvSpPr>
            <a:spLocks noChangeArrowheads="1" noChangeShapeType="1" noTextEdit="1"/>
          </p:cNvSpPr>
          <p:nvPr/>
        </p:nvSpPr>
        <p:spPr bwMode="auto">
          <a:xfrm>
            <a:off x="2051050" y="333375"/>
            <a:ext cx="1609725" cy="704850"/>
          </a:xfrm>
          <a:prstGeom prst="rect">
            <a:avLst/>
          </a:prstGeom>
        </p:spPr>
        <p:txBody>
          <a:bodyPr wrap="none" fromWordArt="1">
            <a:prstTxWarp prst="textPlain">
              <a:avLst>
                <a:gd name="adj" fmla="val 50000"/>
              </a:avLst>
            </a:prstTxWarp>
          </a:bodyPr>
          <a:lstStyle/>
          <a:p>
            <a:pPr algn="ctr"/>
            <a:r>
              <a:rPr lang="en-US" altLang="zh-CN"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sunny</a:t>
            </a:r>
            <a:endParaRPr lang="zh-CN" altLang="en-US"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sp>
        <p:nvSpPr>
          <p:cNvPr id="20484" name="WordArt 4" descr="中国教育出版网"/>
          <p:cNvSpPr>
            <a:spLocks noChangeArrowheads="1" noChangeShapeType="1" noTextEdit="1"/>
          </p:cNvSpPr>
          <p:nvPr/>
        </p:nvSpPr>
        <p:spPr bwMode="auto">
          <a:xfrm>
            <a:off x="1116013" y="3573463"/>
            <a:ext cx="895350" cy="704850"/>
          </a:xfrm>
          <a:prstGeom prst="rect">
            <a:avLst/>
          </a:prstGeom>
        </p:spPr>
        <p:txBody>
          <a:bodyPr wrap="none" fromWordArt="1">
            <a:prstTxWarp prst="textPlain">
              <a:avLst>
                <a:gd name="adj" fmla="val 50000"/>
              </a:avLst>
            </a:prstTxWarp>
          </a:bodyPr>
          <a:lstStyle/>
          <a:p>
            <a:pPr algn="ctr"/>
            <a:r>
              <a:rPr lang="en-US" altLang="zh-CN"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hot</a:t>
            </a:r>
            <a:endParaRPr lang="zh-CN" altLang="en-US"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pic>
        <p:nvPicPr>
          <p:cNvPr id="21509" name="Picture 5" descr="中国教育出版网"/>
          <p:cNvPicPr>
            <a:picLocks noChangeAspect="1" noChangeArrowheads="1"/>
          </p:cNvPicPr>
          <p:nvPr/>
        </p:nvPicPr>
        <p:blipFill>
          <a:blip r:embed="rId2"/>
          <a:srcRect/>
          <a:stretch>
            <a:fillRect/>
          </a:stretch>
        </p:blipFill>
        <p:spPr bwMode="auto">
          <a:xfrm>
            <a:off x="0" y="2276475"/>
            <a:ext cx="825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descr="中国教育出版网"/>
          <p:cNvGrpSpPr/>
          <p:nvPr/>
        </p:nvGrpSpPr>
        <p:grpSpPr bwMode="auto">
          <a:xfrm>
            <a:off x="5795963" y="260350"/>
            <a:ext cx="1257300" cy="1616075"/>
            <a:chOff x="0" y="0"/>
            <a:chExt cx="792" cy="1018"/>
          </a:xfrm>
        </p:grpSpPr>
        <p:sp>
          <p:nvSpPr>
            <p:cNvPr id="20486" name="AutoShape 7"/>
            <p:cNvSpPr>
              <a:spLocks noChangeArrowheads="1"/>
            </p:cNvSpPr>
            <p:nvPr/>
          </p:nvSpPr>
          <p:spPr bwMode="auto">
            <a:xfrm rot="1423227">
              <a:off x="198" y="32"/>
              <a:ext cx="594" cy="109"/>
            </a:xfrm>
            <a:prstGeom prst="flowChartProcess">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487" name="AutoShape 8"/>
            <p:cNvSpPr>
              <a:spLocks noChangeArrowheads="1"/>
            </p:cNvSpPr>
            <p:nvPr/>
          </p:nvSpPr>
          <p:spPr bwMode="auto">
            <a:xfrm rot="6757192">
              <a:off x="-460" y="453"/>
              <a:ext cx="1018" cy="97"/>
            </a:xfrm>
            <a:prstGeom prst="flowChartProcess">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488" name="AutoShape 9"/>
            <p:cNvSpPr>
              <a:spLocks noChangeArrowheads="1"/>
            </p:cNvSpPr>
            <p:nvPr/>
          </p:nvSpPr>
          <p:spPr bwMode="auto">
            <a:xfrm rot="1427342">
              <a:off x="107" y="303"/>
              <a:ext cx="546" cy="108"/>
            </a:xfrm>
            <a:prstGeom prst="flowChartProcess">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489" name="AutoShape 10"/>
            <p:cNvSpPr>
              <a:spLocks noChangeArrowheads="1"/>
            </p:cNvSpPr>
            <p:nvPr/>
          </p:nvSpPr>
          <p:spPr bwMode="auto">
            <a:xfrm rot="1428750">
              <a:off x="16" y="573"/>
              <a:ext cx="508" cy="95"/>
            </a:xfrm>
            <a:prstGeom prst="flowChartProcess">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3" name="WordArt 11" descr="中国教育出版网"/>
          <p:cNvSpPr>
            <a:spLocks noChangeArrowheads="1" noChangeShapeType="1" noTextEdit="1"/>
          </p:cNvSpPr>
          <p:nvPr/>
        </p:nvSpPr>
        <p:spPr bwMode="auto">
          <a:xfrm>
            <a:off x="7181850" y="620713"/>
            <a:ext cx="1962150" cy="857250"/>
          </a:xfrm>
          <a:prstGeom prst="rect">
            <a:avLst/>
          </a:prstGeom>
        </p:spPr>
        <p:txBody>
          <a:bodyPr wrap="none" fromWordArt="1">
            <a:prstTxWarp prst="textPlain">
              <a:avLst>
                <a:gd name="adj" fmla="val 50000"/>
              </a:avLst>
            </a:prstTxWarp>
          </a:bodyPr>
          <a:lstStyle/>
          <a:p>
            <a:pPr algn="ctr"/>
            <a:r>
              <a:rPr lang="en-US" altLang="zh-CN" sz="48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windy</a:t>
            </a:r>
            <a:endParaRPr lang="zh-CN" altLang="en-US" sz="48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grpSp>
        <p:nvGrpSpPr>
          <p:cNvPr id="4" name="Group 12" descr="中国教育出版网"/>
          <p:cNvGrpSpPr/>
          <p:nvPr/>
        </p:nvGrpSpPr>
        <p:grpSpPr bwMode="auto">
          <a:xfrm>
            <a:off x="5580063" y="2924175"/>
            <a:ext cx="1562100" cy="1006475"/>
            <a:chOff x="0" y="0"/>
            <a:chExt cx="1301" cy="861"/>
          </a:xfrm>
        </p:grpSpPr>
        <p:sp>
          <p:nvSpPr>
            <p:cNvPr id="20492" name="AutoShape 13"/>
            <p:cNvSpPr>
              <a:spLocks noChangeArrowheads="1"/>
            </p:cNvSpPr>
            <p:nvPr/>
          </p:nvSpPr>
          <p:spPr bwMode="auto">
            <a:xfrm rot="10800000">
              <a:off x="460" y="0"/>
              <a:ext cx="394" cy="861"/>
            </a:xfrm>
            <a:prstGeom prst="triangle">
              <a:avLst>
                <a:gd name="adj" fmla="val 50000"/>
              </a:avLst>
            </a:prstGeom>
            <a:noFill/>
            <a:ln w="165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493" name="AutoShape 14"/>
            <p:cNvSpPr>
              <a:spLocks noChangeArrowheads="1"/>
            </p:cNvSpPr>
            <p:nvPr/>
          </p:nvSpPr>
          <p:spPr bwMode="auto">
            <a:xfrm rot="10800000">
              <a:off x="907" y="0"/>
              <a:ext cx="394" cy="670"/>
            </a:xfrm>
            <a:prstGeom prst="triangle">
              <a:avLst>
                <a:gd name="adj" fmla="val 50000"/>
              </a:avLst>
            </a:prstGeom>
            <a:noFill/>
            <a:ln w="165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494" name="AutoShape 15"/>
            <p:cNvSpPr>
              <a:spLocks noChangeArrowheads="1"/>
            </p:cNvSpPr>
            <p:nvPr/>
          </p:nvSpPr>
          <p:spPr bwMode="auto">
            <a:xfrm rot="10800000">
              <a:off x="0" y="0"/>
              <a:ext cx="394" cy="765"/>
            </a:xfrm>
            <a:prstGeom prst="triangle">
              <a:avLst>
                <a:gd name="adj" fmla="val 50000"/>
              </a:avLst>
            </a:prstGeom>
            <a:noFill/>
            <a:ln w="165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5" name="WordArt 16" descr="中国教育出版网"/>
          <p:cNvSpPr>
            <a:spLocks noChangeArrowheads="1" noChangeShapeType="1" noTextEdit="1"/>
          </p:cNvSpPr>
          <p:nvPr/>
        </p:nvSpPr>
        <p:spPr bwMode="auto">
          <a:xfrm>
            <a:off x="7308850" y="2852738"/>
            <a:ext cx="1466850" cy="857250"/>
          </a:xfrm>
          <a:prstGeom prst="rect">
            <a:avLst/>
          </a:prstGeom>
        </p:spPr>
        <p:txBody>
          <a:bodyPr wrap="none" fromWordArt="1">
            <a:prstTxWarp prst="textPlain">
              <a:avLst>
                <a:gd name="adj" fmla="val 50000"/>
              </a:avLst>
            </a:prstTxWarp>
          </a:bodyPr>
          <a:lstStyle/>
          <a:p>
            <a:pPr algn="ctr"/>
            <a:r>
              <a:rPr lang="en-US" altLang="zh-CN"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cold</a:t>
            </a:r>
            <a:endParaRPr lang="zh-CN" altLang="en-US"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sp>
        <p:nvSpPr>
          <p:cNvPr id="20496" name="Text Box 17" descr="中国教育出版网"/>
          <p:cNvSpPr txBox="1">
            <a:spLocks noChangeArrowheads="1"/>
          </p:cNvSpPr>
          <p:nvPr/>
        </p:nvSpPr>
        <p:spPr bwMode="auto">
          <a:xfrm>
            <a:off x="2268538" y="1052513"/>
            <a:ext cx="503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0000"/>
                </a:solidFill>
              </a:rPr>
              <a:t>1</a:t>
            </a:r>
            <a:endParaRPr lang="en-US" altLang="zh-CN" sz="3600">
              <a:solidFill>
                <a:srgbClr val="FF0000"/>
              </a:solidFill>
            </a:endParaRPr>
          </a:p>
        </p:txBody>
      </p:sp>
      <p:sp>
        <p:nvSpPr>
          <p:cNvPr id="20497" name="Text Box 18" descr="中国教育出版网"/>
          <p:cNvSpPr txBox="1">
            <a:spLocks noChangeArrowheads="1"/>
          </p:cNvSpPr>
          <p:nvPr/>
        </p:nvSpPr>
        <p:spPr bwMode="auto">
          <a:xfrm>
            <a:off x="7092950" y="0"/>
            <a:ext cx="503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33CC33"/>
                </a:solidFill>
              </a:rPr>
              <a:t>2</a:t>
            </a:r>
            <a:endParaRPr lang="en-US" altLang="zh-CN" sz="3600">
              <a:solidFill>
                <a:srgbClr val="33CC33"/>
              </a:solidFill>
            </a:endParaRPr>
          </a:p>
        </p:txBody>
      </p:sp>
      <p:sp>
        <p:nvSpPr>
          <p:cNvPr id="20498" name="Text Box 19" descr="中国教育出版网"/>
          <p:cNvSpPr txBox="1">
            <a:spLocks noChangeArrowheads="1"/>
          </p:cNvSpPr>
          <p:nvPr/>
        </p:nvSpPr>
        <p:spPr bwMode="auto">
          <a:xfrm>
            <a:off x="971550" y="2492375"/>
            <a:ext cx="503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0000"/>
                </a:solidFill>
              </a:rPr>
              <a:t>3</a:t>
            </a:r>
            <a:endParaRPr lang="en-US" altLang="zh-CN" sz="3600">
              <a:solidFill>
                <a:srgbClr val="FF0000"/>
              </a:solidFill>
            </a:endParaRPr>
          </a:p>
        </p:txBody>
      </p:sp>
      <p:sp>
        <p:nvSpPr>
          <p:cNvPr id="20499" name="Text Box 20" descr="中国教育出版网"/>
          <p:cNvSpPr txBox="1">
            <a:spLocks noChangeArrowheads="1"/>
          </p:cNvSpPr>
          <p:nvPr/>
        </p:nvSpPr>
        <p:spPr bwMode="auto">
          <a:xfrm>
            <a:off x="0" y="5516563"/>
            <a:ext cx="503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0000FF"/>
                </a:solidFill>
              </a:rPr>
              <a:t>5</a:t>
            </a:r>
            <a:endParaRPr lang="en-US" altLang="zh-CN" sz="3600">
              <a:solidFill>
                <a:srgbClr val="0000FF"/>
              </a:solidFill>
            </a:endParaRPr>
          </a:p>
        </p:txBody>
      </p:sp>
      <p:pic>
        <p:nvPicPr>
          <p:cNvPr id="20500" name="Picture 21" descr="中国教育出版网"/>
          <p:cNvPicPr>
            <a:picLocks noChangeAspect="1" noChangeArrowheads="1"/>
          </p:cNvPicPr>
          <p:nvPr/>
        </p:nvPicPr>
        <p:blipFill>
          <a:blip r:embed="rId3"/>
          <a:srcRect/>
          <a:stretch>
            <a:fillRect/>
          </a:stretch>
        </p:blipFill>
        <p:spPr bwMode="auto">
          <a:xfrm>
            <a:off x="611188" y="4841875"/>
            <a:ext cx="201612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WordArt 22" descr="中国教育出版网"/>
          <p:cNvSpPr>
            <a:spLocks noChangeArrowheads="1" noChangeShapeType="1" noTextEdit="1"/>
          </p:cNvSpPr>
          <p:nvPr/>
        </p:nvSpPr>
        <p:spPr bwMode="auto">
          <a:xfrm>
            <a:off x="2195513" y="5921375"/>
            <a:ext cx="2016125" cy="936625"/>
          </a:xfrm>
          <a:prstGeom prst="rect">
            <a:avLst/>
          </a:prstGeom>
        </p:spPr>
        <p:txBody>
          <a:bodyPr wrap="none" fromWordArt="1">
            <a:prstTxWarp prst="textPlain">
              <a:avLst>
                <a:gd name="adj" fmla="val 50000"/>
              </a:avLst>
            </a:prstTxWarp>
          </a:bodyPr>
          <a:lstStyle/>
          <a:p>
            <a:pPr algn="ctr"/>
            <a:r>
              <a:rPr lang="en-US" altLang="zh-CN"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cloudy</a:t>
            </a:r>
            <a:endParaRPr lang="zh-CN" altLang="en-US" sz="4800" b="1"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sp>
        <p:nvSpPr>
          <p:cNvPr id="20502" name="Text Box 23" descr="中国教育出版网"/>
          <p:cNvSpPr txBox="1">
            <a:spLocks noChangeArrowheads="1"/>
          </p:cNvSpPr>
          <p:nvPr/>
        </p:nvSpPr>
        <p:spPr bwMode="auto">
          <a:xfrm>
            <a:off x="4932363" y="2565400"/>
            <a:ext cx="503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0000FF"/>
                </a:solidFill>
              </a:rPr>
              <a:t>4</a:t>
            </a:r>
            <a:endParaRPr lang="en-US" altLang="zh-CN" sz="3600">
              <a:solidFill>
                <a:srgbClr val="0000FF"/>
              </a:solidFill>
            </a:endParaRPr>
          </a:p>
        </p:txBody>
      </p:sp>
      <p:pic>
        <p:nvPicPr>
          <p:cNvPr id="20503" name="Picture 24" descr="中国教育出版网"/>
          <p:cNvPicPr>
            <a:picLocks noChangeAspect="1" noChangeArrowheads="1"/>
          </p:cNvPicPr>
          <p:nvPr/>
        </p:nvPicPr>
        <p:blipFill>
          <a:blip r:embed="rId4"/>
          <a:srcRect/>
          <a:stretch>
            <a:fillRect/>
          </a:stretch>
        </p:blipFill>
        <p:spPr bwMode="auto">
          <a:xfrm>
            <a:off x="5508625" y="4724400"/>
            <a:ext cx="1223963"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25" descr="中国教育出版网"/>
          <p:cNvSpPr>
            <a:spLocks noChangeArrowheads="1" noChangeShapeType="1" noTextEdit="1"/>
          </p:cNvSpPr>
          <p:nvPr/>
        </p:nvSpPr>
        <p:spPr bwMode="auto">
          <a:xfrm>
            <a:off x="6877050" y="5300663"/>
            <a:ext cx="1609725" cy="704850"/>
          </a:xfrm>
          <a:prstGeom prst="rect">
            <a:avLst/>
          </a:prstGeom>
        </p:spPr>
        <p:txBody>
          <a:bodyPr wrap="none" fromWordArt="1">
            <a:prstTxWarp prst="textPlain">
              <a:avLst>
                <a:gd name="adj" fmla="val 50000"/>
              </a:avLst>
            </a:prstTxWarp>
          </a:bodyPr>
          <a:lstStyle/>
          <a:p>
            <a:pPr algn="ctr"/>
            <a:r>
              <a:rPr lang="en-US" altLang="zh-CN"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warm</a:t>
            </a:r>
            <a:endParaRPr lang="zh-CN" altLang="en-US"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sp>
        <p:nvSpPr>
          <p:cNvPr id="20505" name="Text Box 26" descr="中国教育出版网"/>
          <p:cNvSpPr txBox="1">
            <a:spLocks noChangeArrowheads="1"/>
          </p:cNvSpPr>
          <p:nvPr/>
        </p:nvSpPr>
        <p:spPr bwMode="auto">
          <a:xfrm>
            <a:off x="4859338" y="4797425"/>
            <a:ext cx="503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0000FF"/>
                </a:solidFill>
              </a:rPr>
              <a:t>6</a:t>
            </a:r>
            <a:endParaRPr lang="en-US" altLang="zh-CN" sz="36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1"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fill="hold"/>
                                        <p:tgtEl>
                                          <p:spTgt spid="2048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048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048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0483"/>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p:cTn id="13" dur="500" fill="hold"/>
                                        <p:tgtEl>
                                          <p:spTgt spid="21509"/>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1509"/>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1509"/>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1509"/>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21506"/>
                                        </p:tgtEl>
                                        <p:attrNameLst>
                                          <p:attrName>style.visibility</p:attrName>
                                        </p:attrNameLst>
                                      </p:cBhvr>
                                      <p:to>
                                        <p:strVal val="visible"/>
                                      </p:to>
                                    </p:set>
                                    <p:anim calcmode="lin" valueType="num">
                                      <p:cBhvr>
                                        <p:cTn id="19" dur="500" fill="hold"/>
                                        <p:tgtEl>
                                          <p:spTgt spid="21506"/>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21506"/>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21506"/>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21506"/>
                                        </p:tgtEl>
                                        <p:attrNameLst>
                                          <p:attrName>ppt_y</p:attrName>
                                        </p:attrNameLst>
                                      </p:cBhvr>
                                      <p:tavLst>
                                        <p:tav tm="0">
                                          <p:val>
                                            <p:strVal val="#ppt_y"/>
                                          </p:val>
                                        </p:tav>
                                        <p:tav tm="100000">
                                          <p:val>
                                            <p:strVal val="#ppt_y"/>
                                          </p:val>
                                        </p:tav>
                                      </p:tavLst>
                                    </p:anim>
                                  </p:childTnLst>
                                </p:cTn>
                              </p:par>
                              <p:par>
                                <p:cTn id="23" presetID="39" presetClass="entr" presetSubtype="0" accel="100000" fill="hold" grpId="1" nodeType="withEffect">
                                  <p:stCondLst>
                                    <p:cond delay="0"/>
                                  </p:stCondLst>
                                  <p:childTnLst>
                                    <p:set>
                                      <p:cBhvr>
                                        <p:cTn id="24" dur="1" fill="hold">
                                          <p:stCondLst>
                                            <p:cond delay="0"/>
                                          </p:stCondLst>
                                        </p:cTn>
                                        <p:tgtEl>
                                          <p:spTgt spid="20484"/>
                                        </p:tgtEl>
                                        <p:attrNameLst>
                                          <p:attrName>style.visibility</p:attrName>
                                        </p:attrNameLst>
                                      </p:cBhvr>
                                      <p:to>
                                        <p:strVal val="visible"/>
                                      </p:to>
                                    </p:set>
                                    <p:anim calcmode="lin" valueType="num">
                                      <p:cBhvr>
                                        <p:cTn id="25" dur="500" fill="hold"/>
                                        <p:tgtEl>
                                          <p:spTgt spid="20484"/>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0484"/>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0484"/>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0484"/>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7"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1+#ppt_h/2"/>
                                          </p:val>
                                        </p:tav>
                                        <p:tav tm="100000">
                                          <p:val>
                                            <p:strVal val="#ppt_y"/>
                                          </p:val>
                                        </p:tav>
                                      </p:tavLst>
                                    </p:anim>
                                  </p:childTnLst>
                                </p:cTn>
                              </p:par>
                              <p:par>
                                <p:cTn id="35" presetID="7" presetClass="entr" presetSubtype="4" fill="hold" grpId="1"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1+#ppt_h/2"/>
                                          </p:val>
                                        </p:tav>
                                        <p:tav tm="100000">
                                          <p:val>
                                            <p:strVal val="#ppt_y"/>
                                          </p:val>
                                        </p:tav>
                                      </p:tavLst>
                                    </p:anim>
                                  </p:childTnLst>
                                </p:cTn>
                              </p:par>
                              <p:par>
                                <p:cTn id="39" presetID="7" presetClass="entr" presetSubtype="4"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100000">
                                          <p:val>
                                            <p:strVal val="#ppt_x"/>
                                          </p:val>
                                        </p:tav>
                                      </p:tavLst>
                                    </p:anim>
                                    <p:anim calcmode="lin" valueType="num">
                                      <p:cBhvr>
                                        <p:cTn id="42" dur="500" fill="hold"/>
                                        <p:tgtEl>
                                          <p:spTgt spid="4"/>
                                        </p:tgtEl>
                                        <p:attrNameLst>
                                          <p:attrName>ppt_y</p:attrName>
                                        </p:attrNameLst>
                                      </p:cBhvr>
                                      <p:tavLst>
                                        <p:tav tm="0">
                                          <p:val>
                                            <p:strVal val="1+#ppt_h/2"/>
                                          </p:val>
                                        </p:tav>
                                        <p:tav tm="100000">
                                          <p:val>
                                            <p:strVal val="#ppt_y"/>
                                          </p:val>
                                        </p:tav>
                                      </p:tavLst>
                                    </p:anim>
                                  </p:childTnLst>
                                </p:cTn>
                              </p:par>
                              <p:par>
                                <p:cTn id="43" presetID="7" presetClass="entr" presetSubtype="4" fill="hold" grpId="1"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ppt_x</p:attrName>
                                        </p:attrNameLst>
                                      </p:cBhvr>
                                      <p:tavLst>
                                        <p:tav tm="0">
                                          <p:val>
                                            <p:strVal val="#ppt_x"/>
                                          </p:val>
                                        </p:tav>
                                        <p:tav tm="100000">
                                          <p:val>
                                            <p:strVal val="#ppt_x"/>
                                          </p:val>
                                        </p:tav>
                                      </p:tavLst>
                                    </p:anim>
                                    <p:anim calcmode="lin" valueType="num">
                                      <p:cBhvr>
                                        <p:cTn id="46" dur="500" fill="hold"/>
                                        <p:tgtEl>
                                          <p:spTgt spid="5"/>
                                        </p:tgtEl>
                                        <p:attrNameLst>
                                          <p:attrName>ppt_y</p:attrName>
                                        </p:attrNameLst>
                                      </p:cBhvr>
                                      <p:tavLst>
                                        <p:tav tm="0">
                                          <p:val>
                                            <p:strVal val="1+#ppt_h/2"/>
                                          </p:val>
                                        </p:tav>
                                        <p:tav tm="100000">
                                          <p:val>
                                            <p:strVal val="#ppt_y"/>
                                          </p:val>
                                        </p:tav>
                                      </p:tavLst>
                                    </p:anim>
                                  </p:childTnLst>
                                </p:cTn>
                              </p:par>
                              <p:par>
                                <p:cTn id="47" presetID="7" presetClass="entr" presetSubtype="4" fill="hold" grpId="1" nodeType="withEffect">
                                  <p:stCondLst>
                                    <p:cond delay="0"/>
                                  </p:stCondLst>
                                  <p:childTnLst>
                                    <p:set>
                                      <p:cBhvr>
                                        <p:cTn id="48" dur="1" fill="hold">
                                          <p:stCondLst>
                                            <p:cond delay="0"/>
                                          </p:stCondLst>
                                        </p:cTn>
                                        <p:tgtEl>
                                          <p:spTgt spid="20495"/>
                                        </p:tgtEl>
                                        <p:attrNameLst>
                                          <p:attrName>style.visibility</p:attrName>
                                        </p:attrNameLst>
                                      </p:cBhvr>
                                      <p:to>
                                        <p:strVal val="visible"/>
                                      </p:to>
                                    </p:set>
                                    <p:anim calcmode="lin" valueType="num">
                                      <p:cBhvr>
                                        <p:cTn id="49" dur="500" fill="hold"/>
                                        <p:tgtEl>
                                          <p:spTgt spid="20495"/>
                                        </p:tgtEl>
                                        <p:attrNameLst>
                                          <p:attrName>ppt_x</p:attrName>
                                        </p:attrNameLst>
                                      </p:cBhvr>
                                      <p:tavLst>
                                        <p:tav tm="0">
                                          <p:val>
                                            <p:strVal val="#ppt_x"/>
                                          </p:val>
                                        </p:tav>
                                        <p:tav tm="100000">
                                          <p:val>
                                            <p:strVal val="#ppt_x"/>
                                          </p:val>
                                        </p:tav>
                                      </p:tavLst>
                                    </p:anim>
                                    <p:anim calcmode="lin" valueType="num">
                                      <p:cBhvr>
                                        <p:cTn id="50" dur="500" fill="hold"/>
                                        <p:tgtEl>
                                          <p:spTgt spid="2049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grpId="1"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1" animBg="1"/>
      <p:bldP spid="20484" grpId="1" animBg="1"/>
      <p:bldP spid="3" grpId="1" animBg="1"/>
      <p:bldP spid="5" grpId="1" animBg="1"/>
      <p:bldP spid="20495" grpId="1" animBg="1"/>
      <p:bldP spid="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矩形 2"/>
          <p:cNvSpPr>
            <a:spLocks noChangeArrowheads="1"/>
          </p:cNvSpPr>
          <p:nvPr/>
        </p:nvSpPr>
        <p:spPr bwMode="auto">
          <a:xfrm>
            <a:off x="571500" y="500063"/>
            <a:ext cx="5429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FF0000"/>
                </a:solidFill>
              </a:rPr>
              <a:t>Listen and chant</a:t>
            </a:r>
            <a:endParaRPr lang="zh-CN" altLang="en-US" sz="3200" b="1" dirty="0">
              <a:solidFill>
                <a:srgbClr val="FF0000"/>
              </a:solidFill>
            </a:endParaRPr>
          </a:p>
        </p:txBody>
      </p:sp>
      <p:sp>
        <p:nvSpPr>
          <p:cNvPr id="4" name="矩形 3"/>
          <p:cNvSpPr>
            <a:spLocks noChangeArrowheads="1"/>
          </p:cNvSpPr>
          <p:nvPr/>
        </p:nvSpPr>
        <p:spPr bwMode="auto">
          <a:xfrm>
            <a:off x="2286000" y="2428875"/>
            <a:ext cx="457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dirty="0"/>
              <a:t>It will be sunny in Harbin.</a:t>
            </a:r>
            <a:endParaRPr lang="en-US" altLang="zh-CN" sz="2400" dirty="0"/>
          </a:p>
          <a:p>
            <a:r>
              <a:rPr lang="en-US" altLang="zh-CN" sz="2400" dirty="0"/>
              <a:t>It will be cloudy in Tianjin.</a:t>
            </a:r>
            <a:endParaRPr lang="en-US" altLang="zh-CN" sz="2400" dirty="0"/>
          </a:p>
          <a:p>
            <a:r>
              <a:rPr lang="en-US" altLang="zh-CN" sz="2400" dirty="0"/>
              <a:t>It will snow in Beijing.</a:t>
            </a:r>
            <a:endParaRPr lang="en-US" altLang="zh-CN" sz="2400" dirty="0"/>
          </a:p>
          <a:p>
            <a:r>
              <a:rPr lang="en-US" altLang="zh-CN" sz="2400" dirty="0"/>
              <a:t>It will rain in Nanning.</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2" descr="中国教育出版网"/>
          <p:cNvSpPr txBox="1">
            <a:spLocks noChangeArrowheads="1"/>
          </p:cNvSpPr>
          <p:nvPr/>
        </p:nvSpPr>
        <p:spPr bwMode="auto">
          <a:xfrm>
            <a:off x="0" y="2492375"/>
            <a:ext cx="87487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rgbClr val="FF3300"/>
                </a:solidFill>
              </a:rPr>
              <a:t>Will it be</a:t>
            </a:r>
            <a:r>
              <a:rPr lang="en-US" altLang="zh-CN" sz="4800"/>
              <a:t>        </a:t>
            </a:r>
            <a:r>
              <a:rPr lang="en-US" altLang="zh-CN" sz="4800">
                <a:solidFill>
                  <a:srgbClr val="FF3300"/>
                </a:solidFill>
              </a:rPr>
              <a:t>tomorrow ?</a:t>
            </a:r>
            <a:endParaRPr lang="en-US" altLang="zh-CN" sz="4800">
              <a:solidFill>
                <a:srgbClr val="FF3300"/>
              </a:solidFill>
            </a:endParaRPr>
          </a:p>
        </p:txBody>
      </p:sp>
      <p:pic>
        <p:nvPicPr>
          <p:cNvPr id="21506" name="Picture 3" descr="中国教育出版网"/>
          <p:cNvPicPr>
            <a:picLocks noChangeAspect="1" noChangeArrowheads="1"/>
          </p:cNvPicPr>
          <p:nvPr/>
        </p:nvPicPr>
        <p:blipFill>
          <a:blip r:embed="rId1"/>
          <a:srcRect/>
          <a:stretch>
            <a:fillRect/>
          </a:stretch>
        </p:blipFill>
        <p:spPr bwMode="auto">
          <a:xfrm>
            <a:off x="2806700" y="2565400"/>
            <a:ext cx="863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descr="中国教育出版网"/>
          <p:cNvPicPr>
            <a:picLocks noChangeAspect="1" noChangeArrowheads="1"/>
          </p:cNvPicPr>
          <p:nvPr/>
        </p:nvPicPr>
        <p:blipFill>
          <a:blip r:embed="rId2"/>
          <a:srcRect/>
          <a:stretch>
            <a:fillRect/>
          </a:stretch>
        </p:blipFill>
        <p:spPr bwMode="auto">
          <a:xfrm>
            <a:off x="3276600" y="0"/>
            <a:ext cx="8636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6" descr="中国教育出版网"/>
          <p:cNvPicPr>
            <a:picLocks noChangeAspect="1" noChangeArrowheads="1"/>
          </p:cNvPicPr>
          <p:nvPr/>
        </p:nvPicPr>
        <p:blipFill>
          <a:blip r:embed="rId3"/>
          <a:srcRect/>
          <a:stretch>
            <a:fillRect/>
          </a:stretch>
        </p:blipFill>
        <p:spPr bwMode="auto">
          <a:xfrm>
            <a:off x="3276600" y="3573463"/>
            <a:ext cx="79057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 Box 7" descr="中国教育出版网"/>
          <p:cNvSpPr txBox="1">
            <a:spLocks noChangeArrowheads="1"/>
          </p:cNvSpPr>
          <p:nvPr/>
        </p:nvSpPr>
        <p:spPr bwMode="auto">
          <a:xfrm>
            <a:off x="0" y="5392738"/>
            <a:ext cx="91440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rgbClr val="009900"/>
                </a:solidFill>
              </a:rPr>
              <a:t>Yes, it will . / </a:t>
            </a:r>
            <a:r>
              <a:rPr lang="en-US" altLang="zh-CN" sz="4800">
                <a:solidFill>
                  <a:srgbClr val="0033CC"/>
                </a:solidFill>
              </a:rPr>
              <a:t>No, it won't.</a:t>
            </a:r>
            <a:endParaRPr lang="en-US" altLang="zh-CN" sz="4800">
              <a:solidFill>
                <a:srgbClr val="0033CC"/>
              </a:solidFill>
            </a:endParaRPr>
          </a:p>
          <a:p>
            <a:pPr>
              <a:spcBef>
                <a:spcPct val="50000"/>
              </a:spcBef>
            </a:pPr>
            <a:endParaRPr lang="zh-CN" altLang="en-US" sz="4000">
              <a:solidFill>
                <a:srgbClr val="009900"/>
              </a:solidFill>
            </a:endParaRPr>
          </a:p>
        </p:txBody>
      </p:sp>
      <p:pic>
        <p:nvPicPr>
          <p:cNvPr id="21510" name="Picture 8" descr="中国教育出版网"/>
          <p:cNvPicPr>
            <a:picLocks noChangeAspect="1" noChangeArrowheads="1"/>
          </p:cNvPicPr>
          <p:nvPr/>
        </p:nvPicPr>
        <p:blipFill>
          <a:blip r:embed="rId4"/>
          <a:srcRect/>
          <a:stretch>
            <a:fillRect/>
          </a:stretch>
        </p:blipFill>
        <p:spPr bwMode="auto">
          <a:xfrm>
            <a:off x="3276600" y="835025"/>
            <a:ext cx="863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0" descr="中国教育出版网"/>
          <p:cNvPicPr>
            <a:picLocks noChangeAspect="1" noChangeArrowheads="1"/>
          </p:cNvPicPr>
          <p:nvPr/>
        </p:nvPicPr>
        <p:blipFill>
          <a:blip r:embed="rId5"/>
          <a:srcRect/>
          <a:stretch>
            <a:fillRect/>
          </a:stretch>
        </p:blipFill>
        <p:spPr bwMode="auto">
          <a:xfrm>
            <a:off x="3276600" y="4508500"/>
            <a:ext cx="79216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9" name="Picture 11" descr="中国教育出版网"/>
          <p:cNvPicPr>
            <a:picLocks noChangeAspect="1" noChangeArrowheads="1"/>
          </p:cNvPicPr>
          <p:nvPr/>
        </p:nvPicPr>
        <p:blipFill>
          <a:blip r:embed="rId6"/>
          <a:srcRect/>
          <a:stretch>
            <a:fillRect/>
          </a:stretch>
        </p:blipFill>
        <p:spPr bwMode="auto">
          <a:xfrm>
            <a:off x="3492500" y="1700213"/>
            <a:ext cx="36195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09579"/>
                                        </p:tgtEl>
                                        <p:attrNameLst>
                                          <p:attrName>style.visibility</p:attrName>
                                        </p:attrNameLst>
                                      </p:cBhvr>
                                      <p:to>
                                        <p:strVal val="visible"/>
                                      </p:to>
                                    </p:set>
                                    <p:anim calcmode="lin" valueType="num">
                                      <p:cBhvr>
                                        <p:cTn id="7" dur="500" fill="hold"/>
                                        <p:tgtEl>
                                          <p:spTgt spid="10957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0957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0957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09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WordArt 3" descr="中国教育出版网"/>
          <p:cNvSpPr>
            <a:spLocks noChangeArrowheads="1" noChangeShapeType="1" noTextEdit="1"/>
          </p:cNvSpPr>
          <p:nvPr/>
        </p:nvSpPr>
        <p:spPr bwMode="auto">
          <a:xfrm>
            <a:off x="1000125" y="642938"/>
            <a:ext cx="5313363" cy="866775"/>
          </a:xfrm>
          <a:prstGeom prst="rect">
            <a:avLst/>
          </a:prstGeom>
        </p:spPr>
        <p:txBody>
          <a:bodyPr wrap="none" fromWordArt="1">
            <a:prstTxWarp prst="textPlain">
              <a:avLst>
                <a:gd name="adj" fmla="val 50000"/>
              </a:avLst>
            </a:prstTxWarp>
          </a:bodyPr>
          <a:lstStyle/>
          <a:p>
            <a:pPr algn="ctr"/>
            <a:r>
              <a:rPr lang="en-US" altLang="zh-CN" sz="6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琥珀"/>
                <a:ea typeface="华文琥珀"/>
              </a:rPr>
              <a:t>Do you know?</a:t>
            </a:r>
            <a:endParaRPr lang="zh-CN" altLang="en-US" sz="6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琥珀"/>
              <a:ea typeface="华文琥珀"/>
            </a:endParaRPr>
          </a:p>
        </p:txBody>
      </p:sp>
      <p:sp>
        <p:nvSpPr>
          <p:cNvPr id="119812" name="Text Box 4" descr="中国教育出版网"/>
          <p:cNvSpPr txBox="1">
            <a:spLocks noChangeArrowheads="1"/>
          </p:cNvSpPr>
          <p:nvPr/>
        </p:nvSpPr>
        <p:spPr bwMode="auto">
          <a:xfrm>
            <a:off x="1187450" y="2420938"/>
            <a:ext cx="74168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a:t>Won't = will not</a:t>
            </a:r>
            <a:endParaRPr lang="en-US" altLang="zh-CN" sz="4800"/>
          </a:p>
        </p:txBody>
      </p:sp>
      <p:sp>
        <p:nvSpPr>
          <p:cNvPr id="119813" name="Text Box 5" descr="中国教育出版网"/>
          <p:cNvSpPr txBox="1">
            <a:spLocks noChangeArrowheads="1"/>
          </p:cNvSpPr>
          <p:nvPr/>
        </p:nvSpPr>
        <p:spPr bwMode="auto">
          <a:xfrm>
            <a:off x="900113" y="3644900"/>
            <a:ext cx="8064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t>it </a:t>
            </a:r>
            <a:r>
              <a:rPr lang="zh-CN" altLang="en-US" sz="3600" b="1"/>
              <a:t>可以有许多意思。以上句中的</a:t>
            </a:r>
            <a:r>
              <a:rPr lang="en-US" altLang="zh-CN" sz="3600"/>
              <a:t>it</a:t>
            </a:r>
            <a:r>
              <a:rPr lang="zh-CN" altLang="en-US" sz="3600" b="1"/>
              <a:t>表示 “ 天气 ”</a:t>
            </a:r>
            <a:r>
              <a:rPr lang="zh-CN" altLang="en-US" sz="3600"/>
              <a:t>。</a:t>
            </a:r>
            <a:endParaRPr lang="zh-CN" altLang="en-US" sz="3600"/>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1"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p:cTn id="7" dur="500" decel="50000" fill="hold">
                                          <p:stCondLst>
                                            <p:cond delay="0"/>
                                          </p:stCondLst>
                                        </p:cTn>
                                        <p:tgtEl>
                                          <p:spTgt spid="2253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253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2531"/>
                                        </p:tgtEl>
                                        <p:attrNameLst>
                                          <p:attrName>ppt_w</p:attrName>
                                        </p:attrNameLst>
                                      </p:cBhvr>
                                      <p:tavLst>
                                        <p:tav tm="0">
                                          <p:val>
                                            <p:strVal val="#ppt_w*.05"/>
                                          </p:val>
                                        </p:tav>
                                        <p:tav tm="100000">
                                          <p:val>
                                            <p:strVal val="#ppt_w"/>
                                          </p:val>
                                        </p:tav>
                                      </p:tavLst>
                                    </p:anim>
                                    <p:anim calcmode="lin" valueType="num">
                                      <p:cBhvr>
                                        <p:cTn id="10" dur="1000" fill="hold"/>
                                        <p:tgtEl>
                                          <p:spTgt spid="2253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253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253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253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2531"/>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19812"/>
                                        </p:tgtEl>
                                        <p:attrNameLst>
                                          <p:attrName>style.visibility</p:attrName>
                                        </p:attrNameLst>
                                      </p:cBhvr>
                                      <p:to>
                                        <p:strVal val="visible"/>
                                      </p:to>
                                    </p:set>
                                    <p:anim calcmode="discrete" valueType="clr">
                                      <p:cBhvr override="childStyle">
                                        <p:cTn id="19" dur="80"/>
                                        <p:tgtEl>
                                          <p:spTgt spid="119812"/>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19812"/>
                                        </p:tgtEl>
                                        <p:attrNameLst>
                                          <p:attrName>fillcolor</p:attrName>
                                        </p:attrNameLst>
                                      </p:cBhvr>
                                      <p:tavLst>
                                        <p:tav tm="0">
                                          <p:val>
                                            <p:clrVal>
                                              <a:schemeClr val="accent2"/>
                                            </p:clrVal>
                                          </p:val>
                                        </p:tav>
                                        <p:tav tm="50000">
                                          <p:val>
                                            <p:clrVal>
                                              <a:schemeClr val="hlink"/>
                                            </p:clrVal>
                                          </p:val>
                                        </p:tav>
                                      </p:tavLst>
                                    </p:anim>
                                    <p:set>
                                      <p:cBhvr>
                                        <p:cTn id="21" dur="80"/>
                                        <p:tgtEl>
                                          <p:spTgt spid="119812"/>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19" presetClass="entr" presetSubtype="10" fill="hold" grpId="0" nodeType="clickEffect">
                                  <p:stCondLst>
                                    <p:cond delay="0"/>
                                  </p:stCondLst>
                                  <p:childTnLst>
                                    <p:set>
                                      <p:cBhvr>
                                        <p:cTn id="25" dur="1" fill="hold">
                                          <p:stCondLst>
                                            <p:cond delay="0"/>
                                          </p:stCondLst>
                                        </p:cTn>
                                        <p:tgtEl>
                                          <p:spTgt spid="119813"/>
                                        </p:tgtEl>
                                        <p:attrNameLst>
                                          <p:attrName>style.visibility</p:attrName>
                                        </p:attrNameLst>
                                      </p:cBhvr>
                                      <p:to>
                                        <p:strVal val="visible"/>
                                      </p:to>
                                    </p:set>
                                    <p:anim calcmode="lin" valueType="num">
                                      <p:cBhvr>
                                        <p:cTn id="26" dur="5000" fill="hold"/>
                                        <p:tgtEl>
                                          <p:spTgt spid="119813"/>
                                        </p:tgtEl>
                                        <p:attrNameLst>
                                          <p:attrName>ppt_w</p:attrName>
                                        </p:attrNameLst>
                                      </p:cBhvr>
                                      <p:tavLst>
                                        <p:tav tm="0" fmla="#ppt_w*sin(2.5*pi*$)">
                                          <p:val>
                                            <p:fltVal val="0"/>
                                          </p:val>
                                        </p:tav>
                                        <p:tav tm="100000">
                                          <p:val>
                                            <p:fltVal val="1"/>
                                          </p:val>
                                        </p:tav>
                                      </p:tavLst>
                                    </p:anim>
                                    <p:anim calcmode="lin" valueType="num">
                                      <p:cBhvr>
                                        <p:cTn id="27" dur="5000" fill="hold"/>
                                        <p:tgtEl>
                                          <p:spTgt spid="1198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1" animBg="1"/>
      <p:bldP spid="119812" grpId="0"/>
      <p:bldP spid="1198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 descr="中国教育出版网"/>
          <p:cNvSpPr txBox="1">
            <a:spLocks noChangeArrowheads="1"/>
          </p:cNvSpPr>
          <p:nvPr/>
        </p:nvSpPr>
        <p:spPr bwMode="auto">
          <a:xfrm>
            <a:off x="857250" y="2428875"/>
            <a:ext cx="76438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rgbClr val="FF3300"/>
                </a:solidFill>
              </a:rPr>
              <a:t>It </a:t>
            </a:r>
            <a:r>
              <a:rPr lang="en-US" altLang="zh-CN" sz="3600">
                <a:solidFill>
                  <a:srgbClr val="FF3300"/>
                </a:solidFill>
              </a:rPr>
              <a:t>Will</a:t>
            </a:r>
            <a:r>
              <a:rPr lang="en-US" altLang="zh-CN" sz="3600"/>
              <a:t> </a:t>
            </a:r>
            <a:r>
              <a:rPr lang="en-US" altLang="zh-CN" sz="4800">
                <a:solidFill>
                  <a:srgbClr val="FF3300"/>
                </a:solidFill>
              </a:rPr>
              <a:t>be</a:t>
            </a:r>
            <a:r>
              <a:rPr lang="en-US" altLang="zh-CN" sz="4800"/>
              <a:t>          </a:t>
            </a:r>
            <a:r>
              <a:rPr lang="en-US" altLang="zh-CN" sz="4800">
                <a:solidFill>
                  <a:srgbClr val="FF3300"/>
                </a:solidFill>
              </a:rPr>
              <a:t>in   </a:t>
            </a:r>
            <a:r>
              <a:rPr lang="zh-CN" altLang="en-US" sz="4800" u="sng">
                <a:solidFill>
                  <a:srgbClr val="FF3300"/>
                </a:solidFill>
              </a:rPr>
              <a:t>地名</a:t>
            </a:r>
            <a:r>
              <a:rPr lang="zh-CN" altLang="en-US" sz="4800">
                <a:solidFill>
                  <a:srgbClr val="FF3300"/>
                </a:solidFill>
              </a:rPr>
              <a:t> </a:t>
            </a:r>
            <a:r>
              <a:rPr lang="en-US" altLang="zh-CN" sz="4800">
                <a:solidFill>
                  <a:srgbClr val="FF3300"/>
                </a:solidFill>
              </a:rPr>
              <a:t>.</a:t>
            </a:r>
            <a:endParaRPr lang="en-US" altLang="zh-CN" sz="4800">
              <a:solidFill>
                <a:srgbClr val="FF3300"/>
              </a:solidFill>
            </a:endParaRPr>
          </a:p>
        </p:txBody>
      </p:sp>
      <p:pic>
        <p:nvPicPr>
          <p:cNvPr id="23554" name="Picture 3" descr="中国教育出版网"/>
          <p:cNvPicPr>
            <a:picLocks noChangeAspect="1" noChangeArrowheads="1"/>
          </p:cNvPicPr>
          <p:nvPr/>
        </p:nvPicPr>
        <p:blipFill>
          <a:blip r:embed="rId1"/>
          <a:srcRect/>
          <a:stretch>
            <a:fillRect/>
          </a:stretch>
        </p:blipFill>
        <p:spPr bwMode="auto">
          <a:xfrm>
            <a:off x="3203575" y="3573463"/>
            <a:ext cx="79216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4" descr="中国教育出版网"/>
          <p:cNvPicPr>
            <a:picLocks noChangeAspect="1" noChangeArrowheads="1"/>
          </p:cNvPicPr>
          <p:nvPr/>
        </p:nvPicPr>
        <p:blipFill>
          <a:blip r:embed="rId2"/>
          <a:srcRect/>
          <a:stretch>
            <a:fillRect/>
          </a:stretch>
        </p:blipFill>
        <p:spPr bwMode="auto">
          <a:xfrm>
            <a:off x="3132138" y="981075"/>
            <a:ext cx="8636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6" descr="中国教育出版网"/>
          <p:cNvPicPr>
            <a:picLocks noChangeAspect="1" noChangeArrowheads="1"/>
          </p:cNvPicPr>
          <p:nvPr/>
        </p:nvPicPr>
        <p:blipFill>
          <a:blip r:embed="rId3"/>
          <a:srcRect/>
          <a:stretch>
            <a:fillRect/>
          </a:stretch>
        </p:blipFill>
        <p:spPr bwMode="auto">
          <a:xfrm>
            <a:off x="3203575" y="4508500"/>
            <a:ext cx="79057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 Box 7" descr="中国教育出版网"/>
          <p:cNvSpPr txBox="1">
            <a:spLocks noChangeArrowheads="1"/>
          </p:cNvSpPr>
          <p:nvPr/>
        </p:nvSpPr>
        <p:spPr bwMode="auto">
          <a:xfrm>
            <a:off x="0" y="5392738"/>
            <a:ext cx="91440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en-US" altLang="zh-CN" sz="4800">
              <a:solidFill>
                <a:srgbClr val="0033CC"/>
              </a:solidFill>
            </a:endParaRPr>
          </a:p>
          <a:p>
            <a:pPr>
              <a:spcBef>
                <a:spcPct val="50000"/>
              </a:spcBef>
            </a:pPr>
            <a:endParaRPr lang="zh-CN" altLang="en-US" sz="4000">
              <a:solidFill>
                <a:srgbClr val="009900"/>
              </a:solidFill>
            </a:endParaRPr>
          </a:p>
        </p:txBody>
      </p:sp>
      <p:pic>
        <p:nvPicPr>
          <p:cNvPr id="23558" name="Picture 8" descr="中国教育出版网"/>
          <p:cNvPicPr>
            <a:picLocks noChangeAspect="1" noChangeArrowheads="1"/>
          </p:cNvPicPr>
          <p:nvPr/>
        </p:nvPicPr>
        <p:blipFill>
          <a:blip r:embed="rId4"/>
          <a:srcRect/>
          <a:stretch>
            <a:fillRect/>
          </a:stretch>
        </p:blipFill>
        <p:spPr bwMode="auto">
          <a:xfrm>
            <a:off x="3203575" y="1844675"/>
            <a:ext cx="7905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10" descr="中国教育出版网"/>
          <p:cNvPicPr>
            <a:picLocks noChangeAspect="1" noChangeArrowheads="1"/>
          </p:cNvPicPr>
          <p:nvPr/>
        </p:nvPicPr>
        <p:blipFill>
          <a:blip r:embed="rId5"/>
          <a:srcRect/>
          <a:stretch>
            <a:fillRect/>
          </a:stretch>
        </p:blipFill>
        <p:spPr bwMode="auto">
          <a:xfrm>
            <a:off x="3203575" y="5373688"/>
            <a:ext cx="79216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3" name="Picture 11" descr="中国教育出版网"/>
          <p:cNvPicPr>
            <a:picLocks noChangeAspect="1" noChangeArrowheads="1"/>
          </p:cNvPicPr>
          <p:nvPr/>
        </p:nvPicPr>
        <p:blipFill>
          <a:blip r:embed="rId6"/>
          <a:srcRect/>
          <a:stretch>
            <a:fillRect/>
          </a:stretch>
        </p:blipFill>
        <p:spPr bwMode="auto">
          <a:xfrm>
            <a:off x="3419475" y="2565400"/>
            <a:ext cx="3619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10603"/>
                                        </p:tgtEl>
                                        <p:attrNameLst>
                                          <p:attrName>style.visibility</p:attrName>
                                        </p:attrNameLst>
                                      </p:cBhvr>
                                      <p:to>
                                        <p:strVal val="visible"/>
                                      </p:to>
                                    </p:set>
                                    <p:anim calcmode="lin" valueType="num">
                                      <p:cBhvr>
                                        <p:cTn id="7" dur="500" fill="hold"/>
                                        <p:tgtEl>
                                          <p:spTgt spid="11060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060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060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06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中国教育出版网"/>
          <p:cNvPicPr>
            <a:picLocks noChangeAspect="1" noChangeArrowheads="1"/>
          </p:cNvPicPr>
          <p:nvPr/>
        </p:nvPicPr>
        <p:blipFill>
          <a:blip r:embed="rId1"/>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Text Box 3" descr="中国教育出版网"/>
          <p:cNvSpPr txBox="1">
            <a:spLocks noChangeArrowheads="1"/>
          </p:cNvSpPr>
          <p:nvPr/>
        </p:nvSpPr>
        <p:spPr bwMode="auto">
          <a:xfrm>
            <a:off x="4500563" y="5084763"/>
            <a:ext cx="34559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en-US">
              <a:latin typeface="Arial" panose="020B0604020202020204" pitchFamily="34" charset="0"/>
            </a:endParaRPr>
          </a:p>
        </p:txBody>
      </p:sp>
      <p:sp>
        <p:nvSpPr>
          <p:cNvPr id="152580" name="Text Box 4" descr="中国教育出版网"/>
          <p:cNvSpPr txBox="1">
            <a:spLocks noChangeArrowheads="1"/>
          </p:cNvSpPr>
          <p:nvPr/>
        </p:nvSpPr>
        <p:spPr bwMode="auto">
          <a:xfrm>
            <a:off x="2195513" y="4437063"/>
            <a:ext cx="374491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9600" b="1">
                <a:latin typeface="Times New Roman" panose="02020603050405020304" pitchFamily="18" charset="0"/>
              </a:rPr>
              <a:t>rain</a:t>
            </a:r>
            <a:endParaRPr lang="en-US" altLang="zh-CN" sz="96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580"/>
                                        </p:tgtEl>
                                        <p:attrNameLst>
                                          <p:attrName>style.visibility</p:attrName>
                                        </p:attrNameLst>
                                      </p:cBhvr>
                                      <p:to>
                                        <p:strVal val="visible"/>
                                      </p:to>
                                    </p:set>
                                    <p:animEffect transition="in" filter="blinds(horizontal)">
                                      <p:cBhvr>
                                        <p:cTn id="7" dur="1000"/>
                                        <p:tgtEl>
                                          <p:spTgt spid="152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中国教育出版网"/>
          <p:cNvPicPr>
            <a:picLocks noChangeAspect="1" noChangeArrowheads="1"/>
          </p:cNvPicPr>
          <p:nvPr/>
        </p:nvPicPr>
        <p:blipFill>
          <a:blip r:embed="rId1"/>
          <a:srcRect/>
          <a:stretch>
            <a:fillRect/>
          </a:stretch>
        </p:blipFill>
        <p:spPr bwMode="auto">
          <a:xfrm>
            <a:off x="0" y="0"/>
            <a:ext cx="8963025"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Text Box 3" descr="中国教育出版网"/>
          <p:cNvSpPr txBox="1">
            <a:spLocks noChangeArrowheads="1"/>
          </p:cNvSpPr>
          <p:nvPr/>
        </p:nvSpPr>
        <p:spPr bwMode="auto">
          <a:xfrm>
            <a:off x="1187450" y="5949950"/>
            <a:ext cx="6480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latin typeface="Arial" panose="020B0604020202020204" pitchFamily="34" charset="0"/>
              </a:rPr>
              <a:t>It will _____ in Hangzhou.</a:t>
            </a:r>
            <a:endParaRPr lang="en-US" altLang="zh-CN" sz="3600">
              <a:latin typeface="Arial" panose="020B0604020202020204" pitchFamily="34" charset="0"/>
            </a:endParaRPr>
          </a:p>
        </p:txBody>
      </p:sp>
      <p:sp>
        <p:nvSpPr>
          <p:cNvPr id="153604" name="Text Box 4" descr="中国教育出版网"/>
          <p:cNvSpPr txBox="1">
            <a:spLocks noChangeArrowheads="1"/>
          </p:cNvSpPr>
          <p:nvPr/>
        </p:nvSpPr>
        <p:spPr bwMode="auto">
          <a:xfrm>
            <a:off x="2555875" y="5949950"/>
            <a:ext cx="1584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3300"/>
                </a:solidFill>
                <a:latin typeface="Arial" panose="020B0604020202020204" pitchFamily="34" charset="0"/>
              </a:rPr>
              <a:t>rain</a:t>
            </a:r>
            <a:endParaRPr lang="en-US" altLang="zh-CN" sz="3600">
              <a:solidFill>
                <a:srgbClr val="FF3300"/>
              </a:solidFill>
              <a:latin typeface="Arial" panose="020B0604020202020204" pitchFamily="34" charset="0"/>
            </a:endParaRPr>
          </a:p>
        </p:txBody>
      </p:sp>
      <p:sp>
        <p:nvSpPr>
          <p:cNvPr id="25604" name="Line 5" descr="中国教育出版网"/>
          <p:cNvSpPr>
            <a:spLocks noChangeShapeType="1"/>
          </p:cNvSpPr>
          <p:nvPr/>
        </p:nvSpPr>
        <p:spPr bwMode="auto">
          <a:xfrm flipH="1">
            <a:off x="4427538" y="1700213"/>
            <a:ext cx="576262" cy="433387"/>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05" name="Line 6" descr="中国教育出版网"/>
          <p:cNvSpPr>
            <a:spLocks noChangeShapeType="1"/>
          </p:cNvSpPr>
          <p:nvPr/>
        </p:nvSpPr>
        <p:spPr bwMode="auto">
          <a:xfrm rot="853270" flipH="1">
            <a:off x="7885113" y="2565400"/>
            <a:ext cx="504825" cy="433388"/>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06" name="Line 7" descr="中国教育出版网"/>
          <p:cNvSpPr>
            <a:spLocks noChangeShapeType="1"/>
          </p:cNvSpPr>
          <p:nvPr/>
        </p:nvSpPr>
        <p:spPr bwMode="auto">
          <a:xfrm flipH="1">
            <a:off x="1476375" y="4941888"/>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07" name="Line 8" descr="中国教育出版网"/>
          <p:cNvSpPr>
            <a:spLocks noChangeShapeType="1"/>
          </p:cNvSpPr>
          <p:nvPr/>
        </p:nvSpPr>
        <p:spPr bwMode="auto">
          <a:xfrm flipH="1">
            <a:off x="4500563" y="2349500"/>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08" name="Line 9" descr="中国教育出版网"/>
          <p:cNvSpPr>
            <a:spLocks noChangeShapeType="1"/>
          </p:cNvSpPr>
          <p:nvPr/>
        </p:nvSpPr>
        <p:spPr bwMode="auto">
          <a:xfrm flipH="1">
            <a:off x="4572000" y="2852738"/>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09" name="Line 10" descr="中国教育出版网"/>
          <p:cNvSpPr>
            <a:spLocks noChangeShapeType="1"/>
          </p:cNvSpPr>
          <p:nvPr/>
        </p:nvSpPr>
        <p:spPr bwMode="auto">
          <a:xfrm flipH="1">
            <a:off x="5940425" y="2349500"/>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0" name="Line 11" descr="中国教育出版网"/>
          <p:cNvSpPr>
            <a:spLocks noChangeShapeType="1"/>
          </p:cNvSpPr>
          <p:nvPr/>
        </p:nvSpPr>
        <p:spPr bwMode="auto">
          <a:xfrm flipH="1">
            <a:off x="4932363" y="3284538"/>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1" name="Line 12" descr="中国教育出版网"/>
          <p:cNvSpPr>
            <a:spLocks noChangeShapeType="1"/>
          </p:cNvSpPr>
          <p:nvPr/>
        </p:nvSpPr>
        <p:spPr bwMode="auto">
          <a:xfrm flipH="1">
            <a:off x="6156325" y="2852738"/>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2" name="Line 13" descr="中国教育出版网"/>
          <p:cNvSpPr>
            <a:spLocks noChangeShapeType="1"/>
          </p:cNvSpPr>
          <p:nvPr/>
        </p:nvSpPr>
        <p:spPr bwMode="auto">
          <a:xfrm flipH="1">
            <a:off x="5364163" y="3789363"/>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3" name="Line 14" descr="中国教育出版网"/>
          <p:cNvSpPr>
            <a:spLocks noChangeShapeType="1"/>
          </p:cNvSpPr>
          <p:nvPr/>
        </p:nvSpPr>
        <p:spPr bwMode="auto">
          <a:xfrm flipH="1">
            <a:off x="6588125" y="3429000"/>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4" name="Line 15" descr="中国教育出版网"/>
          <p:cNvSpPr>
            <a:spLocks noChangeShapeType="1"/>
          </p:cNvSpPr>
          <p:nvPr/>
        </p:nvSpPr>
        <p:spPr bwMode="auto">
          <a:xfrm flipH="1">
            <a:off x="5651500" y="4292600"/>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5" name="Line 16" descr="中国教育出版网"/>
          <p:cNvSpPr>
            <a:spLocks noChangeShapeType="1"/>
          </p:cNvSpPr>
          <p:nvPr/>
        </p:nvSpPr>
        <p:spPr bwMode="auto">
          <a:xfrm flipH="1">
            <a:off x="7092950" y="3789363"/>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6" name="Line 17" descr="中国教育出版网"/>
          <p:cNvSpPr>
            <a:spLocks noChangeShapeType="1"/>
          </p:cNvSpPr>
          <p:nvPr/>
        </p:nvSpPr>
        <p:spPr bwMode="auto">
          <a:xfrm flipH="1">
            <a:off x="5867400" y="4797425"/>
            <a:ext cx="720725" cy="287338"/>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7" name="Line 18" descr="中国教育出版网"/>
          <p:cNvSpPr>
            <a:spLocks noChangeShapeType="1"/>
          </p:cNvSpPr>
          <p:nvPr/>
        </p:nvSpPr>
        <p:spPr bwMode="auto">
          <a:xfrm rot="2139617" flipH="1">
            <a:off x="4787900" y="5084763"/>
            <a:ext cx="360363" cy="647700"/>
          </a:xfrm>
          <a:prstGeom prst="line">
            <a:avLst/>
          </a:prstGeom>
          <a:noFill/>
          <a:ln w="9525">
            <a:solidFill>
              <a:srgbClr val="FFFF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8" name="Line 19" descr="中国教育出版网"/>
          <p:cNvSpPr>
            <a:spLocks noChangeShapeType="1"/>
          </p:cNvSpPr>
          <p:nvPr/>
        </p:nvSpPr>
        <p:spPr bwMode="auto">
          <a:xfrm flipH="1">
            <a:off x="4067175" y="4149725"/>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19" name="Line 20" descr="中国教育出版网"/>
          <p:cNvSpPr>
            <a:spLocks noChangeShapeType="1"/>
          </p:cNvSpPr>
          <p:nvPr/>
        </p:nvSpPr>
        <p:spPr bwMode="auto">
          <a:xfrm flipH="1">
            <a:off x="4427538" y="4724400"/>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20" name="Line 21" descr="中国教育出版网"/>
          <p:cNvSpPr>
            <a:spLocks noChangeShapeType="1"/>
          </p:cNvSpPr>
          <p:nvPr/>
        </p:nvSpPr>
        <p:spPr bwMode="auto">
          <a:xfrm flipH="1">
            <a:off x="2700338" y="4508500"/>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21" name="Line 22" descr="中国教育出版网"/>
          <p:cNvSpPr>
            <a:spLocks noChangeShapeType="1"/>
          </p:cNvSpPr>
          <p:nvPr/>
        </p:nvSpPr>
        <p:spPr bwMode="auto">
          <a:xfrm flipH="1">
            <a:off x="2987675" y="5157788"/>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22" name="Line 23" descr="中国教育出版网"/>
          <p:cNvSpPr>
            <a:spLocks noChangeShapeType="1"/>
          </p:cNvSpPr>
          <p:nvPr/>
        </p:nvSpPr>
        <p:spPr bwMode="auto">
          <a:xfrm rot="3663241" flipH="1">
            <a:off x="7705726" y="4111625"/>
            <a:ext cx="69850" cy="720725"/>
          </a:xfrm>
          <a:prstGeom prst="line">
            <a:avLst/>
          </a:prstGeom>
          <a:noFill/>
          <a:ln w="9525">
            <a:solidFill>
              <a:srgbClr val="FFFF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23" name="Line 24" descr="中国教育出版网"/>
          <p:cNvSpPr>
            <a:spLocks noChangeShapeType="1"/>
          </p:cNvSpPr>
          <p:nvPr/>
        </p:nvSpPr>
        <p:spPr bwMode="auto">
          <a:xfrm flipH="1">
            <a:off x="1979613" y="4221163"/>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24" name="Line 25" descr="中国教育出版网"/>
          <p:cNvSpPr>
            <a:spLocks noChangeShapeType="1"/>
          </p:cNvSpPr>
          <p:nvPr/>
        </p:nvSpPr>
        <p:spPr bwMode="auto">
          <a:xfrm flipH="1">
            <a:off x="3635375" y="3716338"/>
            <a:ext cx="720725" cy="288925"/>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a:lstStyle/>
          <a:p>
            <a:endParaRPr lang="zh-CN" altLang="en-US"/>
          </a:p>
        </p:txBody>
      </p:sp>
      <p:pic>
        <p:nvPicPr>
          <p:cNvPr id="153627" name="Picture 27" descr="中国教育出版网"/>
          <p:cNvPicPr>
            <a:picLocks noChangeAspect="1" noChangeArrowheads="1"/>
          </p:cNvPicPr>
          <p:nvPr/>
        </p:nvPicPr>
        <p:blipFill>
          <a:blip r:embed="rId2"/>
          <a:srcRect/>
          <a:stretch>
            <a:fillRect/>
          </a:stretch>
        </p:blipFill>
        <p:spPr bwMode="auto">
          <a:xfrm>
            <a:off x="7812088" y="0"/>
            <a:ext cx="1116012"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04"/>
                                        </p:tgtEl>
                                        <p:attrNameLst>
                                          <p:attrName>style.visibility</p:attrName>
                                        </p:attrNameLst>
                                      </p:cBhvr>
                                      <p:to>
                                        <p:strVal val="visible"/>
                                      </p:to>
                                    </p:set>
                                    <p:animEffect transition="in" filter="checkerboard(across)">
                                      <p:cBhvr>
                                        <p:cTn id="7" dur="500"/>
                                        <p:tgtEl>
                                          <p:spTgt spid="153604"/>
                                        </p:tgtEl>
                                      </p:cBhvr>
                                    </p:animEffect>
                                  </p:childTnLst>
                                </p:cTn>
                              </p:par>
                              <p:par>
                                <p:cTn id="8" presetID="39" presetClass="entr" presetSubtype="0" accel="100000" fill="hold" nodeType="withEffect">
                                  <p:stCondLst>
                                    <p:cond delay="0"/>
                                  </p:stCondLst>
                                  <p:childTnLst>
                                    <p:set>
                                      <p:cBhvr>
                                        <p:cTn id="9" dur="1" fill="hold">
                                          <p:stCondLst>
                                            <p:cond delay="0"/>
                                          </p:stCondLst>
                                        </p:cTn>
                                        <p:tgtEl>
                                          <p:spTgt spid="153627"/>
                                        </p:tgtEl>
                                        <p:attrNameLst>
                                          <p:attrName>style.visibility</p:attrName>
                                        </p:attrNameLst>
                                      </p:cBhvr>
                                      <p:to>
                                        <p:strVal val="visible"/>
                                      </p:to>
                                    </p:set>
                                    <p:anim calcmode="lin" valueType="num">
                                      <p:cBhvr>
                                        <p:cTn id="10" dur="500" fill="hold"/>
                                        <p:tgtEl>
                                          <p:spTgt spid="153627"/>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53627"/>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53627"/>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53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Text Box 3" descr="中国教育出版网"/>
          <p:cNvSpPr txBox="1">
            <a:spLocks noChangeArrowheads="1"/>
          </p:cNvSpPr>
          <p:nvPr/>
        </p:nvSpPr>
        <p:spPr bwMode="auto">
          <a:xfrm>
            <a:off x="4356100" y="4652963"/>
            <a:ext cx="367347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9600" b="1">
                <a:latin typeface="Times New Roman" panose="02020603050405020304" pitchFamily="18" charset="0"/>
              </a:rPr>
              <a:t>snow</a:t>
            </a:r>
            <a:endParaRPr lang="en-US" altLang="zh-CN" sz="9600" b="1">
              <a:latin typeface="Times New Roman" panose="02020603050405020304" pitchFamily="18" charset="0"/>
            </a:endParaRPr>
          </a:p>
        </p:txBody>
      </p:sp>
      <p:pic>
        <p:nvPicPr>
          <p:cNvPr id="154629" name="Picture 5" descr="中国教育出版网"/>
          <p:cNvPicPr>
            <a:picLocks noChangeAspect="1" noChangeArrowheads="1"/>
          </p:cNvPicPr>
          <p:nvPr/>
        </p:nvPicPr>
        <p:blipFill>
          <a:blip r:embed="rId1"/>
          <a:srcRect/>
          <a:stretch>
            <a:fillRect/>
          </a:stretch>
        </p:blipFill>
        <p:spPr bwMode="auto">
          <a:xfrm>
            <a:off x="6480175" y="376238"/>
            <a:ext cx="22352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2" descr="http://img.hb.aicdn.com/261ded8806cc3239da6b8f1ef4d12ab4d771946012ce9-oUvnXY_fw658"/>
          <p:cNvPicPr>
            <a:picLocks noChangeAspect="1" noChangeArrowheads="1"/>
          </p:cNvPicPr>
          <p:nvPr/>
        </p:nvPicPr>
        <p:blipFill>
          <a:blip r:embed="rId2"/>
          <a:srcRect/>
          <a:stretch>
            <a:fillRect/>
          </a:stretch>
        </p:blipFill>
        <p:spPr bwMode="auto">
          <a:xfrm>
            <a:off x="857250" y="857250"/>
            <a:ext cx="4929188"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4627"/>
                                        </p:tgtEl>
                                        <p:attrNameLst>
                                          <p:attrName>style.visibility</p:attrName>
                                        </p:attrNameLst>
                                      </p:cBhvr>
                                      <p:to>
                                        <p:strVal val="visible"/>
                                      </p:to>
                                    </p:set>
                                    <p:animEffect transition="in" filter="blinds(horizontal)">
                                      <p:cBhvr>
                                        <p:cTn id="7" dur="1000"/>
                                        <p:tgtEl>
                                          <p:spTgt spid="154627"/>
                                        </p:tgtEl>
                                      </p:cBhvr>
                                    </p:animEffect>
                                  </p:childTnLst>
                                </p:cTn>
                              </p:par>
                              <p:par>
                                <p:cTn id="8" presetID="39" presetClass="entr" presetSubtype="0" accel="100000" fill="hold" nodeType="withEffect">
                                  <p:stCondLst>
                                    <p:cond delay="0"/>
                                  </p:stCondLst>
                                  <p:childTnLst>
                                    <p:set>
                                      <p:cBhvr>
                                        <p:cTn id="9" dur="1" fill="hold">
                                          <p:stCondLst>
                                            <p:cond delay="0"/>
                                          </p:stCondLst>
                                        </p:cTn>
                                        <p:tgtEl>
                                          <p:spTgt spid="154629"/>
                                        </p:tgtEl>
                                        <p:attrNameLst>
                                          <p:attrName>style.visibility</p:attrName>
                                        </p:attrNameLst>
                                      </p:cBhvr>
                                      <p:to>
                                        <p:strVal val="visible"/>
                                      </p:to>
                                    </p:set>
                                    <p:anim calcmode="lin" valueType="num">
                                      <p:cBhvr>
                                        <p:cTn id="10" dur="500" fill="hold"/>
                                        <p:tgtEl>
                                          <p:spTgt spid="154629"/>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54629"/>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54629"/>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546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中国教育出版网"/>
          <p:cNvPicPr>
            <a:picLocks noChangeAspect="1" noChangeArrowheads="1"/>
          </p:cNvPicPr>
          <p:nvPr/>
        </p:nvPicPr>
        <p:blipFill>
          <a:blip r:embed="rId1"/>
          <a:srcRect/>
          <a:stretch>
            <a:fillRect/>
          </a:stretch>
        </p:blipFill>
        <p:spPr bwMode="auto">
          <a:xfrm>
            <a:off x="0" y="0"/>
            <a:ext cx="9144000"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Box 3" descr="中国教育出版网"/>
          <p:cNvSpPr txBox="1">
            <a:spLocks noChangeArrowheads="1"/>
          </p:cNvSpPr>
          <p:nvPr/>
        </p:nvSpPr>
        <p:spPr bwMode="auto">
          <a:xfrm>
            <a:off x="0" y="5229225"/>
            <a:ext cx="9144000" cy="155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9600">
                <a:latin typeface="Arial" panose="020B0604020202020204" pitchFamily="34" charset="0"/>
              </a:rPr>
              <a:t>         </a:t>
            </a:r>
            <a:endParaRPr lang="en-US" altLang="zh-CN" sz="9600">
              <a:latin typeface="Arial" panose="020B0604020202020204" pitchFamily="34" charset="0"/>
            </a:endParaRPr>
          </a:p>
        </p:txBody>
      </p:sp>
      <p:sp>
        <p:nvSpPr>
          <p:cNvPr id="27651" name="Text Box 4" descr="中国教育出版网"/>
          <p:cNvSpPr txBox="1">
            <a:spLocks noChangeArrowheads="1"/>
          </p:cNvSpPr>
          <p:nvPr/>
        </p:nvSpPr>
        <p:spPr bwMode="auto">
          <a:xfrm>
            <a:off x="0" y="5516563"/>
            <a:ext cx="921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5400" b="1">
                <a:latin typeface="Arial" panose="020B0604020202020204" pitchFamily="34" charset="0"/>
              </a:rPr>
              <a:t>It will  ______ in Harbin</a:t>
            </a:r>
            <a:r>
              <a:rPr lang="en-US" altLang="zh-CN" sz="5400">
                <a:latin typeface="Arial" panose="020B0604020202020204" pitchFamily="34" charset="0"/>
              </a:rPr>
              <a:t>.</a:t>
            </a:r>
            <a:endParaRPr lang="en-US" altLang="zh-CN" sz="5400">
              <a:latin typeface="Arial" panose="020B0604020202020204" pitchFamily="34" charset="0"/>
            </a:endParaRPr>
          </a:p>
        </p:txBody>
      </p:sp>
      <p:sp>
        <p:nvSpPr>
          <p:cNvPr id="155653" name="Text Box 5" descr="中国教育出版网"/>
          <p:cNvSpPr txBox="1">
            <a:spLocks noChangeArrowheads="1"/>
          </p:cNvSpPr>
          <p:nvPr/>
        </p:nvSpPr>
        <p:spPr bwMode="auto">
          <a:xfrm>
            <a:off x="2411413" y="5516563"/>
            <a:ext cx="1584325" cy="641350"/>
          </a:xfrm>
          <a:prstGeom prst="rect">
            <a:avLst/>
          </a:prstGeom>
          <a:noFill/>
          <a:ln w="9525">
            <a:noFill/>
            <a:miter lim="800000"/>
          </a:ln>
          <a:effectLst/>
        </p:spPr>
        <p:txBody>
          <a:bodyPr>
            <a:spAutoFit/>
          </a:bodyPr>
          <a:lstStyle/>
          <a:p>
            <a:pPr fontAlgn="auto">
              <a:spcBef>
                <a:spcPct val="50000"/>
              </a:spcBef>
              <a:defRPr/>
            </a:pPr>
            <a:r>
              <a:rPr lang="en-US" altLang="zh-CN" sz="3600" noProof="1">
                <a:solidFill>
                  <a:srgbClr val="FF3300"/>
                </a:solidFill>
                <a:effectLst>
                  <a:outerShdw blurRad="38100" dist="38100" dir="2700000" algn="tl">
                    <a:srgbClr val="000000"/>
                  </a:outerShdw>
                </a:effectLst>
                <a:latin typeface="Arial" panose="020B0604020202020204" pitchFamily="34" charset="0"/>
                <a:ea typeface="+mn-ea"/>
              </a:rPr>
              <a:t>snow</a:t>
            </a:r>
            <a:endParaRPr lang="en-US" altLang="zh-CN" sz="3600" noProof="1">
              <a:solidFill>
                <a:srgbClr val="FF3300"/>
              </a:solidFill>
              <a:effectLst>
                <a:outerShdw blurRad="38100" dist="38100" dir="2700000" algn="tl">
                  <a:srgbClr val="00000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5653"/>
                                        </p:tgtEl>
                                        <p:attrNameLst>
                                          <p:attrName>style.visibility</p:attrName>
                                        </p:attrNameLst>
                                      </p:cBhvr>
                                      <p:to>
                                        <p:strVal val="visible"/>
                                      </p:to>
                                    </p:set>
                                    <p:animEffect transition="in" filter="checkerboard(across)">
                                      <p:cBhvr>
                                        <p:cTn id="7" dur="500"/>
                                        <p:tgtEl>
                                          <p:spTgt spid="155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WordArt 2" descr="中国教育出版网"/>
          <p:cNvSpPr>
            <a:spLocks noChangeArrowheads="1" noChangeShapeType="1" noTextEdit="1"/>
          </p:cNvSpPr>
          <p:nvPr/>
        </p:nvSpPr>
        <p:spPr bwMode="auto">
          <a:xfrm>
            <a:off x="3203575" y="1557338"/>
            <a:ext cx="1066800" cy="704850"/>
          </a:xfrm>
          <a:prstGeom prst="rect">
            <a:avLst/>
          </a:prstGeom>
        </p:spPr>
        <p:txBody>
          <a:bodyPr wrap="none" fromWordArt="1">
            <a:prstTxWarp prst="textPlain">
              <a:avLst>
                <a:gd name="adj" fmla="val 50000"/>
              </a:avLst>
            </a:prstTxWarp>
          </a:bodyPr>
          <a:lstStyle/>
          <a:p>
            <a:pPr algn="ctr"/>
            <a:r>
              <a:rPr lang="en-US" altLang="zh-CN"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rain</a:t>
            </a:r>
            <a:endParaRPr lang="zh-CN" altLang="en-US"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pic>
        <p:nvPicPr>
          <p:cNvPr id="139267" name="Picture 3" descr="中国教育出版网"/>
          <p:cNvPicPr>
            <a:picLocks noChangeAspect="1" noChangeArrowheads="1"/>
          </p:cNvPicPr>
          <p:nvPr/>
        </p:nvPicPr>
        <p:blipFill>
          <a:blip r:embed="rId1"/>
          <a:srcRect/>
          <a:stretch>
            <a:fillRect/>
          </a:stretch>
        </p:blipFill>
        <p:spPr bwMode="auto">
          <a:xfrm>
            <a:off x="4427538" y="4437063"/>
            <a:ext cx="2089150"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WordArt 4" descr="中国教育出版网"/>
          <p:cNvSpPr>
            <a:spLocks noChangeArrowheads="1" noChangeShapeType="1" noTextEdit="1"/>
          </p:cNvSpPr>
          <p:nvPr/>
        </p:nvSpPr>
        <p:spPr bwMode="auto">
          <a:xfrm>
            <a:off x="6948488" y="5013325"/>
            <a:ext cx="1447800" cy="488950"/>
          </a:xfrm>
          <a:prstGeom prst="rect">
            <a:avLst/>
          </a:prstGeom>
        </p:spPr>
        <p:txBody>
          <a:bodyPr wrap="none" fromWordArt="1">
            <a:prstTxWarp prst="textPlain">
              <a:avLst>
                <a:gd name="adj" fmla="val 50000"/>
              </a:avLst>
            </a:prstTxWarp>
          </a:bodyPr>
          <a:lstStyle/>
          <a:p>
            <a:pPr algn="ctr"/>
            <a:r>
              <a:rPr lang="en-US" altLang="zh-CN"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rPr>
              <a:t>snow</a:t>
            </a:r>
            <a:endParaRPr lang="zh-CN" altLang="en-US" sz="4000" kern="10">
              <a:ln w="12700">
                <a:solidFill>
                  <a:srgbClr val="3333CC"/>
                </a:solidFill>
                <a:round/>
              </a:ln>
              <a:solidFill>
                <a:srgbClr val="B2B2B2">
                  <a:alpha val="50194"/>
                </a:srgbClr>
              </a:solidFill>
              <a:effectLst>
                <a:outerShdw dist="45791" dir="2021404" algn="ctr" rotWithShape="0">
                  <a:srgbClr val="9999FF"/>
                </a:outerShdw>
              </a:effectLst>
              <a:latin typeface="Arial" panose="020B0604020202020204"/>
              <a:cs typeface="Arial" panose="020B0604020202020204"/>
            </a:endParaRPr>
          </a:p>
        </p:txBody>
      </p:sp>
      <p:pic>
        <p:nvPicPr>
          <p:cNvPr id="139269" name="Picture 5" descr="中国教育出版网"/>
          <p:cNvPicPr>
            <a:picLocks noChangeAspect="1" noChangeArrowheads="1"/>
          </p:cNvPicPr>
          <p:nvPr/>
        </p:nvPicPr>
        <p:blipFill>
          <a:blip r:embed="rId2"/>
          <a:srcRect/>
          <a:stretch>
            <a:fillRect/>
          </a:stretch>
        </p:blipFill>
        <p:spPr bwMode="auto">
          <a:xfrm>
            <a:off x="250825" y="1125538"/>
            <a:ext cx="23622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6" descr="中国教育出版网"/>
          <p:cNvSpPr txBox="1">
            <a:spLocks noChangeArrowheads="1"/>
          </p:cNvSpPr>
          <p:nvPr/>
        </p:nvSpPr>
        <p:spPr bwMode="auto">
          <a:xfrm>
            <a:off x="2771775" y="908050"/>
            <a:ext cx="503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00FF00"/>
                </a:solidFill>
              </a:rPr>
              <a:t>1</a:t>
            </a:r>
            <a:endParaRPr lang="en-US" altLang="zh-CN" sz="3600">
              <a:solidFill>
                <a:srgbClr val="00FF00"/>
              </a:solidFill>
            </a:endParaRPr>
          </a:p>
        </p:txBody>
      </p:sp>
      <p:sp>
        <p:nvSpPr>
          <p:cNvPr id="28678" name="Text Box 7" descr="中国教育出版网"/>
          <p:cNvSpPr txBox="1">
            <a:spLocks noChangeArrowheads="1"/>
          </p:cNvSpPr>
          <p:nvPr/>
        </p:nvSpPr>
        <p:spPr bwMode="auto">
          <a:xfrm>
            <a:off x="7019925" y="3789363"/>
            <a:ext cx="503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0000FF"/>
                </a:solidFill>
              </a:rPr>
              <a:t>2</a:t>
            </a:r>
            <a:endParaRPr lang="en-US" altLang="zh-CN" sz="36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39269"/>
                                        </p:tgtEl>
                                        <p:attrNameLst>
                                          <p:attrName>style.visibility</p:attrName>
                                        </p:attrNameLst>
                                      </p:cBhvr>
                                      <p:to>
                                        <p:strVal val="visible"/>
                                      </p:to>
                                    </p:set>
                                    <p:anim calcmode="lin" valueType="num">
                                      <p:cBhvr>
                                        <p:cTn id="7" dur="500" fill="hold"/>
                                        <p:tgtEl>
                                          <p:spTgt spid="13926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926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926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9269"/>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139267"/>
                                        </p:tgtEl>
                                        <p:attrNameLst>
                                          <p:attrName>style.visibility</p:attrName>
                                        </p:attrNameLst>
                                      </p:cBhvr>
                                      <p:to>
                                        <p:strVal val="visible"/>
                                      </p:to>
                                    </p:set>
                                    <p:anim calcmode="lin" valueType="num">
                                      <p:cBhvr>
                                        <p:cTn id="13" dur="500" fill="hold"/>
                                        <p:tgtEl>
                                          <p:spTgt spid="139267"/>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39267"/>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39267"/>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39267"/>
                                        </p:tgtEl>
                                        <p:attrNameLst>
                                          <p:attrName>ppt_y</p:attrName>
                                        </p:attrNameLst>
                                      </p:cBhvr>
                                      <p:tavLst>
                                        <p:tav tm="0">
                                          <p:val>
                                            <p:strVal val="#ppt_y"/>
                                          </p:val>
                                        </p:tav>
                                        <p:tav tm="100000">
                                          <p:val>
                                            <p:strVal val="#ppt_y"/>
                                          </p:val>
                                        </p:tav>
                                      </p:tavLst>
                                    </p:anim>
                                  </p:childTnLst>
                                </p:cTn>
                              </p:par>
                              <p:par>
                                <p:cTn id="17" presetID="39" presetClass="entr" presetSubtype="0" accel="100000" fill="hold" grpId="1" nodeType="withEffect">
                                  <p:stCondLst>
                                    <p:cond delay="0"/>
                                  </p:stCondLst>
                                  <p:childTnLst>
                                    <p:set>
                                      <p:cBhvr>
                                        <p:cTn id="18" dur="1" fill="hold">
                                          <p:stCondLst>
                                            <p:cond delay="0"/>
                                          </p:stCondLst>
                                        </p:cTn>
                                        <p:tgtEl>
                                          <p:spTgt spid="28674"/>
                                        </p:tgtEl>
                                        <p:attrNameLst>
                                          <p:attrName>style.visibility</p:attrName>
                                        </p:attrNameLst>
                                      </p:cBhvr>
                                      <p:to>
                                        <p:strVal val="visible"/>
                                      </p:to>
                                    </p:set>
                                    <p:anim calcmode="lin" valueType="num">
                                      <p:cBhvr>
                                        <p:cTn id="19" dur="500" fill="hold"/>
                                        <p:tgtEl>
                                          <p:spTgt spid="2867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2867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2867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28674"/>
                                        </p:tgtEl>
                                        <p:attrNameLst>
                                          <p:attrName>ppt_y</p:attrName>
                                        </p:attrNameLst>
                                      </p:cBhvr>
                                      <p:tavLst>
                                        <p:tav tm="0">
                                          <p:val>
                                            <p:strVal val="#ppt_y"/>
                                          </p:val>
                                        </p:tav>
                                        <p:tav tm="100000">
                                          <p:val>
                                            <p:strVal val="#ppt_y"/>
                                          </p:val>
                                        </p:tav>
                                      </p:tavLst>
                                    </p:anim>
                                  </p:childTnLst>
                                </p:cTn>
                              </p:par>
                              <p:par>
                                <p:cTn id="23" presetID="39" presetClass="entr" presetSubtype="0" accel="100000" fill="hold" grpId="1" nodeType="withEffect">
                                  <p:stCondLst>
                                    <p:cond delay="0"/>
                                  </p:stCondLst>
                                  <p:childTnLst>
                                    <p:set>
                                      <p:cBhvr>
                                        <p:cTn id="24" dur="1" fill="hold">
                                          <p:stCondLst>
                                            <p:cond delay="0"/>
                                          </p:stCondLst>
                                        </p:cTn>
                                        <p:tgtEl>
                                          <p:spTgt spid="28676"/>
                                        </p:tgtEl>
                                        <p:attrNameLst>
                                          <p:attrName>style.visibility</p:attrName>
                                        </p:attrNameLst>
                                      </p:cBhvr>
                                      <p:to>
                                        <p:strVal val="visible"/>
                                      </p:to>
                                    </p:set>
                                    <p:anim calcmode="lin" valueType="num">
                                      <p:cBhvr>
                                        <p:cTn id="25" dur="500" fill="hold"/>
                                        <p:tgtEl>
                                          <p:spTgt spid="28676"/>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8676"/>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8676"/>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86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1" animBg="1"/>
      <p:bldP spid="2867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descr="中国教育出版网"/>
          <p:cNvSpPr txBox="1">
            <a:spLocks noChangeArrowheads="1"/>
          </p:cNvSpPr>
          <p:nvPr/>
        </p:nvSpPr>
        <p:spPr bwMode="auto">
          <a:xfrm>
            <a:off x="0" y="1125538"/>
            <a:ext cx="87487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rgbClr val="0033CC"/>
                </a:solidFill>
              </a:rPr>
              <a:t>It </a:t>
            </a:r>
            <a:r>
              <a:rPr lang="en-US" altLang="zh-CN">
                <a:solidFill>
                  <a:srgbClr val="0033CC"/>
                </a:solidFill>
              </a:rPr>
              <a:t>Will</a:t>
            </a:r>
            <a:r>
              <a:rPr lang="en-US" altLang="zh-CN"/>
              <a:t> </a:t>
            </a:r>
            <a:r>
              <a:rPr lang="en-US" altLang="zh-CN" sz="4800">
                <a:solidFill>
                  <a:srgbClr val="0033CC"/>
                </a:solidFill>
              </a:rPr>
              <a:t>be       in </a:t>
            </a:r>
            <a:r>
              <a:rPr lang="en-US" altLang="zh-CN" sz="3600">
                <a:solidFill>
                  <a:srgbClr val="0033CC"/>
                </a:solidFill>
              </a:rPr>
              <a:t>… </a:t>
            </a:r>
            <a:r>
              <a:rPr lang="en-US" altLang="zh-CN" sz="4800">
                <a:solidFill>
                  <a:srgbClr val="0033CC"/>
                </a:solidFill>
              </a:rPr>
              <a:t>.</a:t>
            </a:r>
            <a:r>
              <a:rPr lang="zh-CN" altLang="en-US" sz="4800">
                <a:solidFill>
                  <a:srgbClr val="0033CC"/>
                </a:solidFill>
              </a:rPr>
              <a:t>（地名）</a:t>
            </a:r>
            <a:endParaRPr lang="zh-CN" altLang="en-US" sz="4800">
              <a:solidFill>
                <a:srgbClr val="0033CC"/>
              </a:solidFill>
            </a:endParaRPr>
          </a:p>
        </p:txBody>
      </p:sp>
      <p:pic>
        <p:nvPicPr>
          <p:cNvPr id="29698" name="Picture 3" descr="中国教育出版网"/>
          <p:cNvPicPr>
            <a:picLocks noChangeAspect="1" noChangeArrowheads="1"/>
          </p:cNvPicPr>
          <p:nvPr/>
        </p:nvPicPr>
        <p:blipFill>
          <a:blip r:embed="rId1"/>
          <a:srcRect/>
          <a:stretch>
            <a:fillRect/>
          </a:stretch>
        </p:blipFill>
        <p:spPr bwMode="auto">
          <a:xfrm>
            <a:off x="3203575" y="1196975"/>
            <a:ext cx="647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descr="中国教育出版网"/>
          <p:cNvPicPr>
            <a:picLocks noChangeAspect="1" noChangeArrowheads="1"/>
          </p:cNvPicPr>
          <p:nvPr/>
        </p:nvPicPr>
        <p:blipFill>
          <a:blip r:embed="rId2"/>
          <a:srcRect/>
          <a:stretch>
            <a:fillRect/>
          </a:stretch>
        </p:blipFill>
        <p:spPr bwMode="auto">
          <a:xfrm>
            <a:off x="3276600" y="0"/>
            <a:ext cx="504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6" descr="中国教育出版网"/>
          <p:cNvPicPr>
            <a:picLocks noChangeAspect="1" noChangeArrowheads="1"/>
          </p:cNvPicPr>
          <p:nvPr/>
        </p:nvPicPr>
        <p:blipFill>
          <a:blip r:embed="rId3"/>
          <a:srcRect/>
          <a:stretch>
            <a:fillRect/>
          </a:stretch>
        </p:blipFill>
        <p:spPr bwMode="auto">
          <a:xfrm>
            <a:off x="3276600" y="2997200"/>
            <a:ext cx="50323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 Box 8" descr="中国教育出版网"/>
          <p:cNvSpPr txBox="1">
            <a:spLocks noChangeArrowheads="1"/>
          </p:cNvSpPr>
          <p:nvPr/>
        </p:nvSpPr>
        <p:spPr bwMode="auto">
          <a:xfrm>
            <a:off x="0" y="5373688"/>
            <a:ext cx="87487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dirty="0">
                <a:solidFill>
                  <a:srgbClr val="0033CC"/>
                </a:solidFill>
              </a:rPr>
              <a:t>It    Will</a:t>
            </a:r>
            <a:r>
              <a:rPr lang="en-US" altLang="zh-CN" sz="2800" dirty="0"/>
              <a:t>                 </a:t>
            </a:r>
            <a:r>
              <a:rPr lang="en-US" altLang="zh-CN" sz="4800" dirty="0">
                <a:solidFill>
                  <a:srgbClr val="FF3300"/>
                </a:solidFill>
              </a:rPr>
              <a:t>in </a:t>
            </a:r>
            <a:r>
              <a:rPr lang="en-US" altLang="zh-CN" sz="3600" dirty="0">
                <a:solidFill>
                  <a:srgbClr val="FF3300"/>
                </a:solidFill>
              </a:rPr>
              <a:t>…</a:t>
            </a:r>
            <a:r>
              <a:rPr lang="en-US" altLang="zh-CN" sz="4800" dirty="0">
                <a:solidFill>
                  <a:srgbClr val="FF3300"/>
                </a:solidFill>
              </a:rPr>
              <a:t>.</a:t>
            </a:r>
            <a:r>
              <a:rPr lang="zh-CN" altLang="en-US" sz="4800" dirty="0">
                <a:solidFill>
                  <a:srgbClr val="FF3300"/>
                </a:solidFill>
              </a:rPr>
              <a:t>（地名）</a:t>
            </a:r>
            <a:endParaRPr lang="zh-CN" altLang="en-US" sz="4800" dirty="0">
              <a:solidFill>
                <a:srgbClr val="FF3300"/>
              </a:solidFill>
            </a:endParaRPr>
          </a:p>
        </p:txBody>
      </p:sp>
      <p:pic>
        <p:nvPicPr>
          <p:cNvPr id="29702" name="Picture 9" descr="中国教育出版网"/>
          <p:cNvPicPr>
            <a:picLocks noChangeAspect="1" noChangeArrowheads="1"/>
          </p:cNvPicPr>
          <p:nvPr/>
        </p:nvPicPr>
        <p:blipFill>
          <a:blip r:embed="rId4"/>
          <a:srcRect/>
          <a:stretch>
            <a:fillRect/>
          </a:stretch>
        </p:blipFill>
        <p:spPr bwMode="auto">
          <a:xfrm>
            <a:off x="2411413" y="5949950"/>
            <a:ext cx="792162"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0" descr="中国教育出版网"/>
          <p:cNvPicPr>
            <a:picLocks noChangeAspect="1" noChangeArrowheads="1"/>
          </p:cNvPicPr>
          <p:nvPr/>
        </p:nvPicPr>
        <p:blipFill>
          <a:blip r:embed="rId5"/>
          <a:srcRect/>
          <a:stretch>
            <a:fillRect/>
          </a:stretch>
        </p:blipFill>
        <p:spPr bwMode="auto">
          <a:xfrm>
            <a:off x="2339975" y="4941888"/>
            <a:ext cx="1008063"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6" descr="中国教育出版网"/>
          <p:cNvPicPr>
            <a:picLocks noChangeAspect="1" noChangeArrowheads="1"/>
          </p:cNvPicPr>
          <p:nvPr/>
        </p:nvPicPr>
        <p:blipFill>
          <a:blip r:embed="rId6" cstate="email"/>
          <a:srcRect/>
          <a:stretch>
            <a:fillRect/>
          </a:stretch>
        </p:blipFill>
        <p:spPr bwMode="auto">
          <a:xfrm>
            <a:off x="3203575" y="1628775"/>
            <a:ext cx="5778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97" name="Text Box 17" descr="中国教育出版网"/>
          <p:cNvSpPr txBox="1">
            <a:spLocks noChangeArrowheads="1"/>
          </p:cNvSpPr>
          <p:nvPr/>
        </p:nvSpPr>
        <p:spPr bwMode="auto">
          <a:xfrm>
            <a:off x="323849" y="3644900"/>
            <a:ext cx="864045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600" dirty="0">
                <a:solidFill>
                  <a:srgbClr val="FF3300"/>
                </a:solidFill>
              </a:rPr>
              <a:t>Let's </a:t>
            </a:r>
            <a:r>
              <a:rPr lang="en-US" altLang="zh-CN" sz="3600" dirty="0" err="1">
                <a:solidFill>
                  <a:srgbClr val="FF3300"/>
                </a:solidFill>
              </a:rPr>
              <a:t>practise</a:t>
            </a:r>
            <a:r>
              <a:rPr lang="en-US" altLang="zh-CN" sz="3600" dirty="0">
                <a:solidFill>
                  <a:srgbClr val="FF3300"/>
                </a:solidFill>
              </a:rPr>
              <a:t>.</a:t>
            </a:r>
            <a:endParaRPr lang="en-US" altLang="zh-CN" sz="3600" dirty="0">
              <a:solidFill>
                <a:srgbClr val="FF3300"/>
              </a:solidFill>
            </a:endParaRPr>
          </a:p>
          <a:p>
            <a:r>
              <a:rPr lang="en-US" altLang="zh-CN" sz="3600" dirty="0"/>
              <a:t>(</a:t>
            </a:r>
            <a:r>
              <a:rPr lang="zh-CN" altLang="en-US" sz="3600" dirty="0"/>
              <a:t>请用手中的“天气”卡片练习描述天气</a:t>
            </a:r>
            <a:r>
              <a:rPr lang="en-US" altLang="zh-CN" sz="3600" dirty="0"/>
              <a:t>.</a:t>
            </a:r>
            <a:r>
              <a:rPr lang="zh-CN" altLang="en-US" sz="3600" dirty="0"/>
              <a:t>）</a:t>
            </a:r>
            <a:endParaRPr lang="zh-CN" altLang="en-US" sz="3600" dirty="0"/>
          </a:p>
        </p:txBody>
      </p:sp>
      <p:sp>
        <p:nvSpPr>
          <p:cNvPr id="29706" name="Text Box 18" descr="中国教育出版网"/>
          <p:cNvSpPr txBox="1">
            <a:spLocks noChangeArrowheads="1"/>
          </p:cNvSpPr>
          <p:nvPr/>
        </p:nvSpPr>
        <p:spPr bwMode="auto">
          <a:xfrm>
            <a:off x="7956550" y="6521450"/>
            <a:ext cx="1295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1600"/>
              <a:t>上台展示</a:t>
            </a:r>
            <a:endParaRPr lang="zh-CN" altLang="en-US" sz="1600"/>
          </a:p>
        </p:txBody>
      </p:sp>
      <p:pic>
        <p:nvPicPr>
          <p:cNvPr id="174099" name="Picture 19" descr="中国教育出版网"/>
          <p:cNvPicPr>
            <a:picLocks noChangeAspect="1" noChangeArrowheads="1"/>
          </p:cNvPicPr>
          <p:nvPr/>
        </p:nvPicPr>
        <p:blipFill>
          <a:blip r:embed="rId7"/>
          <a:srcRect/>
          <a:stretch>
            <a:fillRect/>
          </a:stretch>
        </p:blipFill>
        <p:spPr bwMode="auto">
          <a:xfrm>
            <a:off x="3348038" y="2205038"/>
            <a:ext cx="2889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8" name="Picture 20" descr="中国教育出版网"/>
          <p:cNvPicPr>
            <a:picLocks noChangeAspect="1" noChangeArrowheads="1"/>
          </p:cNvPicPr>
          <p:nvPr/>
        </p:nvPicPr>
        <p:blipFill>
          <a:blip r:embed="rId8"/>
          <a:srcRect/>
          <a:stretch>
            <a:fillRect/>
          </a:stretch>
        </p:blipFill>
        <p:spPr bwMode="auto">
          <a:xfrm>
            <a:off x="3203575" y="476250"/>
            <a:ext cx="72072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74097"/>
                                        </p:tgtEl>
                                        <p:attrNameLst>
                                          <p:attrName>style.visibility</p:attrName>
                                        </p:attrNameLst>
                                      </p:cBhvr>
                                      <p:to>
                                        <p:strVal val="visible"/>
                                      </p:to>
                                    </p:set>
                                    <p:animEffect transition="in" filter="diamond(in)">
                                      <p:cBhvr>
                                        <p:cTn id="7" dur="2000"/>
                                        <p:tgtEl>
                                          <p:spTgt spid="174097"/>
                                        </p:tgtEl>
                                      </p:cBhvr>
                                    </p:animEffect>
                                  </p:childTnLst>
                                </p:cTn>
                              </p:par>
                              <p:par>
                                <p:cTn id="8" presetID="39" presetClass="entr" presetSubtype="0" accel="100000" fill="hold" nodeType="withEffect">
                                  <p:stCondLst>
                                    <p:cond delay="0"/>
                                  </p:stCondLst>
                                  <p:childTnLst>
                                    <p:set>
                                      <p:cBhvr>
                                        <p:cTn id="9" dur="1" fill="hold">
                                          <p:stCondLst>
                                            <p:cond delay="0"/>
                                          </p:stCondLst>
                                        </p:cTn>
                                        <p:tgtEl>
                                          <p:spTgt spid="174099"/>
                                        </p:tgtEl>
                                        <p:attrNameLst>
                                          <p:attrName>style.visibility</p:attrName>
                                        </p:attrNameLst>
                                      </p:cBhvr>
                                      <p:to>
                                        <p:strVal val="visible"/>
                                      </p:to>
                                    </p:set>
                                    <p:anim calcmode="lin" valueType="num">
                                      <p:cBhvr>
                                        <p:cTn id="10" dur="500" fill="hold"/>
                                        <p:tgtEl>
                                          <p:spTgt spid="174099"/>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74099"/>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74099"/>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740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descr="中国教育出版网"/>
          <p:cNvSpPr txBox="1">
            <a:spLocks noChangeArrowheads="1"/>
          </p:cNvSpPr>
          <p:nvPr/>
        </p:nvSpPr>
        <p:spPr bwMode="auto">
          <a:xfrm>
            <a:off x="500063" y="2028825"/>
            <a:ext cx="8001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rgbClr val="FF3300"/>
                </a:solidFill>
              </a:rPr>
              <a:t>Will it</a:t>
            </a:r>
            <a:r>
              <a:rPr lang="en-US" altLang="zh-CN" sz="4800"/>
              <a:t> </a:t>
            </a:r>
            <a:r>
              <a:rPr lang="en-US" altLang="zh-CN" sz="4800">
                <a:solidFill>
                  <a:srgbClr val="FF3300"/>
                </a:solidFill>
              </a:rPr>
              <a:t>be</a:t>
            </a:r>
            <a:r>
              <a:rPr lang="en-US" altLang="zh-CN" sz="4800"/>
              <a:t>          </a:t>
            </a:r>
            <a:r>
              <a:rPr lang="en-US" altLang="zh-CN" sz="4800">
                <a:solidFill>
                  <a:srgbClr val="FF3300"/>
                </a:solidFill>
              </a:rPr>
              <a:t>in Hainan?</a:t>
            </a:r>
            <a:endParaRPr lang="en-US" altLang="zh-CN" sz="4800">
              <a:solidFill>
                <a:srgbClr val="FF3300"/>
              </a:solidFill>
            </a:endParaRPr>
          </a:p>
        </p:txBody>
      </p:sp>
      <p:sp>
        <p:nvSpPr>
          <p:cNvPr id="30722" name="Text Box 3" descr="中国教育出版网"/>
          <p:cNvSpPr txBox="1">
            <a:spLocks noChangeArrowheads="1"/>
          </p:cNvSpPr>
          <p:nvPr/>
        </p:nvSpPr>
        <p:spPr bwMode="auto">
          <a:xfrm>
            <a:off x="500063" y="4929188"/>
            <a:ext cx="8658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dirty="0">
                <a:solidFill>
                  <a:srgbClr val="009900"/>
                </a:solidFill>
              </a:rPr>
              <a:t>Yes, it will . / </a:t>
            </a:r>
            <a:r>
              <a:rPr lang="en-US" altLang="zh-CN" sz="4800" dirty="0">
                <a:solidFill>
                  <a:srgbClr val="0033CC"/>
                </a:solidFill>
              </a:rPr>
              <a:t>No, it won't</a:t>
            </a:r>
            <a:r>
              <a:rPr lang="en-US" altLang="zh-CN" sz="4800" dirty="0" smtClean="0">
                <a:solidFill>
                  <a:srgbClr val="0033CC"/>
                </a:solidFill>
              </a:rPr>
              <a:t>.</a:t>
            </a:r>
            <a:endParaRPr lang="en-US" altLang="zh-CN" sz="4800" dirty="0">
              <a:solidFill>
                <a:srgbClr val="0033CC"/>
              </a:solidFill>
            </a:endParaRPr>
          </a:p>
        </p:txBody>
      </p:sp>
      <p:pic>
        <p:nvPicPr>
          <p:cNvPr id="30723" name="Picture 4" descr="中国教育出版网"/>
          <p:cNvPicPr>
            <a:picLocks noChangeAspect="1" noChangeArrowheads="1"/>
          </p:cNvPicPr>
          <p:nvPr/>
        </p:nvPicPr>
        <p:blipFill>
          <a:blip r:embed="rId1"/>
          <a:srcRect/>
          <a:stretch>
            <a:fillRect/>
          </a:stretch>
        </p:blipFill>
        <p:spPr bwMode="auto">
          <a:xfrm>
            <a:off x="3848100" y="2894013"/>
            <a:ext cx="1382713"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5" descr="中国教育出版网"/>
          <p:cNvPicPr>
            <a:picLocks noChangeAspect="1" noChangeArrowheads="1"/>
          </p:cNvPicPr>
          <p:nvPr/>
        </p:nvPicPr>
        <p:blipFill>
          <a:blip r:embed="rId2"/>
          <a:srcRect/>
          <a:stretch>
            <a:fillRect/>
          </a:stretch>
        </p:blipFill>
        <p:spPr bwMode="auto">
          <a:xfrm>
            <a:off x="3848100" y="1093788"/>
            <a:ext cx="131603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Line 6" descr="中国教育出版网"/>
          <p:cNvSpPr>
            <a:spLocks noChangeShapeType="1"/>
          </p:cNvSpPr>
          <p:nvPr/>
        </p:nvSpPr>
        <p:spPr bwMode="auto">
          <a:xfrm>
            <a:off x="2624138" y="2244725"/>
            <a:ext cx="922337" cy="431800"/>
          </a:xfrm>
          <a:prstGeom prst="line">
            <a:avLst/>
          </a:prstGeom>
          <a:noFill/>
          <a:ln w="76200">
            <a:solidFill>
              <a:srgbClr val="0000FF"/>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矩形 2"/>
          <p:cNvSpPr>
            <a:spLocks noChangeArrowheads="1"/>
          </p:cNvSpPr>
          <p:nvPr/>
        </p:nvSpPr>
        <p:spPr bwMode="auto">
          <a:xfrm>
            <a:off x="571500" y="500063"/>
            <a:ext cx="5429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FF0000"/>
                </a:solidFill>
              </a:rPr>
              <a:t>Listen and read</a:t>
            </a:r>
            <a:endParaRPr lang="zh-CN" altLang="en-US" sz="3200" b="1" dirty="0">
              <a:solidFill>
                <a:srgbClr val="FF0000"/>
              </a:solidFill>
            </a:endParaRPr>
          </a:p>
        </p:txBody>
      </p:sp>
      <p:sp>
        <p:nvSpPr>
          <p:cNvPr id="4" name="矩形 3"/>
          <p:cNvSpPr>
            <a:spLocks noChangeArrowheads="1"/>
          </p:cNvSpPr>
          <p:nvPr/>
        </p:nvSpPr>
        <p:spPr bwMode="auto">
          <a:xfrm>
            <a:off x="1643063" y="2214563"/>
            <a:ext cx="557212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t>Girl: Let’s look at the weather tomorrow. It will snow in Harbin. It will rain in Beijing. It will be cold and windy in Xi’an and it will be warm and sunny in </a:t>
            </a:r>
            <a:r>
              <a:rPr lang="en-US" altLang="zh-CN" sz="2800" dirty="0" err="1"/>
              <a:t>Sanya</a:t>
            </a:r>
            <a:r>
              <a:rPr lang="en-US" altLang="zh-CN" sz="2800" dirty="0"/>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矩形 1"/>
          <p:cNvSpPr>
            <a:spLocks noChangeArrowheads="1"/>
          </p:cNvSpPr>
          <p:nvPr/>
        </p:nvSpPr>
        <p:spPr bwMode="auto">
          <a:xfrm>
            <a:off x="571500" y="500063"/>
            <a:ext cx="5429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FF0000"/>
                </a:solidFill>
              </a:rPr>
              <a:t>Ask and answer</a:t>
            </a:r>
            <a:endParaRPr lang="zh-CN" altLang="en-US" sz="3200" b="1" dirty="0">
              <a:solidFill>
                <a:srgbClr val="FF0000"/>
              </a:solidFill>
            </a:endParaRPr>
          </a:p>
        </p:txBody>
      </p:sp>
      <p:sp>
        <p:nvSpPr>
          <p:cNvPr id="5122" name="TextBox 2"/>
          <p:cNvSpPr txBox="1">
            <a:spLocks noChangeArrowheads="1"/>
          </p:cNvSpPr>
          <p:nvPr/>
        </p:nvSpPr>
        <p:spPr bwMode="auto">
          <a:xfrm>
            <a:off x="714375" y="1143000"/>
            <a:ext cx="17859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i="1" dirty="0"/>
              <a:t>Where am I?</a:t>
            </a:r>
            <a:endParaRPr lang="zh-CN" altLang="en-US" sz="2000" i="1" dirty="0"/>
          </a:p>
        </p:txBody>
      </p:sp>
      <p:pic>
        <p:nvPicPr>
          <p:cNvPr id="5" name="Picture 3" descr="C:\Users\xcjiang\Desktop\tiny pictures\图片2.png"/>
          <p:cNvPicPr>
            <a:picLocks noChangeAspect="1" noChangeArrowheads="1"/>
          </p:cNvPicPr>
          <p:nvPr/>
        </p:nvPicPr>
        <p:blipFill>
          <a:blip r:embed="rId1"/>
          <a:srcRect/>
          <a:stretch>
            <a:fillRect/>
          </a:stretch>
        </p:blipFill>
        <p:spPr bwMode="auto">
          <a:xfrm>
            <a:off x="5857875" y="3500438"/>
            <a:ext cx="1620838" cy="249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xcjiang\Desktop\tiny pictures\图片1.png"/>
          <p:cNvPicPr>
            <a:picLocks noChangeAspect="1" noChangeArrowheads="1"/>
          </p:cNvPicPr>
          <p:nvPr/>
        </p:nvPicPr>
        <p:blipFill>
          <a:blip r:embed="rId2"/>
          <a:srcRect/>
          <a:stretch>
            <a:fillRect/>
          </a:stretch>
        </p:blipFill>
        <p:spPr bwMode="auto">
          <a:xfrm>
            <a:off x="1714500" y="4143375"/>
            <a:ext cx="1881188"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云形标注 6"/>
          <p:cNvSpPr/>
          <p:nvPr/>
        </p:nvSpPr>
        <p:spPr>
          <a:xfrm>
            <a:off x="714375" y="2000250"/>
            <a:ext cx="2428875" cy="1500188"/>
          </a:xfrm>
          <a:prstGeom prst="cloudCallout">
            <a:avLst>
              <a:gd name="adj1" fmla="val 19989"/>
              <a:gd name="adj2" fmla="val 95839"/>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sz="2000" noProof="1">
                <a:solidFill>
                  <a:schemeClr val="tx1"/>
                </a:solidFill>
              </a:rPr>
              <a:t>It will snow tomorrow. Where am I?</a:t>
            </a:r>
            <a:endParaRPr lang="en-US" altLang="zh-CN" sz="2000" noProof="1">
              <a:solidFill>
                <a:schemeClr val="tx1"/>
              </a:solidFill>
            </a:endParaRPr>
          </a:p>
        </p:txBody>
      </p:sp>
      <p:sp>
        <p:nvSpPr>
          <p:cNvPr id="8" name="云形标注 7"/>
          <p:cNvSpPr/>
          <p:nvPr/>
        </p:nvSpPr>
        <p:spPr>
          <a:xfrm>
            <a:off x="5643563" y="1214438"/>
            <a:ext cx="2643187" cy="1357312"/>
          </a:xfrm>
          <a:prstGeom prst="cloudCallout">
            <a:avLst>
              <a:gd name="adj1" fmla="val -4176"/>
              <a:gd name="adj2" fmla="val 111570"/>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000" noProof="1">
                <a:solidFill>
                  <a:schemeClr val="tx1"/>
                </a:solidFill>
              </a:rPr>
              <a:t>You’re in Harbin.</a:t>
            </a:r>
            <a:endParaRPr lang="zh-CN" altLang="en-US" sz="2000" noProof="1">
              <a:solidFill>
                <a:schemeClr val="tx1"/>
              </a:solidFill>
            </a:endParaRPr>
          </a:p>
        </p:txBody>
      </p:sp>
      <p:sp>
        <p:nvSpPr>
          <p:cNvPr id="9" name="云形标注 8"/>
          <p:cNvSpPr/>
          <p:nvPr/>
        </p:nvSpPr>
        <p:spPr>
          <a:xfrm>
            <a:off x="3071813" y="1571625"/>
            <a:ext cx="2143125" cy="1071563"/>
          </a:xfrm>
          <a:prstGeom prst="cloudCallout">
            <a:avLst>
              <a:gd name="adj1" fmla="val -50003"/>
              <a:gd name="adj2" fmla="val 189528"/>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000" noProof="1">
                <a:solidFill>
                  <a:schemeClr val="tx1"/>
                </a:solidFill>
              </a:rPr>
              <a:t>That’s right.</a:t>
            </a:r>
            <a:endParaRPr lang="zh-CN" altLang="en-US" sz="2000" noProof="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矩形 2"/>
          <p:cNvSpPr>
            <a:spLocks noChangeArrowheads="1"/>
          </p:cNvSpPr>
          <p:nvPr/>
        </p:nvSpPr>
        <p:spPr bwMode="auto">
          <a:xfrm>
            <a:off x="571500" y="500063"/>
            <a:ext cx="5429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FF0000"/>
                </a:solidFill>
              </a:rPr>
              <a:t>Listen and say. Then chant.</a:t>
            </a:r>
            <a:endParaRPr lang="zh-CN" altLang="en-US" sz="3200" b="1" dirty="0">
              <a:solidFill>
                <a:srgbClr val="FF0000"/>
              </a:solidFill>
            </a:endParaRPr>
          </a:p>
        </p:txBody>
      </p:sp>
      <p:sp>
        <p:nvSpPr>
          <p:cNvPr id="4" name="矩形 3"/>
          <p:cNvSpPr>
            <a:spLocks noChangeArrowheads="1"/>
          </p:cNvSpPr>
          <p:nvPr/>
        </p:nvSpPr>
        <p:spPr bwMode="auto">
          <a:xfrm>
            <a:off x="1857375" y="1785938"/>
            <a:ext cx="571500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dirty="0"/>
              <a:t>What are you going to do today?</a:t>
            </a:r>
            <a:endParaRPr lang="en-US" altLang="zh-CN" sz="2400" dirty="0"/>
          </a:p>
          <a:p>
            <a:r>
              <a:rPr lang="en-US" altLang="zh-CN" sz="2400" dirty="0"/>
              <a:t>I’m going to the park to play.</a:t>
            </a:r>
            <a:endParaRPr lang="en-US" altLang="zh-CN" sz="2400" dirty="0"/>
          </a:p>
          <a:p>
            <a:endParaRPr lang="en-US" altLang="zh-CN" sz="2400" dirty="0"/>
          </a:p>
          <a:p>
            <a:r>
              <a:rPr lang="en-US" altLang="zh-CN" sz="2400" dirty="0"/>
              <a:t>And what are you going to do after dinner?</a:t>
            </a:r>
            <a:endParaRPr lang="en-US" altLang="zh-CN" sz="2400" dirty="0"/>
          </a:p>
          <a:p>
            <a:r>
              <a:rPr lang="en-US" altLang="zh-CN" sz="2400" dirty="0"/>
              <a:t>I’m going to play chess and I’ll be the winner</a:t>
            </a:r>
            <a:r>
              <a:rPr lang="zh-CN" altLang="en-US" sz="2400" dirty="0"/>
              <a:t>！</a:t>
            </a:r>
            <a:endParaRPr lang="zh-CN" altLang="en-US" sz="2400" dirty="0"/>
          </a:p>
          <a:p>
            <a:endParaRPr lang="en-US" altLang="zh-CN" sz="2400" dirty="0"/>
          </a:p>
          <a:p>
            <a:r>
              <a:rPr lang="en-US" altLang="zh-CN" sz="2400" dirty="0"/>
              <a:t>And what are you going to do tonight?</a:t>
            </a:r>
            <a:endParaRPr lang="en-US" altLang="zh-CN" sz="2400" dirty="0"/>
          </a:p>
          <a:p>
            <a:r>
              <a:rPr lang="en-US" altLang="zh-CN" sz="2400" dirty="0"/>
              <a:t>Go to bed and have a good night.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矩形 1"/>
          <p:cNvSpPr>
            <a:spLocks noChangeArrowheads="1"/>
          </p:cNvSpPr>
          <p:nvPr/>
        </p:nvSpPr>
        <p:spPr bwMode="auto">
          <a:xfrm>
            <a:off x="571500" y="500063"/>
            <a:ext cx="5429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FF0000"/>
                </a:solidFill>
              </a:rPr>
              <a:t>Look and say</a:t>
            </a:r>
            <a:endParaRPr lang="zh-CN" altLang="en-US" sz="3200" b="1">
              <a:solidFill>
                <a:srgbClr val="FF0000"/>
              </a:solidFill>
            </a:endParaRPr>
          </a:p>
        </p:txBody>
      </p:sp>
      <p:sp>
        <p:nvSpPr>
          <p:cNvPr id="3" name="TextBox 2"/>
          <p:cNvSpPr txBox="1">
            <a:spLocks noChangeArrowheads="1"/>
          </p:cNvSpPr>
          <p:nvPr/>
        </p:nvSpPr>
        <p:spPr bwMode="auto">
          <a:xfrm>
            <a:off x="1000125" y="1071563"/>
            <a:ext cx="42148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A: It will be hot on Friday.</a:t>
            </a:r>
            <a:endParaRPr lang="en-US" altLang="zh-CN" sz="2000"/>
          </a:p>
          <a:p>
            <a:r>
              <a:rPr lang="en-US" altLang="zh-CN" sz="2000"/>
              <a:t>B: It won’t be sunny in Hangzhou.</a:t>
            </a:r>
            <a:endParaRPr lang="zh-CN" altLang="en-US" sz="2000"/>
          </a:p>
        </p:txBody>
      </p:sp>
      <p:pic>
        <p:nvPicPr>
          <p:cNvPr id="49154" name="Picture 2" descr="F:\图库\四色图库\外研6下课本图\六年级下册课本图\WAC.tif"/>
          <p:cNvPicPr>
            <a:picLocks noChangeAspect="1" noChangeArrowheads="1"/>
          </p:cNvPicPr>
          <p:nvPr/>
        </p:nvPicPr>
        <p:blipFill>
          <a:blip r:embed="rId1"/>
          <a:srcRect/>
          <a:stretch>
            <a:fillRect/>
          </a:stretch>
        </p:blipFill>
        <p:spPr bwMode="auto">
          <a:xfrm>
            <a:off x="1143000" y="2000250"/>
            <a:ext cx="6500813"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4"/>
                                        </p:tgtEl>
                                        <p:attrNameLst>
                                          <p:attrName>style.visibility</p:attrName>
                                        </p:attrNameLst>
                                      </p:cBhvr>
                                      <p:to>
                                        <p:strVal val="visible"/>
                                      </p:to>
                                    </p:set>
                                    <p:animEffect transition="in" filter="blinds(horizontal)">
                                      <p:cBhvr>
                                        <p:cTn id="12" dur="5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矩形 1"/>
          <p:cNvSpPr>
            <a:spLocks noChangeArrowheads="1"/>
          </p:cNvSpPr>
          <p:nvPr/>
        </p:nvSpPr>
        <p:spPr bwMode="auto">
          <a:xfrm>
            <a:off x="571500" y="500063"/>
            <a:ext cx="5429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FF0000"/>
                </a:solidFill>
              </a:rPr>
              <a:t>Do and say.</a:t>
            </a:r>
            <a:endParaRPr lang="zh-CN" altLang="en-US" sz="3200" b="1">
              <a:solidFill>
                <a:srgbClr val="FF0000"/>
              </a:solidFill>
            </a:endParaRPr>
          </a:p>
        </p:txBody>
      </p:sp>
      <p:sp>
        <p:nvSpPr>
          <p:cNvPr id="3" name="矩形 2"/>
          <p:cNvSpPr>
            <a:spLocks noChangeArrowheads="1"/>
          </p:cNvSpPr>
          <p:nvPr/>
        </p:nvSpPr>
        <p:spPr bwMode="auto">
          <a:xfrm>
            <a:off x="571500" y="1214438"/>
            <a:ext cx="7858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i="1" dirty="0"/>
              <a:t>Watch the weather report and make a plan for the weekend. Then tell the class about it.</a:t>
            </a:r>
            <a:endParaRPr lang="zh-CN" altLang="en-US" sz="2000" i="1" dirty="0"/>
          </a:p>
        </p:txBody>
      </p:sp>
      <p:sp>
        <p:nvSpPr>
          <p:cNvPr id="4" name="矩形 3"/>
          <p:cNvSpPr>
            <a:spLocks noChangeArrowheads="1"/>
          </p:cNvSpPr>
          <p:nvPr/>
        </p:nvSpPr>
        <p:spPr bwMode="auto">
          <a:xfrm>
            <a:off x="2071688" y="2071688"/>
            <a:ext cx="45720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dirty="0"/>
              <a:t>My Plan for the Weekend</a:t>
            </a:r>
            <a:endParaRPr lang="en-US" altLang="zh-CN" sz="2400" dirty="0"/>
          </a:p>
          <a:p>
            <a:endParaRPr lang="en-US" altLang="zh-CN" sz="2400" dirty="0"/>
          </a:p>
          <a:p>
            <a:r>
              <a:rPr lang="en-US" altLang="zh-CN" sz="2400" dirty="0"/>
              <a:t>Name: Wang </a:t>
            </a:r>
            <a:r>
              <a:rPr lang="en-US" altLang="zh-CN" sz="2400" dirty="0" err="1"/>
              <a:t>Peng</a:t>
            </a:r>
            <a:endParaRPr lang="zh-CN" altLang="en-US" sz="2400" dirty="0"/>
          </a:p>
          <a:p>
            <a:r>
              <a:rPr lang="en-US" altLang="zh-CN" sz="2400" dirty="0"/>
              <a:t>Place: Shanghai</a:t>
            </a:r>
            <a:endParaRPr lang="en-US" altLang="zh-CN" sz="2400" dirty="0"/>
          </a:p>
          <a:p>
            <a:r>
              <a:rPr lang="en-US" altLang="zh-CN" sz="2400" dirty="0"/>
              <a:t>Weather: Rain </a:t>
            </a:r>
            <a:endParaRPr lang="en-US" altLang="zh-CN" sz="2400" dirty="0"/>
          </a:p>
          <a:p>
            <a:r>
              <a:rPr lang="en-US" altLang="zh-CN" sz="2400" dirty="0"/>
              <a:t>Activity: I’m going to read a book at home.</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中国教育出版网"/>
          <p:cNvPicPr>
            <a:picLocks noChangeAspect="1" noChangeArrowheads="1"/>
          </p:cNvPicPr>
          <p:nvPr/>
        </p:nvPicPr>
        <p:blipFill>
          <a:blip r:embed="rId1"/>
          <a:srcRect/>
          <a:stretch>
            <a:fillRect/>
          </a:stretch>
        </p:blipFill>
        <p:spPr bwMode="auto">
          <a:xfrm>
            <a:off x="571500" y="2643188"/>
            <a:ext cx="5813425"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WordArt 3" descr="中国教育出版网"/>
          <p:cNvSpPr>
            <a:spLocks noChangeArrowheads="1" noChangeShapeType="1" noTextEdit="1"/>
          </p:cNvSpPr>
          <p:nvPr/>
        </p:nvSpPr>
        <p:spPr bwMode="auto">
          <a:xfrm>
            <a:off x="5148263" y="836613"/>
            <a:ext cx="3311525" cy="1281112"/>
          </a:xfrm>
          <a:prstGeom prst="rect">
            <a:avLst/>
          </a:prstGeom>
        </p:spPr>
        <p:txBody>
          <a:bodyPr wrap="none" fromWordArt="1">
            <a:prstTxWarp prst="textPlain">
              <a:avLst>
                <a:gd name="adj" fmla="val 50000"/>
              </a:avLst>
            </a:prstTxWarp>
          </a:bodyPr>
          <a:lstStyle/>
          <a:p>
            <a:pPr algn="ctr"/>
            <a:r>
              <a:rPr lang="en-US" altLang="zh-CN" sz="4000" kern="10" dirty="0">
                <a:ln w="12700">
                  <a:solidFill>
                    <a:srgbClr val="3333CC"/>
                  </a:solidFill>
                  <a:round/>
                </a:ln>
                <a:solidFill>
                  <a:srgbClr val="FFCCFF"/>
                </a:solidFill>
                <a:effectLst>
                  <a:outerShdw dist="45791" dir="2021404" algn="ctr" rotWithShape="0">
                    <a:srgbClr val="9999FF"/>
                  </a:outerShdw>
                </a:effectLst>
                <a:latin typeface="Arial" panose="020B0604020202020204"/>
                <a:cs typeface="Arial" panose="020B0604020202020204"/>
              </a:rPr>
              <a:t>weather</a:t>
            </a:r>
            <a:endParaRPr lang="zh-CN" altLang="en-US" sz="4000" kern="10" dirty="0">
              <a:ln w="12700">
                <a:solidFill>
                  <a:srgbClr val="3333CC"/>
                </a:solidFill>
                <a:round/>
              </a:ln>
              <a:solidFill>
                <a:srgbClr val="FFCCFF"/>
              </a:solidFill>
              <a:effectLst>
                <a:outerShdw dist="45791" dir="2021404" algn="ctr" rotWithShape="0">
                  <a:srgbClr val="9999FF"/>
                </a:outerShdw>
              </a:effectLst>
              <a:latin typeface="Arial" panose="020B0604020202020204"/>
              <a:cs typeface="Arial" panose="020B0604020202020204"/>
            </a:endParaRPr>
          </a:p>
        </p:txBody>
      </p:sp>
      <p:sp>
        <p:nvSpPr>
          <p:cNvPr id="6148" name="WordArt 4" descr="中国教育出版网"/>
          <p:cNvSpPr>
            <a:spLocks noChangeArrowheads="1" noChangeShapeType="1" noTextEdit="1"/>
          </p:cNvSpPr>
          <p:nvPr/>
        </p:nvSpPr>
        <p:spPr bwMode="auto">
          <a:xfrm>
            <a:off x="6588125" y="2492375"/>
            <a:ext cx="1223963" cy="1008063"/>
          </a:xfrm>
          <a:prstGeom prst="rect">
            <a:avLst/>
          </a:prstGeom>
        </p:spPr>
        <p:txBody>
          <a:bodyPr wrap="none" fromWordArt="1">
            <a:prstTxWarp prst="textPlain">
              <a:avLst>
                <a:gd name="adj" fmla="val 50000"/>
              </a:avLst>
            </a:prstTxWarp>
          </a:bodyPr>
          <a:lstStyle/>
          <a:p>
            <a:pPr algn="ctr"/>
            <a:r>
              <a:rPr lang="zh-CN" altLang="en-US" sz="3600" b="1" kern="10">
                <a:ln w="12700">
                  <a:solidFill>
                    <a:srgbClr val="3333CC"/>
                  </a:solidFill>
                  <a:round/>
                </a:ln>
                <a:solidFill>
                  <a:srgbClr val="FFCCFF"/>
                </a:solidFill>
                <a:effectLst>
                  <a:outerShdw dist="45791" dir="2021404" algn="ctr" rotWithShape="0">
                    <a:srgbClr val="9999FF"/>
                  </a:outerShdw>
                </a:effectLst>
                <a:latin typeface="宋体" panose="02010600030101010101" pitchFamily="2" charset="-122"/>
                <a:ea typeface="宋体" panose="02010600030101010101" pitchFamily="2" charset="-122"/>
              </a:rPr>
              <a:t>天气</a:t>
            </a:r>
            <a:endParaRPr lang="zh-CN" altLang="en-US" sz="3600" b="1" kern="10">
              <a:ln w="12700">
                <a:solidFill>
                  <a:srgbClr val="3333CC"/>
                </a:solidFill>
                <a:round/>
              </a:ln>
              <a:solidFill>
                <a:srgbClr val="FFCCFF"/>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93186"/>
                                        </p:tgtEl>
                                        <p:attrNameLst>
                                          <p:attrName>style.visibility</p:attrName>
                                        </p:attrNameLst>
                                      </p:cBhvr>
                                      <p:to>
                                        <p:strVal val="visible"/>
                                      </p:to>
                                    </p:set>
                                    <p:animScale>
                                      <p:cBhvr>
                                        <p:cTn id="7" dur="1000" decel="50000" fill="hold">
                                          <p:stCondLst>
                                            <p:cond delay="0"/>
                                          </p:stCondLst>
                                        </p:cTn>
                                        <p:tgtEl>
                                          <p:spTgt spid="931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3186"/>
                                        </p:tgtEl>
                                        <p:attrNameLst>
                                          <p:attrName>ppt_x</p:attrName>
                                          <p:attrName>ppt_y</p:attrName>
                                        </p:attrNameLst>
                                      </p:cBhvr>
                                      <p:rCtr x="0" y="0"/>
                                    </p:animMotion>
                                    <p:animEffect transition="in" filter="fade">
                                      <p:cBhvr>
                                        <p:cTn id="9" dur="1000"/>
                                        <p:tgtEl>
                                          <p:spTgt spid="93186"/>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1" nodeType="clickEffect">
                                  <p:stCondLst>
                                    <p:cond delay="0"/>
                                  </p:stCondLst>
                                  <p:childTnLst>
                                    <p:set>
                                      <p:cBhvr>
                                        <p:cTn id="13" dur="1" fill="hold">
                                          <p:stCondLst>
                                            <p:cond delay="0"/>
                                          </p:stCondLst>
                                        </p:cTn>
                                        <p:tgtEl>
                                          <p:spTgt spid="6147"/>
                                        </p:tgtEl>
                                        <p:attrNameLst>
                                          <p:attrName>style.visibility</p:attrName>
                                        </p:attrNameLst>
                                      </p:cBhvr>
                                      <p:to>
                                        <p:strVal val="visible"/>
                                      </p:to>
                                    </p:set>
                                    <p:animEffect transition="in" filter="fade">
                                      <p:cBhvr>
                                        <p:cTn id="14" dur="1000"/>
                                        <p:tgtEl>
                                          <p:spTgt spid="6147"/>
                                        </p:tgtEl>
                                      </p:cBhvr>
                                    </p:animEffect>
                                    <p:anim calcmode="lin" valueType="num">
                                      <p:cBhvr>
                                        <p:cTn id="15" dur="1000" fill="hold"/>
                                        <p:tgtEl>
                                          <p:spTgt spid="6147"/>
                                        </p:tgtEl>
                                        <p:attrNameLst>
                                          <p:attrName>ppt_x</p:attrName>
                                        </p:attrNameLst>
                                      </p:cBhvr>
                                      <p:tavLst>
                                        <p:tav tm="0">
                                          <p:val>
                                            <p:strVal val="#ppt_x"/>
                                          </p:val>
                                        </p:tav>
                                        <p:tav tm="100000">
                                          <p:val>
                                            <p:strVal val="#ppt_x"/>
                                          </p:val>
                                        </p:tav>
                                      </p:tavLst>
                                    </p:anim>
                                    <p:anim calcmode="lin" valueType="num">
                                      <p:cBhvr>
                                        <p:cTn id="16"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grpId="1" nodeType="clickEffect">
                                  <p:stCondLst>
                                    <p:cond delay="0"/>
                                  </p:stCondLst>
                                  <p:childTnLst>
                                    <p:set>
                                      <p:cBhvr>
                                        <p:cTn id="20" dur="1" fill="hold">
                                          <p:stCondLst>
                                            <p:cond delay="0"/>
                                          </p:stCondLst>
                                        </p:cTn>
                                        <p:tgtEl>
                                          <p:spTgt spid="6148"/>
                                        </p:tgtEl>
                                        <p:attrNameLst>
                                          <p:attrName>style.visibility</p:attrName>
                                        </p:attrNameLst>
                                      </p:cBhvr>
                                      <p:to>
                                        <p:strVal val="visible"/>
                                      </p:to>
                                    </p:set>
                                    <p:anim calcmode="lin" valueType="num">
                                      <p:cBhvr>
                                        <p:cTn id="21" dur="500" fill="hold"/>
                                        <p:tgtEl>
                                          <p:spTgt spid="6148"/>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6148"/>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6148"/>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1" animBg="1"/>
      <p:bldP spid="614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12" descr="中国教育出版网"/>
          <p:cNvGrpSpPr/>
          <p:nvPr/>
        </p:nvGrpSpPr>
        <p:grpSpPr bwMode="auto">
          <a:xfrm>
            <a:off x="1619250" y="2276475"/>
            <a:ext cx="2160588" cy="2090738"/>
            <a:chOff x="0" y="0"/>
            <a:chExt cx="1361" cy="1317"/>
          </a:xfrm>
        </p:grpSpPr>
        <p:sp>
          <p:nvSpPr>
            <p:cNvPr id="10243" name="Text Box 3"/>
            <p:cNvSpPr txBox="1">
              <a:spLocks noChangeArrowheads="1"/>
            </p:cNvSpPr>
            <p:nvPr/>
          </p:nvSpPr>
          <p:spPr bwMode="auto">
            <a:xfrm>
              <a:off x="0" y="0"/>
              <a:ext cx="1361"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en-US" altLang="zh-CN" sz="4000" b="1" i="1">
                <a:solidFill>
                  <a:srgbClr val="FF0066"/>
                </a:solidFill>
                <a:latin typeface="Arial" panose="020B0604020202020204" pitchFamily="34" charset="0"/>
              </a:endParaRPr>
            </a:p>
          </p:txBody>
        </p:sp>
        <p:sp>
          <p:nvSpPr>
            <p:cNvPr id="10244" name="Text Box 4"/>
            <p:cNvSpPr txBox="1">
              <a:spLocks noChangeArrowheads="1"/>
            </p:cNvSpPr>
            <p:nvPr/>
          </p:nvSpPr>
          <p:spPr bwMode="auto">
            <a:xfrm>
              <a:off x="465" y="1086"/>
              <a:ext cx="59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Arial" panose="020B0604020202020204" pitchFamily="34" charset="0"/>
                </a:rPr>
                <a:t>(</a:t>
              </a:r>
              <a:r>
                <a:rPr lang="zh-CN" altLang="en-US" b="1">
                  <a:latin typeface="Arial" panose="020B0604020202020204" pitchFamily="34" charset="0"/>
                </a:rPr>
                <a:t>天气</a:t>
              </a:r>
              <a:r>
                <a:rPr lang="zh-CN" altLang="en-US">
                  <a:latin typeface="Arial" panose="020B0604020202020204" pitchFamily="34" charset="0"/>
                </a:rPr>
                <a:t>）</a:t>
              </a:r>
              <a:endParaRPr lang="zh-CN" altLang="en-US">
                <a:latin typeface="Arial" panose="020B0604020202020204" pitchFamily="34" charset="0"/>
              </a:endParaRPr>
            </a:p>
          </p:txBody>
        </p:sp>
      </p:grpSp>
      <p:sp>
        <p:nvSpPr>
          <p:cNvPr id="7174" name="Text Box 5" descr="中国教育出版网"/>
          <p:cNvSpPr txBox="1">
            <a:spLocks noChangeArrowheads="1"/>
          </p:cNvSpPr>
          <p:nvPr/>
        </p:nvSpPr>
        <p:spPr bwMode="auto">
          <a:xfrm>
            <a:off x="5003800" y="2492375"/>
            <a:ext cx="25923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i="1">
                <a:latin typeface="Arial" panose="020B0604020202020204" pitchFamily="34" charset="0"/>
              </a:rPr>
              <a:t> </a:t>
            </a:r>
            <a:r>
              <a:rPr lang="en-US" altLang="zh-CN" sz="4000" b="1" i="1">
                <a:latin typeface="Arial" panose="020B0604020202020204" pitchFamily="34" charset="0"/>
              </a:rPr>
              <a:t>fa</a:t>
            </a:r>
            <a:r>
              <a:rPr lang="en-US" altLang="zh-CN" sz="4000" b="1" i="1" u="sng">
                <a:solidFill>
                  <a:srgbClr val="FF0066"/>
                </a:solidFill>
                <a:latin typeface="Arial" panose="020B0604020202020204" pitchFamily="34" charset="0"/>
              </a:rPr>
              <a:t>ther</a:t>
            </a:r>
            <a:endParaRPr lang="en-US" altLang="zh-CN" sz="4000" b="1" i="1" u="sng">
              <a:solidFill>
                <a:srgbClr val="FF0066"/>
              </a:solidFill>
              <a:latin typeface="Arial" panose="020B0604020202020204" pitchFamily="34" charset="0"/>
            </a:endParaRPr>
          </a:p>
        </p:txBody>
      </p:sp>
      <p:sp>
        <p:nvSpPr>
          <p:cNvPr id="10246" name="Line 6" descr="中国教育出版网"/>
          <p:cNvSpPr>
            <a:spLocks noChangeShapeType="1"/>
          </p:cNvSpPr>
          <p:nvPr/>
        </p:nvSpPr>
        <p:spPr bwMode="auto">
          <a:xfrm flipH="1">
            <a:off x="3786188" y="2643188"/>
            <a:ext cx="1285875" cy="720725"/>
          </a:xfrm>
          <a:prstGeom prst="line">
            <a:avLst/>
          </a:prstGeom>
          <a:noFill/>
          <a:ln w="5715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47" name="Text Box 7" descr="中国教育出版网"/>
          <p:cNvSpPr txBox="1">
            <a:spLocks noChangeArrowheads="1"/>
          </p:cNvSpPr>
          <p:nvPr/>
        </p:nvSpPr>
        <p:spPr bwMode="auto">
          <a:xfrm>
            <a:off x="7740650" y="6491288"/>
            <a:ext cx="140335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en-US">
              <a:latin typeface="Arial" panose="020B0604020202020204" pitchFamily="34" charset="0"/>
            </a:endParaRPr>
          </a:p>
        </p:txBody>
      </p:sp>
      <p:sp>
        <p:nvSpPr>
          <p:cNvPr id="7178" name="Text Box 3" descr="中国教育出版网"/>
          <p:cNvSpPr txBox="1">
            <a:spLocks noChangeArrowheads="1"/>
          </p:cNvSpPr>
          <p:nvPr/>
        </p:nvSpPr>
        <p:spPr bwMode="auto">
          <a:xfrm>
            <a:off x="1500188" y="3071813"/>
            <a:ext cx="2160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i="1">
                <a:latin typeface="Arial" panose="020B0604020202020204" pitchFamily="34" charset="0"/>
              </a:rPr>
              <a:t>wea</a:t>
            </a:r>
            <a:r>
              <a:rPr lang="en-US" altLang="zh-CN" sz="4000" b="1" i="1" u="sng">
                <a:solidFill>
                  <a:srgbClr val="FF0066"/>
                </a:solidFill>
                <a:latin typeface="Arial" panose="020B0604020202020204" pitchFamily="34" charset="0"/>
              </a:rPr>
              <a:t>ther</a:t>
            </a:r>
            <a:endParaRPr lang="en-US" altLang="zh-CN" sz="4000" b="1" i="1" u="sng">
              <a:solidFill>
                <a:srgbClr val="FF0066"/>
              </a:solidFill>
              <a:latin typeface="Arial" panose="020B0604020202020204" pitchFamily="34" charset="0"/>
            </a:endParaRPr>
          </a:p>
        </p:txBody>
      </p:sp>
      <p:sp>
        <p:nvSpPr>
          <p:cNvPr id="10249" name="Line 6" descr="中国教育出版网"/>
          <p:cNvSpPr>
            <a:spLocks noChangeShapeType="1"/>
          </p:cNvSpPr>
          <p:nvPr/>
        </p:nvSpPr>
        <p:spPr bwMode="auto">
          <a:xfrm flipH="1" flipV="1">
            <a:off x="3714750" y="3857625"/>
            <a:ext cx="1285875" cy="642938"/>
          </a:xfrm>
          <a:prstGeom prst="line">
            <a:avLst/>
          </a:prstGeom>
          <a:noFill/>
          <a:ln w="5715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2174" name="Text Box 14" descr="中国教育出版网"/>
          <p:cNvSpPr txBox="1">
            <a:spLocks noChangeArrowheads="1"/>
          </p:cNvSpPr>
          <p:nvPr/>
        </p:nvSpPr>
        <p:spPr bwMode="auto">
          <a:xfrm>
            <a:off x="5003800" y="3357563"/>
            <a:ext cx="28813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i="1"/>
              <a:t>mo</a:t>
            </a:r>
            <a:r>
              <a:rPr lang="en-US" altLang="zh-CN" sz="3600" b="1" i="1" u="sng">
                <a:solidFill>
                  <a:srgbClr val="FF0066"/>
                </a:solidFill>
              </a:rPr>
              <a:t>ther</a:t>
            </a:r>
            <a:endParaRPr lang="zh-CN" altLang="en-US" sz="3600" b="1" i="1" u="sng">
              <a:solidFill>
                <a:srgbClr val="FF0066"/>
              </a:solidFill>
            </a:endParaRPr>
          </a:p>
        </p:txBody>
      </p:sp>
      <p:sp>
        <p:nvSpPr>
          <p:cNvPr id="92175" name="Text Box 15" descr="中国教育出版网"/>
          <p:cNvSpPr txBox="1">
            <a:spLocks noChangeArrowheads="1"/>
          </p:cNvSpPr>
          <p:nvPr/>
        </p:nvSpPr>
        <p:spPr bwMode="auto">
          <a:xfrm>
            <a:off x="5003800" y="4149725"/>
            <a:ext cx="28813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i="1"/>
              <a:t>bro</a:t>
            </a:r>
            <a:r>
              <a:rPr lang="en-US" altLang="zh-CN" sz="3600" b="1" i="1" u="sng">
                <a:solidFill>
                  <a:srgbClr val="FF0066"/>
                </a:solidFill>
              </a:rPr>
              <a:t>ther</a:t>
            </a:r>
            <a:endParaRPr lang="zh-CN" altLang="en-US" sz="3600" b="1" i="1" u="sng">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8">
                                            <p:txEl>
                                              <p:pRg st="0" end="0"/>
                                            </p:txEl>
                                          </p:spTgt>
                                        </p:tgtEl>
                                        <p:attrNameLst>
                                          <p:attrName>style.visibility</p:attrName>
                                        </p:attrNameLst>
                                      </p:cBhvr>
                                      <p:to>
                                        <p:strVal val="visible"/>
                                      </p:to>
                                    </p:set>
                                    <p:anim calcmode="lin" valueType="num">
                                      <p:cBhvr>
                                        <p:cTn id="7" dur="500" fill="hold"/>
                                        <p:tgtEl>
                                          <p:spTgt spid="7178">
                                            <p:txEl>
                                              <p:pRg st="0" end="0"/>
                                            </p:txEl>
                                          </p:spTgt>
                                        </p:tgtEl>
                                        <p:attrNameLst>
                                          <p:attrName>ppt_x</p:attrName>
                                        </p:attrNameLst>
                                      </p:cBhvr>
                                      <p:tavLst>
                                        <p:tav tm="0">
                                          <p:val>
                                            <p:strVal val="0-#ppt_w/2"/>
                                          </p:val>
                                        </p:tav>
                                        <p:tav tm="100000">
                                          <p:val>
                                            <p:strVal val="#ppt_x"/>
                                          </p:val>
                                        </p:tav>
                                      </p:tavLst>
                                    </p:anim>
                                    <p:anim calcmode="lin" valueType="num">
                                      <p:cBhvr>
                                        <p:cTn id="8" dur="500" fill="hold"/>
                                        <p:tgtEl>
                                          <p:spTgt spid="717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mph" presetSubtype="0" fill="hold" nodeType="clickEffect">
                                  <p:stCondLst>
                                    <p:cond delay="0"/>
                                  </p:stCondLst>
                                  <p:childTnLst>
                                    <p:anim calcmode="discrete" valueType="str">
                                      <p:cBhvr override="childStyle">
                                        <p:cTn id="12" dur="2000" fill="hold"/>
                                        <p:tgtEl>
                                          <p:spTgt spid="7178">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4">
                                            <p:txEl>
                                              <p:pRg st="0" end="0"/>
                                            </p:txEl>
                                          </p:spTgt>
                                        </p:tgtEl>
                                        <p:attrNameLst>
                                          <p:attrName>style.visibility</p:attrName>
                                        </p:attrNameLst>
                                      </p:cBhvr>
                                      <p:to>
                                        <p:strVal val="visible"/>
                                      </p:to>
                                    </p:set>
                                    <p:animEffect transition="in" filter="blinds(horizontal)">
                                      <p:cBhvr>
                                        <p:cTn id="17" dur="500"/>
                                        <p:tgtEl>
                                          <p:spTgt spid="717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mph" presetSubtype="0" fill="hold" nodeType="clickEffect">
                                  <p:stCondLst>
                                    <p:cond delay="0"/>
                                  </p:stCondLst>
                                  <p:childTnLst>
                                    <p:anim calcmode="discrete" valueType="str">
                                      <p:cBhvr override="childStyle">
                                        <p:cTn id="21" dur="2000" fill="hold"/>
                                        <p:tgtEl>
                                          <p:spTgt spid="7174">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2174">
                                            <p:txEl>
                                              <p:pRg st="0" end="0"/>
                                            </p:txEl>
                                          </p:spTgt>
                                        </p:tgtEl>
                                        <p:attrNameLst>
                                          <p:attrName>style.visibility</p:attrName>
                                        </p:attrNameLst>
                                      </p:cBhvr>
                                      <p:to>
                                        <p:strVal val="visible"/>
                                      </p:to>
                                    </p:set>
                                    <p:animEffect transition="in" filter="blinds(horizontal)">
                                      <p:cBhvr>
                                        <p:cTn id="26" dur="500"/>
                                        <p:tgtEl>
                                          <p:spTgt spid="9217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mph" presetSubtype="0" fill="hold" nodeType="clickEffect">
                                  <p:stCondLst>
                                    <p:cond delay="0"/>
                                  </p:stCondLst>
                                  <p:childTnLst>
                                    <p:anim calcmode="discrete" valueType="str">
                                      <p:cBhvr override="childStyle">
                                        <p:cTn id="30" dur="2000" fill="hold"/>
                                        <p:tgtEl>
                                          <p:spTgt spid="92174">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92175">
                                            <p:txEl>
                                              <p:pRg st="0" end="0"/>
                                            </p:txEl>
                                          </p:spTgt>
                                        </p:tgtEl>
                                        <p:attrNameLst>
                                          <p:attrName>style.visibility</p:attrName>
                                        </p:attrNameLst>
                                      </p:cBhvr>
                                      <p:to>
                                        <p:strVal val="visible"/>
                                      </p:to>
                                    </p:set>
                                    <p:animEffect transition="in" filter="blinds(horizontal)">
                                      <p:cBhvr>
                                        <p:cTn id="35" dur="500"/>
                                        <p:tgtEl>
                                          <p:spTgt spid="9217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mph" presetSubtype="0" fill="hold" nodeType="clickEffect">
                                  <p:stCondLst>
                                    <p:cond delay="0"/>
                                  </p:stCondLst>
                                  <p:childTnLst>
                                    <p:anim calcmode="discrete" valueType="str">
                                      <p:cBhvr override="childStyle">
                                        <p:cTn id="39" dur="2000" fill="hold"/>
                                        <p:tgtEl>
                                          <p:spTgt spid="9217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build="allAtOnce"/>
      <p:bldP spid="7178" grpId="0" build="allAtOnce"/>
      <p:bldP spid="92174" grpId="0" build="allAtOnce"/>
      <p:bldP spid="92175" grpId="0" build="allAtOnce"/>
    </p:bldLst>
  </p:timing>
</p:sld>
</file>

<file path=ppt/tags/tag1.xml><?xml version="1.0" encoding="utf-8"?>
<p:tagLst xmlns:p="http://schemas.openxmlformats.org/presentationml/2006/main">
  <p:tag name="KSO_WPP_MARK_KEY" val="ba912a9e-33cd-49d7-a70f-d82397a80071"/>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1628</Words>
  <Application>WPS 演示</Application>
  <PresentationFormat>全屏显示(4:3)</PresentationFormat>
  <Paragraphs>172</Paragraphs>
  <Slides>29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Arial</vt:lpstr>
      <vt:lpstr>宋体</vt:lpstr>
      <vt:lpstr>Wingdings</vt:lpstr>
      <vt:lpstr>Calibri</vt:lpstr>
      <vt:lpstr>Calibri</vt:lpstr>
      <vt:lpstr>Times New Roman</vt:lpstr>
      <vt:lpstr>微软雅黑</vt:lpstr>
      <vt:lpstr>Arial</vt:lpstr>
      <vt:lpstr>Arial Unicode MS</vt:lpstr>
      <vt:lpstr>Comic Sans MS</vt:lpstr>
      <vt:lpstr>华文琥珀</vt:lpstr>
      <vt:lpstr>Segoe Print</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42</cp:revision>
  <dcterms:created xsi:type="dcterms:W3CDTF">2017-10-18T05:44:00Z</dcterms:created>
  <dcterms:modified xsi:type="dcterms:W3CDTF">2023-02-22T05:50:46Z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10DE7FBBC435494AA0BDA964D6082B14</vt:lpwstr>
  </property>
</Properties>
</file>