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72" r:id="rId6"/>
    <p:sldId id="277" r:id="rId7"/>
    <p:sldId id="276" r:id="rId8"/>
    <p:sldId id="275" r:id="rId9"/>
    <p:sldId id="281" r:id="rId10"/>
    <p:sldId id="280" r:id="rId11"/>
    <p:sldId id="279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</p:sldIdLst>
  <p:sldSz cx="9180195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12A"/>
    <a:srgbClr val="F3C867"/>
    <a:srgbClr val="F0B83C"/>
    <a:srgbClr val="C7EBD7"/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976" autoAdjust="0"/>
  </p:normalViewPr>
  <p:slideViewPr>
    <p:cSldViewPr>
      <p:cViewPr varScale="1">
        <p:scale>
          <a:sx n="111" d="100"/>
          <a:sy n="111" d="100"/>
        </p:scale>
        <p:origin x="-1596" y="-84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35063" y="685800"/>
            <a:ext cx="4587875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A4AB3C4-E498-41F6-A6F0-8CCC52D7A1E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108EC0F-EE8A-49C3-971C-2BD454FD31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A1EB0F8-5B31-451C-8EA1-92FBDEA7572E}" type="slidenum">
              <a:rPr lang="en-US" altLang="zh-CN"/>
            </a:fld>
            <a:endParaRPr lang="en-US" altLang="zh-CN"/>
          </a:p>
        </p:txBody>
      </p:sp>
      <p:sp>
        <p:nvSpPr>
          <p:cNvPr id="30722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1F2BBAD-A4F7-418A-AF90-695283E2070C}" type="slidenum">
              <a:rPr lang="en-US" altLang="zh-CN"/>
            </a:fld>
            <a:endParaRPr lang="en-US" altLang="zh-CN"/>
          </a:p>
        </p:txBody>
      </p:sp>
      <p:sp>
        <p:nvSpPr>
          <p:cNvPr id="32770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7403A12-36EC-456E-B5A8-2829DB0F038A}" type="slidenum">
              <a:rPr lang="en-US" altLang="zh-CN"/>
            </a:fld>
            <a:endParaRPr lang="en-US" altLang="zh-CN"/>
          </a:p>
        </p:txBody>
      </p:sp>
      <p:sp>
        <p:nvSpPr>
          <p:cNvPr id="34818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5D5E139-0772-4096-B3DA-B62F86C8AA90}" type="slidenum">
              <a:rPr lang="en-US" altLang="zh-CN"/>
            </a:fld>
            <a:endParaRPr lang="en-US" altLang="zh-CN"/>
          </a:p>
        </p:txBody>
      </p:sp>
      <p:sp>
        <p:nvSpPr>
          <p:cNvPr id="36866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9DF1BD9-AC60-48E5-8836-88EBDAEECB4D}" type="slidenum">
              <a:rPr lang="en-US" altLang="zh-CN"/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3A9436-ED07-4C17-884E-E9BC04401D09}" type="slidenum">
              <a:rPr lang="en-US" altLang="zh-CN"/>
            </a:fld>
            <a:endParaRPr lang="en-US" altLang="zh-CN"/>
          </a:p>
        </p:txBody>
      </p:sp>
      <p:sp>
        <p:nvSpPr>
          <p:cNvPr id="40962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523A0DA-CBCC-4693-9BB4-7A54AA0DE889}" type="slidenum">
              <a:rPr lang="en-US" altLang="zh-CN"/>
            </a:fld>
            <a:endParaRPr lang="en-US" altLang="zh-CN"/>
          </a:p>
        </p:txBody>
      </p:sp>
      <p:sp>
        <p:nvSpPr>
          <p:cNvPr id="43010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63C8D53-9B03-4E92-92B0-70B845AEDD6E}" type="slidenum">
              <a:rPr lang="en-US" altLang="zh-CN"/>
            </a:fld>
            <a:endParaRPr lang="en-US" altLang="zh-CN"/>
          </a:p>
        </p:txBody>
      </p:sp>
      <p:sp>
        <p:nvSpPr>
          <p:cNvPr id="45058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DAE5B19-2418-4A83-BA7F-83A1EA9DDB44}" type="slidenum">
              <a:rPr lang="en-US" altLang="zh-CN"/>
            </a:fld>
            <a:endParaRPr lang="en-US" altLang="zh-CN"/>
          </a:p>
        </p:txBody>
      </p:sp>
      <p:sp>
        <p:nvSpPr>
          <p:cNvPr id="47106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4CB4CB1-E7D0-4F38-91EA-FDA8642FEA9B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61A524F-CF65-41B7-A7C1-EE92AAFEF6F7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A3580D4-0DA4-4CE9-B2D1-AC55A145246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177F1D5-CE95-4C2A-A38F-7ACAFECD1B1E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E35F1AA-57AA-45A7-8A97-BF90B85F3ABE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13C075-A8A3-48E8-A241-044064C54A92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1F8B5D-22F2-4000-9878-D41F017EB3B3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A7557BF-E3AD-4449-9634-8C2A133A1FA6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77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60" y="533400"/>
            <a:ext cx="6368981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1160" y="2438400"/>
            <a:ext cx="5336173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8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90975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791200"/>
            <a:ext cx="6110868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7299" y="1113024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6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64489" y="1113024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91707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8" y="933450"/>
            <a:ext cx="4016375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62500" y="966788"/>
            <a:ext cx="2252663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62500" y="3060700"/>
            <a:ext cx="2252663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305426"/>
            <a:ext cx="610233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6887" y="1113024"/>
            <a:ext cx="3670265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99004" y="1109743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99004" y="3203381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7" y="5919255"/>
            <a:ext cx="610233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77337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49600" y="265113"/>
            <a:ext cx="3940175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5950" y="384175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5950" y="2478088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5950" y="4572000"/>
            <a:ext cx="2366963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49600" y="3448050"/>
            <a:ext cx="3940175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7032" y="365126"/>
            <a:ext cx="160659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31577" y="436317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62802" y="538232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62802" y="2631870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62802" y="4725508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31577" y="3619784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740CA-8F15-4EAD-98A5-C93426D051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55873" y="365125"/>
            <a:ext cx="1377076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7564" y="365125"/>
            <a:ext cx="5164039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6BE3E-542A-416F-92CF-9499AB5530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8539" y="152400"/>
            <a:ext cx="6898135" cy="16002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8538" y="1828800"/>
            <a:ext cx="3786962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08" y="1828800"/>
            <a:ext cx="3786962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376363" y="6248400"/>
            <a:ext cx="1912937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570288" y="6248400"/>
            <a:ext cx="2906712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45288" y="6248400"/>
            <a:ext cx="1912937" cy="457200"/>
          </a:xfrm>
        </p:spPr>
        <p:txBody>
          <a:bodyPr/>
          <a:lstStyle>
            <a:lvl1pPr>
              <a:defRPr/>
            </a:lvl1pPr>
          </a:lstStyle>
          <a:p>
            <a:fld id="{8B6FFAEC-6BD1-4AA3-B33D-2661A9FB10C9}" type="slidenum">
              <a:rPr lang="en-US" altLang="zh-CN"/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8538" y="152400"/>
            <a:ext cx="7726932" cy="5334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376363" y="6248400"/>
            <a:ext cx="1912937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570288" y="6248400"/>
            <a:ext cx="2906712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45288" y="6248400"/>
            <a:ext cx="1912937" cy="457200"/>
          </a:xfrm>
        </p:spPr>
        <p:txBody>
          <a:bodyPr/>
          <a:lstStyle>
            <a:lvl1pPr>
              <a:defRPr/>
            </a:lvl1pPr>
          </a:lstStyle>
          <a:p>
            <a:fld id="{1514C8F9-FE4F-42E2-A852-5A578C526680}" type="slidenum">
              <a:rPr lang="en-US" altLang="zh-CN"/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4E6AC-5AE0-4674-BABF-F9AAD3FD85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89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4641" y="533400"/>
            <a:ext cx="5508308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24641" y="2438400"/>
            <a:ext cx="4131231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7564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7964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29C1B-D6AE-40BB-9190-DC2464711D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7564" y="1828801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7564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27964" y="1828801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27964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FA667-53BB-4D5F-8D34-ED9ED397E0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43AB7-DD73-45DB-8587-C4E225CB35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607AE-A300-4191-8105-F91FD1A8BA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7449" y="1828802"/>
            <a:ext cx="44755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7563" y="1828802"/>
            <a:ext cx="2203323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A4EDF-EACA-406B-9726-B01E63DAC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6425" y="1695450"/>
            <a:ext cx="4213225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7531" y="1874520"/>
            <a:ext cx="391036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8795" y="2245995"/>
            <a:ext cx="2754154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1D680-7FBE-4B81-B02F-6429D9879F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5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1825" y="365125"/>
            <a:ext cx="740092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7763" y="1828800"/>
            <a:ext cx="6884987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63700" y="6416675"/>
            <a:ext cx="3443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78438" y="6416675"/>
            <a:ext cx="1033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83350" y="6416675"/>
            <a:ext cx="6318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0505B65-FEC8-4E0F-BF7A-D25FDDD73A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5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8001" y="1052835"/>
            <a:ext cx="2883255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5400" noProof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5400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Unit 2 </a:t>
            </a:r>
            <a:endParaRPr lang="zh-CN" altLang="en-US" sz="5400" noProof="1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1986" y="2136500"/>
            <a:ext cx="6696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800" b="1" noProof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couldn't see or hear.</a:t>
            </a:r>
            <a:endParaRPr lang="zh-CN" altLang="en-US" sz="4800" b="1" noProof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title"/>
          </p:nvPr>
        </p:nvSpPr>
        <p:spPr>
          <a:xfrm>
            <a:off x="688975" y="152400"/>
            <a:ext cx="6897688" cy="1600200"/>
          </a:xfrm>
        </p:spPr>
        <p:txBody>
          <a:bodyPr/>
          <a:lstStyle/>
          <a:p>
            <a:r>
              <a:rPr lang="en-US" altLang="zh-CN" sz="1800" smtClean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180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31775" y="928688"/>
            <a:ext cx="5019675" cy="3857625"/>
          </a:xfrm>
          <a:ln>
            <a:solidFill>
              <a:srgbClr val="FF3300"/>
            </a:solidFill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FB4160"/>
                </a:solidFill>
              </a:rPr>
              <a:t>海伦</a:t>
            </a:r>
            <a:r>
              <a:rPr lang="en-US" altLang="zh-CN" b="1" dirty="0" smtClean="0">
                <a:solidFill>
                  <a:srgbClr val="FB4160"/>
                </a:solidFill>
                <a:latin typeface="Arial" panose="020B0604020202020204" pitchFamily="34" charset="0"/>
              </a:rPr>
              <a:t>·</a:t>
            </a:r>
            <a:r>
              <a:rPr lang="zh-CN" altLang="en-US" b="1" dirty="0" smtClean="0">
                <a:solidFill>
                  <a:srgbClr val="FB4160"/>
                </a:solidFill>
              </a:rPr>
              <a:t>凯勒（</a:t>
            </a:r>
            <a:r>
              <a:rPr lang="en-US" altLang="zh-CN" b="1" dirty="0" smtClean="0">
                <a:solidFill>
                  <a:srgbClr val="FB4160"/>
                </a:solidFill>
              </a:rPr>
              <a:t>Helen Keller 1880</a:t>
            </a:r>
            <a:r>
              <a:rPr lang="zh-CN" altLang="en-US" b="1" dirty="0" smtClean="0">
                <a:solidFill>
                  <a:srgbClr val="FB4160"/>
                </a:solidFill>
              </a:rPr>
              <a:t>年</a:t>
            </a:r>
            <a:r>
              <a:rPr lang="en-US" altLang="zh-CN" b="1" dirty="0" smtClean="0">
                <a:solidFill>
                  <a:srgbClr val="FB4160"/>
                </a:solidFill>
              </a:rPr>
              <a:t>6</a:t>
            </a:r>
            <a:r>
              <a:rPr lang="zh-CN" altLang="en-US" b="1" dirty="0" smtClean="0">
                <a:solidFill>
                  <a:srgbClr val="FB4160"/>
                </a:solidFill>
              </a:rPr>
              <a:t>月</a:t>
            </a:r>
            <a:r>
              <a:rPr lang="en-US" altLang="zh-CN" b="1" dirty="0" smtClean="0">
                <a:solidFill>
                  <a:srgbClr val="FB4160"/>
                </a:solidFill>
              </a:rPr>
              <a:t>27</a:t>
            </a:r>
            <a:r>
              <a:rPr lang="zh-CN" altLang="en-US" b="1" dirty="0" smtClean="0">
                <a:solidFill>
                  <a:srgbClr val="FB4160"/>
                </a:solidFill>
              </a:rPr>
              <a:t>日</a:t>
            </a:r>
            <a:r>
              <a:rPr lang="en-US" altLang="zh-CN" b="1" dirty="0" smtClean="0">
                <a:solidFill>
                  <a:srgbClr val="FB4160"/>
                </a:solidFill>
              </a:rPr>
              <a:t>-1968</a:t>
            </a:r>
            <a:r>
              <a:rPr lang="zh-CN" altLang="en-US" b="1" dirty="0" smtClean="0">
                <a:solidFill>
                  <a:srgbClr val="FB4160"/>
                </a:solidFill>
              </a:rPr>
              <a:t>年</a:t>
            </a:r>
            <a:r>
              <a:rPr lang="en-US" altLang="zh-CN" b="1" dirty="0" smtClean="0">
                <a:solidFill>
                  <a:srgbClr val="FB4160"/>
                </a:solidFill>
              </a:rPr>
              <a:t>6</a:t>
            </a:r>
            <a:r>
              <a:rPr lang="zh-CN" altLang="en-US" b="1" dirty="0" smtClean="0">
                <a:solidFill>
                  <a:srgbClr val="FB4160"/>
                </a:solidFill>
              </a:rPr>
              <a:t>月</a:t>
            </a:r>
            <a:r>
              <a:rPr lang="en-US" altLang="zh-CN" b="1" dirty="0" smtClean="0">
                <a:solidFill>
                  <a:srgbClr val="FB4160"/>
                </a:solidFill>
              </a:rPr>
              <a:t>1</a:t>
            </a:r>
            <a:r>
              <a:rPr lang="zh-CN" altLang="en-US" b="1" dirty="0" smtClean="0">
                <a:solidFill>
                  <a:srgbClr val="FB4160"/>
                </a:solidFill>
              </a:rPr>
              <a:t>日</a:t>
            </a:r>
            <a:r>
              <a:rPr lang="en-US" altLang="zh-CN" b="1" dirty="0" smtClean="0">
                <a:solidFill>
                  <a:srgbClr val="FB4160"/>
                </a:solidFill>
              </a:rPr>
              <a:t>)</a:t>
            </a:r>
            <a:r>
              <a:rPr lang="zh-CN" altLang="en-US" b="1" dirty="0" smtClean="0">
                <a:solidFill>
                  <a:srgbClr val="FB4160"/>
                </a:solidFill>
              </a:rPr>
              <a:t>，</a:t>
            </a:r>
            <a:r>
              <a:rPr lang="en-US" altLang="zh-CN" b="1" dirty="0" smtClean="0">
                <a:solidFill>
                  <a:srgbClr val="FB4160"/>
                </a:solidFill>
              </a:rPr>
              <a:t>19</a:t>
            </a:r>
            <a:r>
              <a:rPr lang="zh-CN" altLang="en-US" b="1" dirty="0" smtClean="0">
                <a:solidFill>
                  <a:srgbClr val="FB4160"/>
                </a:solidFill>
              </a:rPr>
              <a:t>世纪美国盲聋女作家、教育家、慈善家、社会活动家。她以自强不息的顽强毅力，在安妮</a:t>
            </a:r>
            <a:r>
              <a:rPr lang="en-US" altLang="zh-CN" b="1" dirty="0" smtClean="0">
                <a:solidFill>
                  <a:srgbClr val="FB4160"/>
                </a:solidFill>
              </a:rPr>
              <a:t>.</a:t>
            </a:r>
            <a:r>
              <a:rPr lang="zh-CN" altLang="en-US" b="1" dirty="0" smtClean="0">
                <a:solidFill>
                  <a:srgbClr val="FB4160"/>
                </a:solidFill>
              </a:rPr>
              <a:t>莎莉文老师的帮助下，掌握了英、法、德、拉丁、希腊等五国语言。完成了她的一系列著作，并致力于为残疾人造福，建立慈善机构，被美国</a:t>
            </a:r>
            <a:r>
              <a:rPr lang="en-US" altLang="zh-CN" b="1" dirty="0" smtClean="0">
                <a:solidFill>
                  <a:srgbClr val="FB4160"/>
                </a:solidFill>
              </a:rPr>
              <a:t>《</a:t>
            </a:r>
            <a:r>
              <a:rPr lang="zh-CN" altLang="en-US" b="1" dirty="0" smtClean="0">
                <a:solidFill>
                  <a:srgbClr val="FB4160"/>
                </a:solidFill>
              </a:rPr>
              <a:t>时代周刊</a:t>
            </a:r>
            <a:r>
              <a:rPr lang="en-US" altLang="zh-CN" b="1" dirty="0" smtClean="0">
                <a:solidFill>
                  <a:srgbClr val="FB4160"/>
                </a:solidFill>
              </a:rPr>
              <a:t>》</a:t>
            </a:r>
            <a:r>
              <a:rPr lang="zh-CN" altLang="en-US" b="1" dirty="0" smtClean="0">
                <a:solidFill>
                  <a:srgbClr val="FB4160"/>
                </a:solidFill>
              </a:rPr>
              <a:t>评为美国十大英雄偶像，荣获</a:t>
            </a:r>
            <a:r>
              <a:rPr lang="zh-CN" altLang="en-US" b="1" dirty="0" smtClean="0">
                <a:solidFill>
                  <a:srgbClr val="FB4160"/>
                </a:solidFill>
                <a:latin typeface="Arial" panose="020B0604020202020204" pitchFamily="34" charset="0"/>
              </a:rPr>
              <a:t>“</a:t>
            </a:r>
            <a:r>
              <a:rPr lang="zh-CN" altLang="en-US" b="1" dirty="0" smtClean="0">
                <a:solidFill>
                  <a:srgbClr val="FB4160"/>
                </a:solidFill>
              </a:rPr>
              <a:t>总统自由勋章</a:t>
            </a:r>
            <a:r>
              <a:rPr lang="zh-CN" altLang="en-US" b="1" dirty="0" smtClean="0">
                <a:solidFill>
                  <a:srgbClr val="FB4160"/>
                </a:solidFill>
                <a:latin typeface="Arial" panose="020B0604020202020204" pitchFamily="34" charset="0"/>
              </a:rPr>
              <a:t>”</a:t>
            </a:r>
            <a:r>
              <a:rPr lang="zh-CN" altLang="en-US" b="1" dirty="0" smtClean="0">
                <a:solidFill>
                  <a:srgbClr val="FB4160"/>
                </a:solidFill>
              </a:rPr>
              <a:t>等奖项。主要著作有</a:t>
            </a:r>
            <a:r>
              <a:rPr lang="en-US" altLang="zh-CN" b="1" dirty="0" smtClean="0">
                <a:solidFill>
                  <a:srgbClr val="FB4160"/>
                </a:solidFill>
              </a:rPr>
              <a:t>《</a:t>
            </a:r>
            <a:r>
              <a:rPr lang="zh-CN" altLang="en-US" b="1" dirty="0" smtClean="0">
                <a:solidFill>
                  <a:srgbClr val="FB4160"/>
                </a:solidFill>
              </a:rPr>
              <a:t>假如给我三天光明</a:t>
            </a:r>
            <a:r>
              <a:rPr lang="en-US" altLang="zh-CN" b="1" dirty="0" smtClean="0">
                <a:solidFill>
                  <a:srgbClr val="FB4160"/>
                </a:solidFill>
              </a:rPr>
              <a:t>》</a:t>
            </a:r>
            <a:r>
              <a:rPr lang="zh-CN" altLang="en-US" b="1" dirty="0" smtClean="0">
                <a:solidFill>
                  <a:srgbClr val="FB4160"/>
                </a:solidFill>
              </a:rPr>
              <a:t>、</a:t>
            </a:r>
            <a:r>
              <a:rPr lang="en-US" altLang="zh-CN" b="1" dirty="0" smtClean="0">
                <a:solidFill>
                  <a:srgbClr val="FB4160"/>
                </a:solidFill>
              </a:rPr>
              <a:t>《</a:t>
            </a:r>
            <a:r>
              <a:rPr lang="zh-CN" altLang="en-US" b="1" dirty="0" smtClean="0">
                <a:solidFill>
                  <a:srgbClr val="FB4160"/>
                </a:solidFill>
              </a:rPr>
              <a:t>我的生活</a:t>
            </a:r>
            <a:r>
              <a:rPr lang="en-US" altLang="zh-CN" b="1" dirty="0" smtClean="0">
                <a:solidFill>
                  <a:srgbClr val="FB4160"/>
                </a:solidFill>
              </a:rPr>
              <a:t>》</a:t>
            </a:r>
            <a:r>
              <a:rPr lang="zh-CN" altLang="en-US" b="1" dirty="0" smtClean="0">
                <a:solidFill>
                  <a:srgbClr val="FB4160"/>
                </a:solidFill>
              </a:rPr>
              <a:t>、</a:t>
            </a:r>
            <a:r>
              <a:rPr lang="en-US" altLang="zh-CN" b="1" dirty="0" smtClean="0">
                <a:solidFill>
                  <a:srgbClr val="FB4160"/>
                </a:solidFill>
              </a:rPr>
              <a:t>《</a:t>
            </a:r>
            <a:r>
              <a:rPr lang="zh-CN" altLang="en-US" b="1" dirty="0" smtClean="0">
                <a:solidFill>
                  <a:srgbClr val="FB4160"/>
                </a:solidFill>
              </a:rPr>
              <a:t>我的老师</a:t>
            </a:r>
            <a:r>
              <a:rPr lang="en-US" altLang="zh-CN" b="1" dirty="0" smtClean="0">
                <a:solidFill>
                  <a:srgbClr val="FB4160"/>
                </a:solidFill>
              </a:rPr>
              <a:t>》</a:t>
            </a:r>
            <a:r>
              <a:rPr lang="zh-CN" altLang="en-US" b="1" dirty="0" smtClean="0">
                <a:solidFill>
                  <a:srgbClr val="FB4160"/>
                </a:solidFill>
              </a:rPr>
              <a:t>等。 </a:t>
            </a:r>
            <a:endParaRPr lang="zh-CN" altLang="en-US" b="1" dirty="0" smtClean="0">
              <a:solidFill>
                <a:srgbClr val="FB4160"/>
              </a:solidFill>
            </a:endParaRPr>
          </a:p>
        </p:txBody>
      </p:sp>
      <p:pic>
        <p:nvPicPr>
          <p:cNvPr id="29699" name="Picture 2" descr="C:\Users\Administrator\Desktop\图片\timgCA3K5JQ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91175" y="1071563"/>
            <a:ext cx="344646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title"/>
          </p:nvPr>
        </p:nvSpPr>
        <p:spPr>
          <a:xfrm>
            <a:off x="731838" y="500063"/>
            <a:ext cx="7402512" cy="876300"/>
          </a:xfrm>
        </p:spPr>
        <p:txBody>
          <a:bodyPr/>
          <a:lstStyle/>
          <a:p>
            <a:r>
              <a:rPr lang="en-US" altLang="zh-CN" sz="4800" dirty="0" smtClean="0">
                <a:latin typeface="Arial" panose="020B0604020202020204" pitchFamily="34" charset="0"/>
              </a:rPr>
              <a:t>Questions:</a:t>
            </a:r>
            <a:endParaRPr lang="en-US" altLang="zh-CN" sz="4800" dirty="0" smtClean="0">
              <a:latin typeface="Arial" panose="020B0604020202020204" pitchFamily="34" charset="0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idx="1"/>
          </p:nvPr>
        </p:nvSpPr>
        <p:spPr>
          <a:xfrm>
            <a:off x="874713" y="1828800"/>
            <a:ext cx="7819828" cy="34750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3600" dirty="0" smtClean="0">
                <a:latin typeface="Arial" panose="020B0604020202020204" pitchFamily="34" charset="0"/>
              </a:rPr>
              <a:t>When was Helen Keller born?</a:t>
            </a:r>
            <a:endParaRPr lang="en-US" altLang="zh-CN" sz="36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600" dirty="0" smtClean="0">
                <a:latin typeface="Arial" panose="020B0604020202020204" pitchFamily="34" charset="0"/>
              </a:rPr>
              <a:t>Where was she born?</a:t>
            </a:r>
            <a:endParaRPr lang="en-US" altLang="zh-CN" sz="36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600" dirty="0" smtClean="0">
                <a:latin typeface="Arial" panose="020B0604020202020204" pitchFamily="34" charset="0"/>
              </a:rPr>
              <a:t>What couldn’t she do?</a:t>
            </a:r>
            <a:endParaRPr lang="en-US" altLang="zh-CN" sz="36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600" dirty="0" smtClean="0">
                <a:latin typeface="Arial" panose="020B0604020202020204" pitchFamily="34" charset="0"/>
              </a:rPr>
              <a:t>What did she learn </a:t>
            </a:r>
            <a:r>
              <a:rPr lang="en-US" altLang="zh-CN" sz="3600" dirty="0" smtClean="0">
                <a:latin typeface="Arial" panose="020B0604020202020204" pitchFamily="34" charset="0"/>
              </a:rPr>
              <a:t>?</a:t>
            </a:r>
            <a:endParaRPr lang="en-US" altLang="zh-CN" sz="36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9388" y="1709738"/>
            <a:ext cx="8575675" cy="1143000"/>
          </a:xfrm>
        </p:spPr>
        <p:txBody>
          <a:bodyPr anchor="ctr"/>
          <a:lstStyle/>
          <a:p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1.When </a:t>
            </a:r>
            <a:r>
              <a:rPr lang="en-GB" altLang="zh-CN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was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Helen </a:t>
            </a:r>
            <a:r>
              <a:rPr lang="en-GB" altLang="zh-CN" sz="4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Keller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GB" altLang="zh-CN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born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?</a:t>
            </a:r>
            <a:endParaRPr lang="en-US" altLang="zh-CN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08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3213" y="3627438"/>
            <a:ext cx="8574087" cy="41941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GB" altLang="zh-CN" sz="4400" b="1" smtClean="0">
                <a:solidFill>
                  <a:srgbClr val="0000FF"/>
                </a:solidFill>
              </a:rPr>
              <a:t>  She was born in 1880.</a:t>
            </a:r>
            <a:endParaRPr lang="en-US" altLang="zh-CN" sz="44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3213" y="2141538"/>
            <a:ext cx="7800975" cy="1143000"/>
          </a:xfrm>
        </p:spPr>
        <p:txBody>
          <a:bodyPr anchor="ctr"/>
          <a:lstStyle/>
          <a:p>
            <a:r>
              <a:rPr lang="en-GB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2. Where was she born?</a:t>
            </a:r>
            <a:b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5438" y="3482975"/>
            <a:ext cx="8574087" cy="4194175"/>
          </a:xfrm>
        </p:spPr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zh-CN" sz="4400" b="1" smtClean="0">
                <a:solidFill>
                  <a:srgbClr val="0000FF"/>
                </a:solidFill>
              </a:rPr>
              <a:t>  She was born in the US.</a:t>
            </a:r>
            <a:r>
              <a:rPr lang="en-GB" altLang="zh-CN" sz="4000" b="1" smtClean="0">
                <a:solidFill>
                  <a:srgbClr val="0000FF"/>
                </a:solidFill>
              </a:rPr>
              <a:t> </a:t>
            </a:r>
            <a:endParaRPr lang="en-US" altLang="zh-CN" sz="4000" b="1" smtClean="0">
              <a:solidFill>
                <a:srgbClr val="0000FF"/>
              </a:solidFill>
            </a:endParaRPr>
          </a:p>
        </p:txBody>
      </p:sp>
      <p:sp>
        <p:nvSpPr>
          <p:cNvPr id="35843" name="Rectangle 4"/>
          <p:cNvSpPr>
            <a:spLocks noRot="1" noChangeArrowheads="1"/>
          </p:cNvSpPr>
          <p:nvPr/>
        </p:nvSpPr>
        <p:spPr bwMode="auto">
          <a:xfrm>
            <a:off x="396875" y="3644900"/>
            <a:ext cx="8574088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zh-CN" altLang="zh-CN" sz="4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88963" y="1925638"/>
            <a:ext cx="7661275" cy="1143000"/>
          </a:xfrm>
        </p:spPr>
        <p:txBody>
          <a:bodyPr anchor="ctr"/>
          <a:lstStyle/>
          <a:p>
            <a:r>
              <a:rPr lang="en-GB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3.What couldn’t she do?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7388" y="3141663"/>
            <a:ext cx="8240712" cy="41941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GB" altLang="zh-CN" sz="4400" b="1" smtClean="0">
                <a:solidFill>
                  <a:srgbClr val="0000FF"/>
                </a:solidFill>
              </a:rPr>
              <a:t> She couldn</a:t>
            </a:r>
            <a:r>
              <a:rPr lang="en-GB" altLang="zh-CN" sz="4400" b="1" smtClean="0">
                <a:solidFill>
                  <a:srgbClr val="0000FF"/>
                </a:solidFill>
                <a:latin typeface="Arial" panose="020B0604020202020204" pitchFamily="34" charset="0"/>
              </a:rPr>
              <a:t>’</a:t>
            </a:r>
            <a:r>
              <a:rPr lang="en-GB" altLang="zh-CN" sz="4400" b="1" smtClean="0">
                <a:solidFill>
                  <a:srgbClr val="0000FF"/>
                </a:solidFill>
              </a:rPr>
              <a:t>t see or hear .</a:t>
            </a:r>
            <a:endParaRPr lang="en-US" altLang="zh-CN" sz="44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31838" y="1854200"/>
            <a:ext cx="7372350" cy="1143000"/>
          </a:xfrm>
        </p:spPr>
        <p:txBody>
          <a:bodyPr anchor="ctr"/>
          <a:lstStyle/>
          <a:p>
            <a:r>
              <a:rPr lang="en-GB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4. What did she learn?</a:t>
            </a:r>
            <a:endParaRPr lang="en-US" altLang="zh-CN" b="1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3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74725" y="3141663"/>
            <a:ext cx="8575675" cy="4194175"/>
          </a:xfrm>
        </p:spPr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000" b="1" smtClean="0">
              <a:solidFill>
                <a:srgbClr val="0000FF"/>
              </a:solidFill>
            </a:endParaRPr>
          </a:p>
          <a:p>
            <a:endParaRPr lang="en-US" altLang="zh-CN" sz="4000" smtClean="0"/>
          </a:p>
        </p:txBody>
      </p:sp>
      <p:sp>
        <p:nvSpPr>
          <p:cNvPr id="83972" name="Rectangle 4"/>
          <p:cNvSpPr>
            <a:spLocks noRot="1" noChangeArrowheads="1"/>
          </p:cNvSpPr>
          <p:nvPr/>
        </p:nvSpPr>
        <p:spPr bwMode="auto">
          <a:xfrm>
            <a:off x="303213" y="2857500"/>
            <a:ext cx="8575675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GB" altLang="zh-CN" sz="4400" b="1">
                <a:solidFill>
                  <a:srgbClr val="0000FF"/>
                </a:solidFill>
              </a:rPr>
              <a:t>  </a:t>
            </a:r>
            <a:r>
              <a:rPr lang="en-GB" altLang="zh-CN" sz="4400" b="1">
                <a:solidFill>
                  <a:srgbClr val="0066FF"/>
                </a:solidFill>
              </a:rPr>
              <a:t>She learnt to read , write and speak.</a:t>
            </a:r>
            <a:endParaRPr lang="en-US" altLang="zh-CN" sz="44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506788" y="6034088"/>
            <a:ext cx="12747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1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469900" y="2276475"/>
            <a:ext cx="12747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2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3940175" y="2276475"/>
            <a:ext cx="12747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3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7048500" y="2276475"/>
            <a:ext cx="13001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5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396875" y="6034088"/>
            <a:ext cx="12747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6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>
            <a:off x="6831013" y="6034088"/>
            <a:ext cx="12747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6600"/>
                </a:solidFill>
              </a:rPr>
              <a:t>( </a:t>
            </a:r>
            <a:r>
              <a:rPr lang="en-US" altLang="zh-CN" sz="4800" b="1">
                <a:solidFill>
                  <a:srgbClr val="CC6600"/>
                </a:solidFill>
              </a:rPr>
              <a:t>4</a:t>
            </a:r>
            <a:r>
              <a:rPr lang="en-US" altLang="zh-CN" sz="4800">
                <a:solidFill>
                  <a:srgbClr val="CC6600"/>
                </a:solidFill>
              </a:rPr>
              <a:t> )</a:t>
            </a:r>
            <a:endParaRPr lang="en-US" altLang="zh-CN" sz="4800">
              <a:solidFill>
                <a:srgbClr val="CC6600"/>
              </a:solidFill>
            </a:endParaRPr>
          </a:p>
        </p:txBody>
      </p:sp>
      <p:pic>
        <p:nvPicPr>
          <p:cNvPr id="41991" name="Picture 4" descr="US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3525" y="3786188"/>
            <a:ext cx="3054350" cy="2065337"/>
          </a:xfrm>
          <a:prstGeom prst="rect">
            <a:avLst/>
          </a:prstGeom>
          <a:noFill/>
          <a:ln w="76200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2" name="WordArt 5"/>
          <p:cNvSpPr>
            <a:spLocks noChangeArrowheads="1" noChangeShapeType="1" noTextEdit="1"/>
          </p:cNvSpPr>
          <p:nvPr/>
        </p:nvSpPr>
        <p:spPr bwMode="auto">
          <a:xfrm>
            <a:off x="3232150" y="4429125"/>
            <a:ext cx="235108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44450">
                  <a:solidFill>
                    <a:srgbClr val="333300"/>
                  </a:solidFill>
                  <a:round/>
                </a:ln>
                <a:solidFill>
                  <a:srgbClr val="99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1880</a:t>
            </a:r>
            <a:endParaRPr lang="zh-CN" altLang="en-US" sz="3600" b="1" kern="10">
              <a:ln w="44450">
                <a:solidFill>
                  <a:srgbClr val="333300"/>
                </a:solidFill>
                <a:round/>
              </a:ln>
              <a:solidFill>
                <a:srgbClr val="99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93" name="Picture 2" descr="听音乐"/>
          <p:cNvPicPr>
            <a:picLocks noChangeAspect="1" noChangeArrowheads="1"/>
          </p:cNvPicPr>
          <p:nvPr/>
        </p:nvPicPr>
        <p:blipFill>
          <a:blip r:embed="rId2" cstate="email">
            <a:lum bright="-6000" contrast="18000"/>
          </a:blip>
          <a:srcRect/>
          <a:stretch>
            <a:fillRect/>
          </a:stretch>
        </p:blipFill>
        <p:spPr bwMode="auto">
          <a:xfrm>
            <a:off x="160338" y="142875"/>
            <a:ext cx="2733675" cy="2033588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4" name="Picture 4" descr="老师教学习"/>
          <p:cNvPicPr>
            <a:picLocks noChangeAspect="1" noChangeArrowheads="1"/>
          </p:cNvPicPr>
          <p:nvPr/>
        </p:nvPicPr>
        <p:blipFill>
          <a:blip r:embed="rId3" cstate="email">
            <a:lum bright="-12000" contrast="36000"/>
          </a:blip>
          <a:srcRect/>
          <a:stretch>
            <a:fillRect/>
          </a:stretch>
        </p:blipFill>
        <p:spPr bwMode="auto">
          <a:xfrm>
            <a:off x="3232150" y="142875"/>
            <a:ext cx="2552700" cy="2033588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5" name="Picture 4" descr="读书"/>
          <p:cNvPicPr>
            <a:picLocks noChangeAspect="1" noChangeArrowheads="1"/>
          </p:cNvPicPr>
          <p:nvPr/>
        </p:nvPicPr>
        <p:blipFill>
          <a:blip r:embed="rId4" cstate="email">
            <a:lum bright="-18000" contrast="36000"/>
          </a:blip>
          <a:srcRect/>
          <a:stretch>
            <a:fillRect/>
          </a:stretch>
        </p:blipFill>
        <p:spPr bwMode="auto">
          <a:xfrm>
            <a:off x="6234113" y="3714750"/>
            <a:ext cx="2803525" cy="2208213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6" name="Picture 2" descr="看书"/>
          <p:cNvPicPr>
            <a:picLocks noChangeAspect="1" noChangeArrowheads="1"/>
          </p:cNvPicPr>
          <p:nvPr/>
        </p:nvPicPr>
        <p:blipFill>
          <a:blip r:embed="rId5" cstate="email">
            <a:lum bright="-6000" contrast="36000"/>
          </a:blip>
          <a:srcRect/>
          <a:stretch>
            <a:fillRect/>
          </a:stretch>
        </p:blipFill>
        <p:spPr bwMode="auto">
          <a:xfrm>
            <a:off x="6091238" y="0"/>
            <a:ext cx="2571750" cy="2101850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7" name="Picture 5" descr="helenworl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714750"/>
            <a:ext cx="2420938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25" grpId="0"/>
      <p:bldP spid="86026" grpId="0"/>
      <p:bldP spid="86027" grpId="0"/>
      <p:bldP spid="86028" grpId="0"/>
      <p:bldP spid="860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1731963" y="1500188"/>
            <a:ext cx="55322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6600"/>
                </a:solidFill>
              </a:rPr>
              <a:t>Read and </a:t>
            </a:r>
            <a:r>
              <a:rPr lang="en-US" altLang="zh-CN" sz="5400" b="1" dirty="0" smtClean="0">
                <a:solidFill>
                  <a:srgbClr val="FF6600"/>
                </a:solidFill>
              </a:rPr>
              <a:t>match</a:t>
            </a:r>
            <a:endParaRPr lang="en-US" altLang="zh-CN" sz="5400" b="1" dirty="0">
              <a:solidFill>
                <a:srgbClr val="FF6600"/>
              </a:solidFill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134016" y="3140980"/>
            <a:ext cx="77882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66FF"/>
                </a:solidFill>
              </a:rPr>
              <a:t>（</a:t>
            </a:r>
            <a:r>
              <a:rPr lang="zh-CN" altLang="en-US" sz="4000" b="1" dirty="0">
                <a:solidFill>
                  <a:srgbClr val="0066FF"/>
                </a:solidFill>
                <a:ea typeface="幼圆" pitchFamily="49" charset="-122"/>
              </a:rPr>
              <a:t>请为每幅图找到相对应的句子</a:t>
            </a:r>
            <a:r>
              <a:rPr lang="zh-CN" altLang="en-US" sz="3600" b="1" dirty="0">
                <a:solidFill>
                  <a:srgbClr val="0066FF"/>
                </a:solidFill>
              </a:rPr>
              <a:t>）</a:t>
            </a:r>
            <a:endParaRPr lang="zh-CN" altLang="en-US" sz="36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8"/>
          <p:cNvSpPr txBox="1">
            <a:spLocks noChangeArrowheads="1"/>
          </p:cNvSpPr>
          <p:nvPr/>
        </p:nvSpPr>
        <p:spPr bwMode="auto">
          <a:xfrm>
            <a:off x="4286250" y="4292600"/>
            <a:ext cx="48942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</a:rPr>
              <a:t>5.Helen Keller was born </a:t>
            </a:r>
            <a:endParaRPr lang="en-US" altLang="zh-CN" sz="3200" b="1">
              <a:solidFill>
                <a:srgbClr val="0066FF"/>
              </a:solidFill>
            </a:endParaRPr>
          </a:p>
          <a:p>
            <a:r>
              <a:rPr lang="en-US" altLang="zh-CN" sz="3200" b="1">
                <a:solidFill>
                  <a:srgbClr val="0066FF"/>
                </a:solidFill>
              </a:rPr>
              <a:t>  in the US in 1880 .</a:t>
            </a:r>
            <a:endParaRPr lang="en-US" altLang="zh-CN" sz="3200" b="1">
              <a:solidFill>
                <a:srgbClr val="0066FF"/>
              </a:solidFill>
            </a:endParaRPr>
          </a:p>
        </p:txBody>
      </p:sp>
      <p:sp>
        <p:nvSpPr>
          <p:cNvPr id="46082" name="Text Box 9"/>
          <p:cNvSpPr txBox="1">
            <a:spLocks noChangeArrowheads="1"/>
          </p:cNvSpPr>
          <p:nvPr/>
        </p:nvSpPr>
        <p:spPr bwMode="auto">
          <a:xfrm>
            <a:off x="3940175" y="5303838"/>
            <a:ext cx="52403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66FF"/>
                </a:solidFill>
              </a:rPr>
              <a:t>6.She became blind and deaf .</a:t>
            </a:r>
            <a:r>
              <a:rPr lang="en-US" altLang="zh-CN" sz="3200" dirty="0">
                <a:solidFill>
                  <a:srgbClr val="0066FF"/>
                </a:solidFill>
              </a:rPr>
              <a:t> </a:t>
            </a:r>
            <a:r>
              <a:rPr lang="en-US" altLang="zh-CN" sz="3200" b="1" dirty="0">
                <a:solidFill>
                  <a:srgbClr val="0066FF"/>
                </a:solidFill>
              </a:rPr>
              <a:t>She</a:t>
            </a:r>
            <a:r>
              <a:rPr lang="en-US" altLang="zh-CN" sz="3200" dirty="0">
                <a:solidFill>
                  <a:srgbClr val="0066FF"/>
                </a:solidFill>
              </a:rPr>
              <a:t> </a:t>
            </a:r>
            <a:r>
              <a:rPr lang="en-US" altLang="zh-CN" sz="3200" b="1" dirty="0">
                <a:solidFill>
                  <a:srgbClr val="0066FF"/>
                </a:solidFill>
              </a:rPr>
              <a:t>couldn’t see or hear.</a:t>
            </a:r>
            <a:endParaRPr lang="en-US" altLang="zh-CN" sz="3200" b="1" dirty="0">
              <a:solidFill>
                <a:srgbClr val="0066FF"/>
              </a:solidFill>
            </a:endParaRPr>
          </a:p>
        </p:txBody>
      </p:sp>
      <p:sp>
        <p:nvSpPr>
          <p:cNvPr id="46083" name="Text Box 10"/>
          <p:cNvSpPr txBox="1">
            <a:spLocks noChangeArrowheads="1"/>
          </p:cNvSpPr>
          <p:nvPr/>
        </p:nvSpPr>
        <p:spPr bwMode="auto">
          <a:xfrm>
            <a:off x="4591050" y="3573463"/>
            <a:ext cx="41925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</a:rPr>
              <a:t>4. She had a teacher.</a:t>
            </a:r>
            <a:endParaRPr lang="en-US" altLang="zh-CN" sz="3200" b="1">
              <a:solidFill>
                <a:srgbClr val="0066FF"/>
              </a:solidFill>
            </a:endParaRPr>
          </a:p>
          <a:p>
            <a:r>
              <a:rPr lang="en-US" altLang="zh-CN" sz="2400" b="1">
                <a:solidFill>
                  <a:srgbClr val="0066FF"/>
                </a:solidFill>
              </a:rPr>
              <a:t> </a:t>
            </a:r>
            <a:endParaRPr lang="en-US" altLang="zh-CN" sz="2400" b="1">
              <a:solidFill>
                <a:srgbClr val="0066FF"/>
              </a:solidFill>
            </a:endParaRPr>
          </a:p>
        </p:txBody>
      </p:sp>
      <p:sp>
        <p:nvSpPr>
          <p:cNvPr id="46084" name="Text Box 11"/>
          <p:cNvSpPr txBox="1">
            <a:spLocks noChangeArrowheads="1"/>
          </p:cNvSpPr>
          <p:nvPr/>
        </p:nvSpPr>
        <p:spPr bwMode="auto">
          <a:xfrm>
            <a:off x="3013075" y="2735263"/>
            <a:ext cx="46196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46085" name="Text Box 12"/>
          <p:cNvSpPr txBox="1">
            <a:spLocks noChangeArrowheads="1"/>
          </p:cNvSpPr>
          <p:nvPr/>
        </p:nvSpPr>
        <p:spPr bwMode="auto">
          <a:xfrm>
            <a:off x="4589463" y="2492375"/>
            <a:ext cx="4337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66FF"/>
                </a:solidFill>
              </a:rPr>
              <a:t>3. She learned to read and write</a:t>
            </a:r>
            <a:r>
              <a:rPr lang="en-US" altLang="zh-CN" sz="2400" b="1" dirty="0">
                <a:solidFill>
                  <a:srgbClr val="0066FF"/>
                </a:solidFill>
              </a:rPr>
              <a:t>. </a:t>
            </a:r>
            <a:endParaRPr lang="en-US" altLang="zh-CN" sz="2400" b="1" dirty="0">
              <a:solidFill>
                <a:srgbClr val="0066FF"/>
              </a:solidFill>
            </a:endParaRPr>
          </a:p>
        </p:txBody>
      </p:sp>
      <p:sp>
        <p:nvSpPr>
          <p:cNvPr id="46086" name="Text Box 13"/>
          <p:cNvSpPr txBox="1">
            <a:spLocks noChangeArrowheads="1"/>
          </p:cNvSpPr>
          <p:nvPr/>
        </p:nvSpPr>
        <p:spPr bwMode="auto">
          <a:xfrm>
            <a:off x="2854325" y="4941888"/>
            <a:ext cx="1857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6087" name="Text Box 14"/>
          <p:cNvSpPr txBox="1">
            <a:spLocks noChangeArrowheads="1"/>
          </p:cNvSpPr>
          <p:nvPr/>
        </p:nvSpPr>
        <p:spPr bwMode="auto">
          <a:xfrm>
            <a:off x="2927350" y="4941888"/>
            <a:ext cx="1857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6088" name="Text Box 15"/>
          <p:cNvSpPr txBox="1">
            <a:spLocks noChangeArrowheads="1"/>
          </p:cNvSpPr>
          <p:nvPr/>
        </p:nvSpPr>
        <p:spPr bwMode="auto">
          <a:xfrm>
            <a:off x="4518025" y="0"/>
            <a:ext cx="39036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</a:rPr>
              <a:t>1. She wrote a book about herself.</a:t>
            </a:r>
            <a:endParaRPr lang="en-US" altLang="zh-CN" sz="3200" b="1">
              <a:solidFill>
                <a:srgbClr val="0066FF"/>
              </a:solidFill>
            </a:endParaRPr>
          </a:p>
        </p:txBody>
      </p:sp>
      <p:sp>
        <p:nvSpPr>
          <p:cNvPr id="46089" name="Text Box 16"/>
          <p:cNvSpPr txBox="1">
            <a:spLocks noChangeArrowheads="1"/>
          </p:cNvSpPr>
          <p:nvPr/>
        </p:nvSpPr>
        <p:spPr bwMode="auto">
          <a:xfrm>
            <a:off x="4591050" y="1268413"/>
            <a:ext cx="35417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</a:rPr>
              <a:t>2.She travelled all over the world.</a:t>
            </a:r>
            <a:r>
              <a:rPr lang="en-US" altLang="zh-CN" sz="3200">
                <a:solidFill>
                  <a:srgbClr val="0066FF"/>
                </a:solidFill>
              </a:rPr>
              <a:t> 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112658" name="Line 18"/>
          <p:cNvSpPr>
            <a:spLocks noChangeShapeType="1"/>
          </p:cNvSpPr>
          <p:nvPr/>
        </p:nvSpPr>
        <p:spPr bwMode="auto">
          <a:xfrm>
            <a:off x="2349500" y="260350"/>
            <a:ext cx="2528888" cy="4537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59" name="Line 19"/>
          <p:cNvSpPr>
            <a:spLocks noChangeShapeType="1"/>
          </p:cNvSpPr>
          <p:nvPr/>
        </p:nvSpPr>
        <p:spPr bwMode="auto">
          <a:xfrm>
            <a:off x="2420938" y="1484313"/>
            <a:ext cx="2314575" cy="4824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60" name="Line 20"/>
          <p:cNvSpPr>
            <a:spLocks noChangeShapeType="1"/>
          </p:cNvSpPr>
          <p:nvPr/>
        </p:nvSpPr>
        <p:spPr bwMode="auto">
          <a:xfrm>
            <a:off x="2493963" y="2924175"/>
            <a:ext cx="209708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61" name="Line 21"/>
          <p:cNvSpPr>
            <a:spLocks noChangeShapeType="1"/>
          </p:cNvSpPr>
          <p:nvPr/>
        </p:nvSpPr>
        <p:spPr bwMode="auto">
          <a:xfrm flipV="1">
            <a:off x="2565400" y="2708275"/>
            <a:ext cx="2170113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62" name="Line 22"/>
          <p:cNvSpPr>
            <a:spLocks noChangeShapeType="1"/>
          </p:cNvSpPr>
          <p:nvPr/>
        </p:nvSpPr>
        <p:spPr bwMode="auto">
          <a:xfrm flipV="1">
            <a:off x="2420938" y="549275"/>
            <a:ext cx="2095500" cy="4824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63" name="Line 23"/>
          <p:cNvSpPr>
            <a:spLocks noChangeShapeType="1"/>
          </p:cNvSpPr>
          <p:nvPr/>
        </p:nvSpPr>
        <p:spPr bwMode="auto">
          <a:xfrm flipV="1">
            <a:off x="2420938" y="1844675"/>
            <a:ext cx="2314575" cy="4752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96" name="Picture 2" descr="听音乐"/>
          <p:cNvPicPr>
            <a:picLocks noChangeAspect="1" noChangeArrowheads="1"/>
          </p:cNvPicPr>
          <p:nvPr/>
        </p:nvPicPr>
        <p:blipFill>
          <a:blip r:embed="rId1" cstate="email">
            <a:lum bright="-6000" contrast="18000"/>
          </a:blip>
          <a:srcRect/>
          <a:stretch>
            <a:fillRect/>
          </a:stretch>
        </p:blipFill>
        <p:spPr bwMode="auto">
          <a:xfrm>
            <a:off x="0" y="1125538"/>
            <a:ext cx="2349500" cy="935037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7" name="Picture 4" descr="老师教学习"/>
          <p:cNvPicPr>
            <a:picLocks noChangeAspect="1" noChangeArrowheads="1"/>
          </p:cNvPicPr>
          <p:nvPr/>
        </p:nvPicPr>
        <p:blipFill>
          <a:blip r:embed="rId2" cstate="email">
            <a:lum bright="-12000" contrast="36000"/>
          </a:blip>
          <a:srcRect/>
          <a:stretch>
            <a:fillRect/>
          </a:stretch>
        </p:blipFill>
        <p:spPr bwMode="auto">
          <a:xfrm>
            <a:off x="0" y="2205038"/>
            <a:ext cx="2349500" cy="1081087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8" name="Picture 2" descr="看书"/>
          <p:cNvPicPr>
            <a:picLocks noChangeAspect="1" noChangeArrowheads="1"/>
          </p:cNvPicPr>
          <p:nvPr/>
        </p:nvPicPr>
        <p:blipFill>
          <a:blip r:embed="rId3" cstate="email">
            <a:lum bright="-6000" contrast="36000"/>
          </a:blip>
          <a:srcRect/>
          <a:stretch>
            <a:fillRect/>
          </a:stretch>
        </p:blipFill>
        <p:spPr bwMode="auto">
          <a:xfrm>
            <a:off x="0" y="4581525"/>
            <a:ext cx="2349500" cy="1125538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9" name="Picture 4" descr="US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2349500" cy="1052513"/>
          </a:xfrm>
          <a:prstGeom prst="rect">
            <a:avLst/>
          </a:prstGeom>
          <a:noFill/>
          <a:ln w="76200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0" name="Picture 5" descr="helenworl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778500"/>
            <a:ext cx="24574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01" name="Picture 4" descr="读书"/>
          <p:cNvPicPr>
            <a:picLocks noChangeAspect="1" noChangeArrowheads="1"/>
          </p:cNvPicPr>
          <p:nvPr/>
        </p:nvPicPr>
        <p:blipFill>
          <a:blip r:embed="rId6" cstate="email">
            <a:lum bright="-18000" contrast="36000"/>
          </a:blip>
          <a:srcRect/>
          <a:stretch>
            <a:fillRect/>
          </a:stretch>
        </p:blipFill>
        <p:spPr bwMode="auto">
          <a:xfrm>
            <a:off x="0" y="3357563"/>
            <a:ext cx="2349500" cy="1223962"/>
          </a:xfrm>
          <a:prstGeom prst="rect">
            <a:avLst/>
          </a:prstGeom>
          <a:noFill/>
          <a:ln w="762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102" name="WordArt 5"/>
          <p:cNvSpPr>
            <a:spLocks noChangeArrowheads="1" noChangeShapeType="1" noTextEdit="1"/>
          </p:cNvSpPr>
          <p:nvPr/>
        </p:nvSpPr>
        <p:spPr bwMode="auto">
          <a:xfrm>
            <a:off x="758825" y="476250"/>
            <a:ext cx="15192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44450">
                  <a:solidFill>
                    <a:srgbClr val="333300"/>
                  </a:solidFill>
                  <a:round/>
                </a:ln>
                <a:solidFill>
                  <a:srgbClr val="99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1880</a:t>
            </a:r>
            <a:endParaRPr lang="zh-CN" altLang="en-US" sz="3600" b="1" kern="10">
              <a:ln w="44450">
                <a:solidFill>
                  <a:srgbClr val="333300"/>
                </a:solidFill>
                <a:round/>
              </a:ln>
              <a:solidFill>
                <a:srgbClr val="99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8" grpId="0" animBg="1"/>
      <p:bldP spid="112659" grpId="0" animBg="1"/>
      <p:bldP spid="112660" grpId="0" animBg="1"/>
      <p:bldP spid="112661" grpId="0" animBg="1"/>
      <p:bldP spid="112662" grpId="0" animBg="1"/>
      <p:bldP spid="1126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444325" y="2420930"/>
            <a:ext cx="8359775" cy="1754326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66FF"/>
                </a:solidFill>
              </a:rPr>
              <a:t>Where there is a will , there is a way. </a:t>
            </a:r>
            <a:r>
              <a:rPr lang="zh-CN" altLang="en-US" sz="3600" b="1" dirty="0">
                <a:solidFill>
                  <a:srgbClr val="FF33CC"/>
                </a:solidFill>
              </a:rPr>
              <a:t>有志者</a:t>
            </a:r>
            <a:r>
              <a:rPr lang="en-US" altLang="zh-CN" sz="3600" b="1" dirty="0">
                <a:solidFill>
                  <a:srgbClr val="FF33CC"/>
                </a:solidFill>
              </a:rPr>
              <a:t>,</a:t>
            </a:r>
            <a:r>
              <a:rPr lang="zh-CN" altLang="en-US" sz="3600" b="1" dirty="0">
                <a:solidFill>
                  <a:srgbClr val="FF33CC"/>
                </a:solidFill>
              </a:rPr>
              <a:t>事竟成。</a:t>
            </a:r>
            <a:endParaRPr lang="zh-CN" altLang="en-US" sz="3600" b="1" dirty="0">
              <a:solidFill>
                <a:srgbClr val="FF33CC"/>
              </a:solidFill>
            </a:endParaRPr>
          </a:p>
          <a:p>
            <a:r>
              <a:rPr lang="en-US" altLang="zh-CN" sz="3600" dirty="0">
                <a:solidFill>
                  <a:srgbClr val="0066FF"/>
                </a:solidFill>
              </a:rPr>
              <a:t>Never give up.</a:t>
            </a:r>
            <a:r>
              <a:rPr lang="en-US" altLang="zh-CN" sz="3600" dirty="0">
                <a:solidFill>
                  <a:srgbClr val="FF33CC"/>
                </a:solidFill>
              </a:rPr>
              <a:t>     </a:t>
            </a:r>
            <a:r>
              <a:rPr lang="zh-CN" altLang="en-US" sz="3600" b="1" dirty="0">
                <a:solidFill>
                  <a:srgbClr val="FF33CC"/>
                </a:solidFill>
              </a:rPr>
              <a:t>永不放弃</a:t>
            </a:r>
            <a:r>
              <a:rPr lang="zh-CN" altLang="en-US" sz="3600" dirty="0">
                <a:solidFill>
                  <a:srgbClr val="FF33CC"/>
                </a:solidFill>
              </a:rPr>
              <a:t>。</a:t>
            </a:r>
            <a:endParaRPr lang="zh-CN" altLang="en-US" sz="3600" dirty="0">
              <a:solidFill>
                <a:srgbClr val="FF33CC"/>
              </a:solidFill>
            </a:endParaRPr>
          </a:p>
        </p:txBody>
      </p:sp>
      <p:sp>
        <p:nvSpPr>
          <p:cNvPr id="48130" name="Text Box 6"/>
          <p:cNvSpPr txBox="1">
            <a:spLocks noChangeArrowheads="1"/>
          </p:cNvSpPr>
          <p:nvPr/>
        </p:nvSpPr>
        <p:spPr bwMode="auto">
          <a:xfrm>
            <a:off x="415778" y="1001620"/>
            <a:ext cx="8359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</a:rPr>
              <a:t>What can we learn from Helen Keller?</a:t>
            </a:r>
            <a:endParaRPr lang="en-US" altLang="zh-CN" sz="36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8584" y="285729"/>
            <a:ext cx="2940625" cy="857235"/>
          </a:xfrm>
        </p:spPr>
        <p:txBody>
          <a:bodyPr spcFirstLastPara="1">
            <a:prstTxWarp prst="textArchDown">
              <a:avLst/>
            </a:prstTxWarp>
          </a:bodyPr>
          <a:lstStyle/>
          <a:p>
            <a:r>
              <a:rPr lang="zh-CN" altLang="en-US" sz="4000" noProof="1" smtClean="0">
                <a:solidFill>
                  <a:schemeClr val="tx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sz="4000" noProof="1" smtClean="0">
              <a:solidFill>
                <a:schemeClr val="tx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·born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出生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5" name="图片占位符 5" descr="timgCA81O84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·as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作为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362" name="图片占位符 4" descr="tim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89088" y="2643188"/>
            <a:ext cx="2293937" cy="172243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·became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·become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endParaRPr lang="en-US" altLang="zh-CN" sz="3200" noProof="1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变成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0" name="图片占位符 4" descr="tim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·letter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字母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458" name="图片占位符 4" descr="tim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·spell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拼写，拼出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1506" name="图片占位符 4" descr="u=1189083817,3593568560&amp;fm=27&amp;gp=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31838" y="1928813"/>
            <a:ext cx="3911600" cy="269716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·herself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她自己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3554" name="图片占位符 4" descr="timgCAIU4Y5H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·live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活着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5602" name="图片占位符 4" descr="timgCAXB6PVM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·role model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模范；榜样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7650" name="图片占位符 4" descr="timgCA0DOSPZ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b69979a1-3bdc-4f7d-bc8f-e5a7e001e54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1079</Words>
  <Application>WPS 演示</Application>
  <PresentationFormat>自定义</PresentationFormat>
  <Paragraphs>108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Calibri</vt:lpstr>
      <vt:lpstr>Times New Roman</vt:lpstr>
      <vt:lpstr>华文彩云</vt:lpstr>
      <vt:lpstr>华文楷体</vt:lpstr>
      <vt:lpstr>黑体</vt:lpstr>
      <vt:lpstr>楷体_GB2312</vt:lpstr>
      <vt:lpstr>新宋体</vt:lpstr>
      <vt:lpstr>Arial Unicode MS</vt:lpstr>
      <vt:lpstr>幼圆</vt:lpstr>
      <vt:lpstr>Arial</vt:lpstr>
      <vt:lpstr>第一PPT模板网-WWW.1PPT.COM</vt:lpstr>
      <vt:lpstr>Module 7 Unit 2 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Questions:</vt:lpstr>
      <vt:lpstr>1.When was Helen Keller born?</vt:lpstr>
      <vt:lpstr>2. Where was she born? </vt:lpstr>
      <vt:lpstr>3.What couldn’t she do?</vt:lpstr>
      <vt:lpstr>4. What did she learn?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7 Unit 2 </dc:title>
  <dc:creator>第一PPT模板网-WWW.1PPT.COM</dc:creator>
  <cp:lastModifiedBy>小树</cp:lastModifiedBy>
  <cp:revision>64</cp:revision>
  <dcterms:created xsi:type="dcterms:W3CDTF">2017-09-13T08:22:00Z</dcterms:created>
  <dcterms:modified xsi:type="dcterms:W3CDTF">2023-02-22T05:59:59Z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E176B6C3FF1745A69488B2EDCC6FB453</vt:lpwstr>
  </property>
</Properties>
</file>