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64" r:id="rId5"/>
    <p:sldId id="263" r:id="rId6"/>
    <p:sldId id="282" r:id="rId7"/>
    <p:sldId id="287" r:id="rId8"/>
    <p:sldId id="289" r:id="rId10"/>
    <p:sldId id="286" r:id="rId11"/>
    <p:sldId id="290" r:id="rId12"/>
    <p:sldId id="283" r:id="rId13"/>
    <p:sldId id="270" r:id="rId14"/>
    <p:sldId id="298" r:id="rId15"/>
    <p:sldId id="258" r:id="rId16"/>
    <p:sldId id="259" r:id="rId17"/>
    <p:sldId id="260" r:id="rId18"/>
    <p:sldId id="291" r:id="rId19"/>
    <p:sldId id="293" r:id="rId20"/>
    <p:sldId id="296" r:id="rId21"/>
    <p:sldId id="295" r:id="rId22"/>
    <p:sldId id="271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C6600"/>
    <a:srgbClr val="663300"/>
    <a:srgbClr val="FF3399"/>
    <a:srgbClr val="6600CC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19B1E-EBFE-459D-A890-778DF38C0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4EE0C-C5C5-4FF8-9E72-4D16572AB3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4EE0C-C5C5-4FF8-9E72-4D16572AB3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0A5A7-9954-4D25-A234-7452D121D8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76884-CCDA-4F60-9A86-4B972B2B96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CFCCF-2177-4731-B9FA-466B0D307C5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4BE13A-6AFF-42B5-BEB6-6AD41207C31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5EDB3-A4F1-45D1-A826-4076086E1A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A5298-CA28-4C22-8EEB-F00331DA38A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9CEAB-7D21-4A66-8002-5896EF69C9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86BD4-C2F9-4625-B4AC-CA66118C91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8A5E6-509B-4BB7-8CBF-A21C5A61F6A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7AABF-29AA-4496-8A6B-BC6249D4D9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96F00-CF5B-44BC-A856-0631F007856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44953-EE0F-4DAD-A168-866ED3136C0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EBFA"/>
            </a:gs>
            <a:gs pos="15000">
              <a:srgbClr val="C4D6EB"/>
            </a:gs>
            <a:gs pos="30001">
              <a:srgbClr val="85C2FF"/>
            </a:gs>
            <a:gs pos="50000">
              <a:srgbClr val="5E9EFF"/>
            </a:gs>
            <a:gs pos="70000">
              <a:srgbClr val="85C2FF"/>
            </a:gs>
            <a:gs pos="85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216E89C-766F-426C-B7A4-2501E04704A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 advTm="180000"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124744"/>
            <a:ext cx="7772400" cy="1141413"/>
          </a:xfrm>
        </p:spPr>
        <p:txBody>
          <a:bodyPr/>
          <a:lstStyle/>
          <a:p>
            <a:r>
              <a:rPr lang="en-US" altLang="zh-CN" sz="4800" b="1" dirty="0">
                <a:solidFill>
                  <a:srgbClr val="002060"/>
                </a:solidFill>
              </a:rPr>
              <a:t>Module 10 Unit1</a:t>
            </a:r>
            <a:endParaRPr lang="en-US" altLang="zh-CN" sz="4800" b="1" dirty="0">
              <a:solidFill>
                <a:srgbClr val="00206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636912"/>
            <a:ext cx="9144000" cy="864096"/>
          </a:xfrm>
        </p:spPr>
        <p:txBody>
          <a:bodyPr/>
          <a:lstStyle/>
          <a:p>
            <a:r>
              <a:rPr lang="en-US" altLang="zh-CN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We are going to speak Chinese.</a:t>
            </a:r>
            <a:endParaRPr lang="en-US" altLang="zh-CN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>
            <p:ph type="title"/>
          </p:nvPr>
        </p:nvSpPr>
        <p:spPr>
          <a:xfrm>
            <a:off x="467544" y="908720"/>
            <a:ext cx="7199313" cy="4751387"/>
          </a:xfrm>
        </p:spPr>
        <p:txBody>
          <a:bodyPr/>
          <a:lstStyle/>
          <a:p>
            <a:br>
              <a:rPr lang="zh-CN" altLang="en-US" dirty="0"/>
            </a:br>
            <a:r>
              <a:rPr lang="zh-CN" altLang="en-US" dirty="0"/>
              <a:t>   物理    P</a:t>
            </a:r>
            <a:r>
              <a:rPr lang="en-US" altLang="zh-CN" dirty="0" err="1"/>
              <a:t>hysics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      </a:t>
            </a:r>
            <a:r>
              <a:rPr lang="zh-CN" altLang="en-US" dirty="0"/>
              <a:t>化学    Chemistry</a:t>
            </a:r>
            <a:br>
              <a:rPr lang="zh-CN" altLang="en-US" dirty="0"/>
            </a:br>
            <a:r>
              <a:rPr lang="zh-CN" altLang="en-US" dirty="0"/>
              <a:t>  历史    History</a:t>
            </a:r>
            <a:br>
              <a:rPr lang="zh-CN" altLang="en-US" dirty="0"/>
            </a:br>
            <a:r>
              <a:rPr lang="zh-CN" altLang="en-US" dirty="0"/>
              <a:t>        九月    september</a:t>
            </a:r>
            <a:br>
              <a:rPr lang="zh-CN" altLang="en-US" dirty="0"/>
            </a:br>
            <a:r>
              <a:rPr lang="zh-CN" altLang="en-US" dirty="0"/>
              <a:t>   兴奋的  excited</a:t>
            </a:r>
            <a:br>
              <a:rPr lang="zh-CN" altLang="en-US" dirty="0"/>
            </a:br>
            <a:r>
              <a:rPr lang="zh-CN" altLang="en-US" dirty="0"/>
              <a:t>    </a:t>
            </a:r>
            <a:endParaRPr lang="zh-CN" altLang="en-US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11475"/>
            <a:ext cx="9036050" cy="3528739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(1) What subjects is Daming going to study?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(2) Where are Sam and Amy going to go?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(3) What are Sam and Amy going to do there?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(4) Who is learning Chinese?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(5) How is Daming going to practice </a:t>
            </a:r>
            <a:r>
              <a:rPr lang="en-US" altLang="zh-CN" b="1" dirty="0"/>
              <a:t>English</a:t>
            </a:r>
            <a:r>
              <a:rPr lang="zh-CN" altLang="en-US" b="1" dirty="0"/>
              <a:t>?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/>
              <a:t>(6) Who will Sam and Amy miss?</a:t>
            </a:r>
            <a:endParaRPr lang="zh-CN" altLang="en-US" b="1" dirty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059112" y="332656"/>
            <a:ext cx="2917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/>
              <a:t>Questions</a:t>
            </a:r>
            <a:endParaRPr lang="en-US" altLang="zh-CN" sz="4400" b="1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908720"/>
            <a:ext cx="8229600" cy="1143000"/>
          </a:xfrm>
        </p:spPr>
        <p:txBody>
          <a:bodyPr/>
          <a:lstStyle/>
          <a:p>
            <a:r>
              <a:rPr lang="en-US" altLang="zh-CN" b="1" dirty="0"/>
              <a:t>Read and </a:t>
            </a:r>
            <a:r>
              <a:rPr lang="en-US" altLang="zh-CN" b="1" dirty="0" err="1"/>
              <a:t>find”going</a:t>
            </a:r>
            <a:r>
              <a:rPr lang="en-US" altLang="zh-CN" b="1" dirty="0"/>
              <a:t> to”.</a:t>
            </a:r>
            <a:endParaRPr lang="en-US" altLang="zh-CN" b="1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8964613" cy="6669088"/>
          </a:xfrm>
        </p:spPr>
        <p:txBody>
          <a:bodyPr/>
          <a:lstStyle/>
          <a:p>
            <a:r>
              <a:rPr lang="zh-CN" altLang="en-US" dirty="0">
                <a:solidFill>
                  <a:schemeClr val="hlink"/>
                </a:solidFill>
              </a:rPr>
              <a:t>Sam: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chemeClr val="accent2"/>
                </a:solidFill>
              </a:rPr>
              <a:t>Are you going to go to middle school this September, Daming?</a:t>
            </a:r>
            <a:br>
              <a:rPr lang="en-US" altLang="zh-CN" dirty="0">
                <a:solidFill>
                  <a:schemeClr val="accent2"/>
                </a:solidFill>
              </a:rPr>
            </a:br>
            <a:br>
              <a:rPr lang="zh-CN" altLang="en-US" dirty="0"/>
            </a:br>
            <a:r>
              <a:rPr lang="zh-CN" altLang="en-US" dirty="0">
                <a:solidFill>
                  <a:schemeClr val="hlink"/>
                </a:solidFill>
              </a:rPr>
              <a:t>Daming:</a:t>
            </a:r>
            <a:r>
              <a:rPr lang="zh-CN" altLang="en-US" dirty="0"/>
              <a:t> Yes, I’m really excited.</a:t>
            </a:r>
            <a:br>
              <a:rPr lang="en-US" altLang="zh-CN" dirty="0"/>
            </a:br>
            <a:br>
              <a:rPr lang="zh-CN" altLang="en-US" dirty="0"/>
            </a:br>
            <a:r>
              <a:rPr lang="zh-CN" altLang="en-US" dirty="0">
                <a:solidFill>
                  <a:schemeClr val="hlink"/>
                </a:solidFill>
              </a:rPr>
              <a:t>Amy</a:t>
            </a:r>
            <a:r>
              <a:rPr lang="zh-CN" altLang="en-US" dirty="0"/>
              <a:t>: </a:t>
            </a:r>
            <a:r>
              <a:rPr lang="zh-CN" altLang="en-US" dirty="0">
                <a:solidFill>
                  <a:schemeClr val="accent2"/>
                </a:solidFill>
              </a:rPr>
              <a:t>What are you going to study?</a:t>
            </a:r>
            <a:br>
              <a:rPr lang="zh-CN" altLang="en-US" dirty="0">
                <a:solidFill>
                  <a:schemeClr val="accent2"/>
                </a:solidFill>
              </a:rPr>
            </a:br>
            <a:r>
              <a:rPr lang="zh-CN" altLang="en-US" dirty="0">
                <a:solidFill>
                  <a:schemeClr val="hlink"/>
                </a:solidFill>
              </a:rPr>
              <a:t>Daming: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chemeClr val="accent2"/>
                </a:solidFill>
              </a:rPr>
              <a:t>I’m going to study Physics, Chemistry, History…</a:t>
            </a:r>
            <a:br>
              <a:rPr lang="en-US" altLang="zh-CN" dirty="0">
                <a:solidFill>
                  <a:schemeClr val="accent2"/>
                </a:solidFill>
              </a:rPr>
            </a:br>
            <a:r>
              <a:rPr lang="en-US" altLang="zh-CN" dirty="0">
                <a:solidFill>
                  <a:schemeClr val="tx1"/>
                </a:solidFill>
              </a:rPr>
              <a:t>What</a:t>
            </a:r>
            <a:r>
              <a:rPr lang="zh-CN" altLang="en-US" dirty="0"/>
              <a:t> about you?</a:t>
            </a:r>
            <a:endParaRPr lang="zh-CN" altLang="en-US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altLang="zh-CN" sz="4000">
                <a:solidFill>
                  <a:schemeClr val="hlink"/>
                </a:solidFill>
              </a:rPr>
              <a:t>Sam: </a:t>
            </a:r>
            <a:r>
              <a:rPr lang="en-US" altLang="zh-CN" sz="4000">
                <a:solidFill>
                  <a:schemeClr val="accent2"/>
                </a:solidFill>
              </a:rPr>
              <a:t>We are also going to start a new  school, in England.</a:t>
            </a:r>
            <a:br>
              <a:rPr lang="en-US" altLang="zh-CN" sz="4000">
                <a:solidFill>
                  <a:schemeClr val="accent2"/>
                </a:solidFill>
              </a:rPr>
            </a:br>
            <a:br>
              <a:rPr lang="en-US" altLang="zh-CN" sz="4000"/>
            </a:br>
            <a:r>
              <a:rPr lang="en-US" altLang="zh-CN" sz="4000">
                <a:solidFill>
                  <a:schemeClr val="hlink"/>
                </a:solidFill>
              </a:rPr>
              <a:t>Amy:</a:t>
            </a:r>
            <a:r>
              <a:rPr lang="en-US" altLang="zh-CN" sz="4000"/>
              <a:t> And </a:t>
            </a:r>
            <a:r>
              <a:rPr lang="en-US" altLang="zh-CN" sz="4000">
                <a:solidFill>
                  <a:schemeClr val="accent2"/>
                </a:solidFill>
              </a:rPr>
              <a:t>we’re going to speak Chinese there.</a:t>
            </a:r>
            <a:br>
              <a:rPr lang="en-US" altLang="zh-CN" sz="4000">
                <a:solidFill>
                  <a:schemeClr val="accent2"/>
                </a:solidFill>
              </a:rPr>
            </a:br>
            <a:r>
              <a:rPr lang="en-US" altLang="zh-CN" sz="4000"/>
              <a:t>Daming: Really?</a:t>
            </a:r>
            <a:br>
              <a:rPr lang="en-US" altLang="zh-CN" sz="4000"/>
            </a:br>
            <a:br>
              <a:rPr lang="en-US" altLang="zh-CN" sz="4000"/>
            </a:br>
            <a:r>
              <a:rPr lang="en-US" altLang="zh-CN" sz="4000">
                <a:solidFill>
                  <a:schemeClr val="hlink"/>
                </a:solidFill>
              </a:rPr>
              <a:t>Sam:</a:t>
            </a:r>
            <a:r>
              <a:rPr lang="en-US" altLang="zh-CN" sz="4000"/>
              <a:t> Yes. Lots of children are learning Chinese in England.</a:t>
            </a:r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>
            <p:ph type="title"/>
          </p:nvPr>
        </p:nvSpPr>
        <p:spPr>
          <a:xfrm>
            <a:off x="-173038" y="0"/>
            <a:ext cx="9498013" cy="6858000"/>
          </a:xfrm>
        </p:spPr>
        <p:txBody>
          <a:bodyPr/>
          <a:lstStyle/>
          <a:p>
            <a:r>
              <a:rPr lang="zh-CN" altLang="en-US">
                <a:solidFill>
                  <a:schemeClr val="hlink"/>
                </a:solidFill>
              </a:rPr>
              <a:t>Daming</a:t>
            </a:r>
            <a:r>
              <a:rPr lang="zh-CN" altLang="en-US"/>
              <a:t>: </a:t>
            </a:r>
            <a:r>
              <a:rPr lang="zh-CN" altLang="en-US">
                <a:solidFill>
                  <a:schemeClr val="accent2"/>
                </a:solidFill>
              </a:rPr>
              <a:t>How am I going to practise my English now?</a:t>
            </a:r>
            <a:br>
              <a:rPr lang="en-US" altLang="zh-CN">
                <a:solidFill>
                  <a:schemeClr val="accent2"/>
                </a:solidFill>
              </a:rPr>
            </a:br>
            <a:br>
              <a:rPr lang="zh-CN" altLang="en-US">
                <a:solidFill>
                  <a:schemeClr val="accent2"/>
                </a:solidFill>
              </a:rPr>
            </a:br>
            <a:r>
              <a:rPr lang="zh-CN" altLang="en-US">
                <a:solidFill>
                  <a:schemeClr val="hlink"/>
                </a:solidFill>
              </a:rPr>
              <a:t>Amy</a:t>
            </a:r>
            <a:r>
              <a:rPr lang="zh-CN" altLang="en-US"/>
              <a:t>: Don’t worry. We can write lots of emails.</a:t>
            </a:r>
            <a:br>
              <a:rPr lang="zh-CN" altLang="en-US"/>
            </a:br>
            <a:br>
              <a:rPr lang="en-US" altLang="zh-CN"/>
            </a:br>
            <a:r>
              <a:rPr lang="zh-CN" altLang="en-US">
                <a:solidFill>
                  <a:schemeClr val="hlink"/>
                </a:solidFill>
              </a:rPr>
              <a:t>Daming</a:t>
            </a:r>
            <a:r>
              <a:rPr lang="zh-CN" altLang="en-US"/>
              <a:t>: I’ll miss you.</a:t>
            </a:r>
            <a:br>
              <a:rPr lang="zh-CN" altLang="en-US"/>
            </a:br>
            <a:br>
              <a:rPr lang="en-US" altLang="zh-CN"/>
            </a:br>
            <a:r>
              <a:rPr lang="zh-CN" altLang="en-US">
                <a:solidFill>
                  <a:schemeClr val="hlink"/>
                </a:solidFill>
              </a:rPr>
              <a:t>Amy</a:t>
            </a:r>
            <a:r>
              <a:rPr lang="zh-CN" altLang="en-US"/>
              <a:t>: We’ll miss you, too.</a:t>
            </a:r>
            <a:endParaRPr lang="zh-CN" altLang="en-US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7772400" cy="4648200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35000"/>
              </a:spcBef>
              <a:buFontTx/>
              <a:buNone/>
            </a:pPr>
            <a:r>
              <a:rPr lang="zh-CN" altLang="en-US" sz="2800" b="1" dirty="0"/>
              <a:t>   </a:t>
            </a:r>
            <a:r>
              <a:rPr lang="en-US" altLang="zh-CN" sz="2800" b="1" dirty="0" err="1"/>
              <a:t>Daming</a:t>
            </a:r>
            <a:r>
              <a:rPr lang="en-US" altLang="zh-CN" sz="2800" b="1" dirty="0"/>
              <a:t> is going to go to _____________ this September. He’s really ________. He’s going to study, ________, _________, ________.  Sam and Amy are going to  speak _________in England.  And </a:t>
            </a:r>
            <a:r>
              <a:rPr lang="en-US" altLang="zh-CN" sz="2800" b="1" dirty="0" err="1"/>
              <a:t>Daming</a:t>
            </a:r>
            <a:r>
              <a:rPr lang="en-US" altLang="zh-CN" sz="2800" b="1" dirty="0"/>
              <a:t> is going to ________his English. They will _______each other(</a:t>
            </a:r>
            <a:r>
              <a:rPr lang="zh-CN" altLang="en-US" sz="2800" b="1" dirty="0"/>
              <a:t>相互</a:t>
            </a:r>
            <a:r>
              <a:rPr lang="en-US" altLang="zh-CN" sz="2800" b="1" dirty="0"/>
              <a:t>).</a:t>
            </a:r>
            <a:r>
              <a:rPr lang="en-US" altLang="zh-CN" sz="2800" dirty="0"/>
              <a:t> </a:t>
            </a:r>
            <a:endParaRPr lang="en-US" altLang="zh-CN" sz="2800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5219700" y="1196975"/>
            <a:ext cx="2576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middle school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5724525" y="1844675"/>
            <a:ext cx="1412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excited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635375" y="2349500"/>
            <a:ext cx="1530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Physics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5364163" y="2349500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Chemistry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1042988" y="2924175"/>
            <a:ext cx="1411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3300"/>
                </a:solidFill>
              </a:rPr>
              <a:t>History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2268538" y="3500438"/>
            <a:ext cx="15700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Chinese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2843213" y="4005263"/>
            <a:ext cx="1550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practise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1116013" y="4508500"/>
            <a:ext cx="9953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miss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611188" y="333375"/>
            <a:ext cx="3486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/>
              <a:t>Retell the story</a:t>
            </a:r>
            <a:endParaRPr lang="en-US" altLang="zh-CN" sz="3600" b="1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  <p:bldP spid="59398" grpId="0"/>
      <p:bldP spid="59399" grpId="0"/>
      <p:bldP spid="59400" grpId="0"/>
      <p:bldP spid="59401" grpId="0"/>
      <p:bldP spid="594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/>
          <p:cNvSpPr>
            <a:spLocks noChangeArrowheads="1" noChangeShapeType="1" noTextEdit="1"/>
          </p:cNvSpPr>
          <p:nvPr/>
        </p:nvSpPr>
        <p:spPr bwMode="auto">
          <a:xfrm rot="350011">
            <a:off x="323850" y="0"/>
            <a:ext cx="3311525" cy="12176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049989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一般将来时结构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9989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8856662" cy="557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肯定句：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  主语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+be going to 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动原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其它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 dirty="0" err="1">
                <a:latin typeface="黑体" panose="02010609060101010101" charset="-122"/>
                <a:ea typeface="黑体" panose="02010609060101010101" charset="-122"/>
              </a:rPr>
              <a:t>I,You,He,She,It,We,You,They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否定句：</a:t>
            </a:r>
            <a:r>
              <a:rPr lang="zh-CN" altLang="en-US" sz="3200" b="1" dirty="0"/>
              <a:t>主语</a:t>
            </a:r>
            <a:r>
              <a:rPr lang="en-US" altLang="zh-CN" sz="3200" b="1" dirty="0"/>
              <a:t>+be </a:t>
            </a:r>
            <a:r>
              <a:rPr lang="en-US" altLang="zh-CN" sz="3200" b="1" dirty="0">
                <a:solidFill>
                  <a:srgbClr val="FF0000"/>
                </a:solidFill>
              </a:rPr>
              <a:t>not </a:t>
            </a:r>
            <a:r>
              <a:rPr lang="en-US" altLang="zh-CN" sz="3200" b="1" dirty="0"/>
              <a:t>going to +</a:t>
            </a:r>
            <a:r>
              <a:rPr lang="zh-CN" altLang="en-US" sz="3200" b="1" dirty="0"/>
              <a:t>动原</a:t>
            </a:r>
            <a:r>
              <a:rPr lang="en-US" altLang="zh-CN" sz="3200" b="1" dirty="0"/>
              <a:t>+</a:t>
            </a:r>
            <a:r>
              <a:rPr lang="zh-CN" altLang="en-US" sz="3200" b="1" dirty="0"/>
              <a:t>其它</a:t>
            </a:r>
            <a:r>
              <a:rPr lang="en-US" altLang="zh-CN" sz="3200" b="1" dirty="0"/>
              <a:t>.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一般疑问句：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Be+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+going to+</a:t>
            </a:r>
            <a:r>
              <a:rPr lang="zh-CN" altLang="en-US" sz="3200" b="1" dirty="0"/>
              <a:t>动原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其它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特殊疑问句：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特殊疑问词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 be+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主语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+going </a:t>
            </a:r>
            <a:r>
              <a:rPr lang="en-US" altLang="zh-CN" sz="3200" b="1" dirty="0" err="1">
                <a:latin typeface="黑体" panose="02010609060101010101" charset="-122"/>
                <a:ea typeface="黑体" panose="02010609060101010101" charset="-122"/>
              </a:rPr>
              <a:t>to+v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其它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(What/When/Where/Who</a:t>
            </a:r>
            <a:r>
              <a:rPr lang="en-US" altLang="zh-CN" sz="3200" b="1" dirty="0" smtClean="0">
                <a:latin typeface="Arial" panose="020B0604020202020204"/>
                <a:ea typeface="黑体" panose="02010609060101010101" charset="-122"/>
              </a:rPr>
              <a:t>…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 flipH="1">
            <a:off x="611188" y="2133600"/>
            <a:ext cx="1152525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 flipH="1">
            <a:off x="1116013" y="2133600"/>
            <a:ext cx="719137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 flipH="1">
            <a:off x="1692275" y="2133600"/>
            <a:ext cx="142875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1979613" y="2133600"/>
            <a:ext cx="2159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2051050" y="2205038"/>
            <a:ext cx="7921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>
            <a:off x="2411413" y="2133600"/>
            <a:ext cx="9366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2411413" y="2133600"/>
            <a:ext cx="14398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>
            <a:off x="2484438" y="2133600"/>
            <a:ext cx="2087562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 flipH="1">
            <a:off x="684213" y="5661025"/>
            <a:ext cx="5746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1476375" y="5734050"/>
            <a:ext cx="287338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4" name="Line 14"/>
          <p:cNvSpPr>
            <a:spLocks noChangeShapeType="1"/>
          </p:cNvSpPr>
          <p:nvPr/>
        </p:nvSpPr>
        <p:spPr bwMode="auto">
          <a:xfrm>
            <a:off x="2051050" y="5661025"/>
            <a:ext cx="792163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5" name="Line 15"/>
          <p:cNvSpPr>
            <a:spLocks noChangeShapeType="1"/>
          </p:cNvSpPr>
          <p:nvPr/>
        </p:nvSpPr>
        <p:spPr bwMode="auto">
          <a:xfrm>
            <a:off x="2627313" y="5661025"/>
            <a:ext cx="1439862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539750" y="692150"/>
            <a:ext cx="813593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Make sentences: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1.I am going to go to middle school this September.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2.I am going to be a middle school student.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3.I am going to make new friends.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4.I am going to have new books.</a:t>
            </a:r>
            <a:endParaRPr lang="en-US" altLang="zh-CN" sz="3200" b="1" dirty="0"/>
          </a:p>
          <a:p>
            <a:pPr>
              <a:spcBef>
                <a:spcPct val="50000"/>
              </a:spcBef>
            </a:pPr>
            <a:r>
              <a:rPr lang="en-US" altLang="zh-CN" sz="3200" b="1" dirty="0"/>
              <a:t>5.I am going to have new teachers</a:t>
            </a:r>
            <a:r>
              <a:rPr lang="en-US" altLang="zh-CN" sz="3200" b="1" dirty="0" smtClean="0"/>
              <a:t>.</a:t>
            </a:r>
            <a:endParaRPr lang="en-US" altLang="zh-CN" sz="3200" b="1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179512" y="404664"/>
            <a:ext cx="8713788" cy="556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/>
              <a:t>be going to </a:t>
            </a:r>
            <a:r>
              <a:rPr lang="zh-CN" altLang="en-US" sz="2400" b="1" dirty="0"/>
              <a:t>与</a:t>
            </a:r>
            <a:r>
              <a:rPr lang="en-US" altLang="zh-CN" sz="2400" b="1" dirty="0"/>
              <a:t>will:</a:t>
            </a:r>
            <a:endParaRPr lang="en-US" altLang="zh-CN" sz="2400" b="1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zh-CN" sz="2400" b="1" dirty="0"/>
              <a:t>be going to </a:t>
            </a:r>
            <a:r>
              <a:rPr lang="zh-CN" altLang="en-US" sz="2400" b="1" dirty="0"/>
              <a:t>表示近期、眼下就要发生的事情，</a:t>
            </a:r>
            <a:r>
              <a:rPr lang="en-US" altLang="zh-CN" sz="2400" b="1" dirty="0"/>
              <a:t>will </a:t>
            </a:r>
            <a:r>
              <a:rPr lang="zh-CN" altLang="en-US" sz="2400" b="1" dirty="0"/>
              <a:t>表示的将来时间则较远一些，如： </a:t>
            </a:r>
            <a:r>
              <a:rPr lang="en-US" altLang="zh-CN" sz="2400" b="1" dirty="0"/>
              <a:t>He is going to write a letter tonight. He will write a book one day. </a:t>
            </a:r>
            <a:endParaRPr lang="en-US" altLang="zh-CN" sz="2400" b="1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zh-CN" sz="2400" b="1" dirty="0"/>
              <a:t>be going to </a:t>
            </a:r>
            <a:r>
              <a:rPr lang="zh-CN" altLang="en-US" sz="2400" b="1" dirty="0"/>
              <a:t>表示根据主观判断将来肯定发生的事情，</a:t>
            </a:r>
            <a:r>
              <a:rPr lang="en-US" altLang="zh-CN" sz="2400" b="1" dirty="0"/>
              <a:t>will</a:t>
            </a:r>
            <a:r>
              <a:rPr lang="zh-CN" altLang="en-US" sz="2400" b="1" dirty="0"/>
              <a:t>表示客观上将来势必发生的事情。 </a:t>
            </a:r>
            <a:r>
              <a:rPr lang="en-US" altLang="zh-CN" sz="2400" b="1" dirty="0"/>
              <a:t>He is seriously ill. He is going to die. He will be twenty years old. </a:t>
            </a:r>
            <a:endParaRPr lang="en-US" altLang="zh-CN" sz="2400" b="1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zh-CN" sz="2400" b="1" dirty="0"/>
              <a:t> be going to </a:t>
            </a:r>
            <a:r>
              <a:rPr lang="zh-CN" altLang="en-US" sz="2400" b="1" dirty="0"/>
              <a:t>含有“计划，准备”的意思，而 </a:t>
            </a:r>
            <a:r>
              <a:rPr lang="en-US" altLang="zh-CN" sz="2400" b="1" dirty="0"/>
              <a:t>will </a:t>
            </a:r>
            <a:r>
              <a:rPr lang="zh-CN" altLang="en-US" sz="2400" b="1" dirty="0"/>
              <a:t>则没有这个意思，如： </a:t>
            </a:r>
            <a:r>
              <a:rPr lang="en-US" altLang="zh-CN" sz="2400" b="1" dirty="0"/>
              <a:t>She is going to lend us her book. He will be here in half an hour. </a:t>
            </a:r>
            <a:endParaRPr lang="en-US" altLang="zh-CN" sz="2400" b="1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zh-CN" altLang="en-US" sz="2400" b="1" dirty="0"/>
              <a:t>在有条件从句的主句中，一般不用 </a:t>
            </a:r>
            <a:r>
              <a:rPr lang="en-US" altLang="zh-CN" sz="2400" b="1" dirty="0"/>
              <a:t>be going to, </a:t>
            </a:r>
            <a:r>
              <a:rPr lang="zh-CN" altLang="en-US" sz="2400" b="1" dirty="0"/>
              <a:t>而多用</a:t>
            </a:r>
            <a:r>
              <a:rPr lang="en-US" altLang="zh-CN" sz="2400" b="1" dirty="0"/>
              <a:t>will, </a:t>
            </a:r>
            <a:r>
              <a:rPr lang="zh-CN" altLang="en-US" sz="2400" b="1" dirty="0"/>
              <a:t>如： </a:t>
            </a:r>
            <a:r>
              <a:rPr lang="en-US" altLang="zh-CN" sz="2400" b="1" dirty="0"/>
              <a:t>If any beasts comes at you, I'll stay with you and help you.</a:t>
            </a:r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8662988" cy="2008187"/>
          </a:xfrm>
        </p:spPr>
        <p:txBody>
          <a:bodyPr/>
          <a:lstStyle/>
          <a:p>
            <a:r>
              <a:rPr lang="en-US" altLang="zh-CN" sz="6500"/>
              <a:t>middle school</a:t>
            </a:r>
            <a:r>
              <a:rPr lang="zh-CN" altLang="en-US" sz="6500"/>
              <a:t>中学 </a:t>
            </a:r>
            <a:br>
              <a:rPr lang="zh-CN" altLang="en-US" sz="6500"/>
            </a:br>
            <a:endParaRPr lang="zh-CN" altLang="en-US" sz="650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8538" y="2060575"/>
            <a:ext cx="4967287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364" y="-14064"/>
            <a:ext cx="8964612" cy="1143000"/>
          </a:xfrm>
        </p:spPr>
        <p:txBody>
          <a:bodyPr/>
          <a:lstStyle/>
          <a:p>
            <a:r>
              <a:rPr lang="zh-CN" altLang="en-US" sz="3600" dirty="0"/>
              <a:t>请同学们谈一谈自己对未来中学生活的打算：</a:t>
            </a:r>
            <a:endParaRPr lang="zh-CN" altLang="en-US" sz="3600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752"/>
            <a:ext cx="9144000" cy="518512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 smtClean="0"/>
              <a:t>1</a:t>
            </a:r>
            <a:r>
              <a:rPr lang="zh-CN" altLang="en-US" dirty="0"/>
              <a:t>. How will you go to school, by bike, by bus or on foot? 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I </a:t>
            </a:r>
            <a:r>
              <a:rPr lang="zh-CN" altLang="en-US" dirty="0"/>
              <a:t>will go to school </a:t>
            </a:r>
            <a:r>
              <a:rPr lang="zh-CN" altLang="en-US" u="sng" dirty="0"/>
              <a:t>          .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2. When are you going to get up in middle school?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I </a:t>
            </a:r>
            <a:r>
              <a:rPr lang="zh-CN" altLang="en-US" dirty="0"/>
              <a:t>will going to </a:t>
            </a:r>
            <a:r>
              <a:rPr lang="zh-CN" altLang="en-US" u="sng" dirty="0"/>
              <a:t>         .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3. What are you going to study in middle school?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I </a:t>
            </a:r>
            <a:r>
              <a:rPr lang="zh-CN" altLang="en-US" dirty="0"/>
              <a:t>am going to </a:t>
            </a:r>
            <a:r>
              <a:rPr lang="zh-CN" altLang="en-US" u="sng" dirty="0"/>
              <a:t>      </a:t>
            </a:r>
            <a:r>
              <a:rPr lang="zh-CN" altLang="en-US" dirty="0"/>
              <a:t>.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4. Which middle school do you want to go</a:t>
            </a:r>
            <a:r>
              <a:rPr lang="zh-CN" altLang="en-US" dirty="0" smtClean="0"/>
              <a:t>?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I </a:t>
            </a:r>
            <a:r>
              <a:rPr lang="zh-CN" altLang="en-US" dirty="0"/>
              <a:t>am going to </a:t>
            </a:r>
            <a:r>
              <a:rPr lang="zh-CN" altLang="en-US" u="sng" dirty="0"/>
              <a:t>            </a:t>
            </a:r>
            <a:r>
              <a:rPr lang="zh-CN" altLang="en-US" u="sng" dirty="0" smtClean="0"/>
              <a:t>. </a:t>
            </a:r>
            <a:endParaRPr lang="zh-CN" altLang="en-US" dirty="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autoUpdateAnimBg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>
            <p:ph type="title" idx="4294967295"/>
          </p:nvPr>
        </p:nvSpPr>
        <p:spPr>
          <a:xfrm>
            <a:off x="0" y="-1314450"/>
            <a:ext cx="8245475" cy="8199438"/>
          </a:xfrm>
        </p:spPr>
        <p:txBody>
          <a:bodyPr/>
          <a:lstStyle/>
          <a:p>
            <a:r>
              <a:rPr lang="zh-CN" altLang="en-US" sz="6000"/>
              <a:t>     </a:t>
            </a:r>
            <a:endParaRPr lang="zh-CN" altLang="en-US" sz="6000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80975" y="482600"/>
            <a:ext cx="80232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6000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4438" y="836613"/>
            <a:ext cx="3352800" cy="303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</p:pic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6443663" y="1052513"/>
            <a:ext cx="1535112" cy="1160462"/>
          </a:xfrm>
          <a:prstGeom prst="wedgeRoundRectCallout">
            <a:avLst>
              <a:gd name="adj1" fmla="val -65407"/>
              <a:gd name="adj2" fmla="val 558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/>
              <a:t>A B C D E F …</a:t>
            </a:r>
            <a:endParaRPr lang="en-US" altLang="zh-CN" sz="2400" b="1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2627313" y="4221163"/>
            <a:ext cx="45720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</a:rPr>
              <a:t>practise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/>
              <a:t>／</a:t>
            </a:r>
            <a:r>
              <a:rPr lang="en-US" altLang="zh-CN" sz="4000" b="1"/>
              <a:t>præktis  </a:t>
            </a:r>
            <a:r>
              <a:rPr lang="zh-CN" altLang="en-US" sz="4000" b="1"/>
              <a:t>／</a:t>
            </a:r>
            <a:r>
              <a:rPr lang="zh-CN" altLang="en-US" sz="4000"/>
              <a:t> </a:t>
            </a:r>
            <a:endParaRPr lang="zh-CN" altLang="en-US" sz="4000"/>
          </a:p>
          <a:p>
            <a:pPr>
              <a:spcBef>
                <a:spcPct val="50000"/>
              </a:spcBef>
            </a:pPr>
            <a:r>
              <a:rPr lang="zh-CN" altLang="en-US" sz="4000" b="1"/>
              <a:t>      练习</a:t>
            </a:r>
            <a:endParaRPr lang="zh-CN" altLang="en-US" sz="4000" b="1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8540750" cy="1689100"/>
          </a:xfrm>
        </p:spPr>
        <p:txBody>
          <a:bodyPr/>
          <a:lstStyle/>
          <a:p>
            <a:r>
              <a:rPr lang="zh-CN" altLang="en-US" sz="8800">
                <a:solidFill>
                  <a:srgbClr val="FF3399"/>
                </a:solidFill>
              </a:rPr>
              <a:t>study 学习</a:t>
            </a:r>
            <a:endParaRPr lang="zh-CN" altLang="en-US" sz="8800">
              <a:solidFill>
                <a:srgbClr val="FF3399"/>
              </a:solidFill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628775"/>
            <a:ext cx="7345362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担心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113" y="404813"/>
            <a:ext cx="3644900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323850" y="476250"/>
            <a:ext cx="2590800" cy="762000"/>
          </a:xfrm>
          <a:prstGeom prst="wedgeRoundRectCallout">
            <a:avLst>
              <a:gd name="adj1" fmla="val 95097"/>
              <a:gd name="adj2" fmla="val 14145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/>
              <a:t>不要</a:t>
            </a:r>
            <a:r>
              <a:rPr lang="zh-CN" altLang="en-US" sz="3200" b="1">
                <a:solidFill>
                  <a:srgbClr val="FF0066"/>
                </a:solidFill>
              </a:rPr>
              <a:t>担心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3851275" y="4508500"/>
            <a:ext cx="30083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tx2"/>
                </a:solidFill>
              </a:rPr>
              <a:t>worry    担心</a:t>
            </a:r>
            <a:endParaRPr lang="zh-CN" altLang="en-US" sz="4000">
              <a:solidFill>
                <a:schemeClr val="tx2"/>
              </a:solidFill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924300" y="5373688"/>
            <a:ext cx="31654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400"/>
              <a:t>Don’t worry.</a:t>
            </a:r>
            <a:endParaRPr lang="en-US" altLang="zh-CN" sz="4400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24200" y="6926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533400" y="4572000"/>
            <a:ext cx="861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Are you going to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go to middle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school       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1524000" y="5410200"/>
            <a:ext cx="5791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I’m really _________.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54276" name="Picture 4" descr="12509334806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3404" y="504825"/>
            <a:ext cx="54102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762000" y="3962400"/>
            <a:ext cx="2466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this September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124200" y="5410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excited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609600" y="5410200"/>
            <a:ext cx="915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/>
              <a:t>Yes.</a:t>
            </a:r>
            <a:endParaRPr lang="en-US" altLang="zh-CN" sz="2800" b="1" dirty="0"/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6019800" y="3886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3300"/>
                </a:solidFill>
              </a:rPr>
              <a:t> 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248400" y="4572000"/>
            <a:ext cx="2466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this September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7" grpId="0"/>
      <p:bldP spid="54279" grpId="0"/>
      <p:bldP spid="54280" grpId="0"/>
      <p:bldP spid="542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2420938"/>
            <a:ext cx="8229600" cy="1684337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b="1"/>
              <a:t>What are you going to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en-US" altLang="zh-CN" sz="4000" b="1"/>
              <a:t>study ?</a:t>
            </a:r>
            <a:endParaRPr lang="zh-CN" altLang="en-US" sz="4000" b="1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79388" y="1052513"/>
            <a:ext cx="4000500" cy="4498975"/>
          </a:xfrm>
        </p:spPr>
        <p:txBody>
          <a:bodyPr/>
          <a:lstStyle/>
          <a:p>
            <a:pPr>
              <a:buFontTx/>
              <a:buNone/>
            </a:pPr>
            <a:endParaRPr lang="zh-CN" altLang="en-US" sz="2800" b="1"/>
          </a:p>
          <a:p>
            <a:pPr>
              <a:buFontTx/>
              <a:buNone/>
            </a:pPr>
            <a:r>
              <a:rPr lang="zh-CN" altLang="en-US" sz="2800" b="1"/>
              <a:t>   </a:t>
            </a:r>
            <a:endParaRPr lang="zh-CN" altLang="en-US" sz="2800" b="1"/>
          </a:p>
        </p:txBody>
      </p:sp>
      <p:graphicFrame>
        <p:nvGraphicFramePr>
          <p:cNvPr id="53251" name="Group 3"/>
          <p:cNvGraphicFramePr>
            <a:graphicFrameLocks noGrp="1"/>
          </p:cNvGraphicFramePr>
          <p:nvPr>
            <p:ph sz="quarter" idx="2"/>
          </p:nvPr>
        </p:nvGraphicFramePr>
        <p:xfrm>
          <a:off x="304800" y="762000"/>
          <a:ext cx="4105275" cy="4151316"/>
        </p:xfrm>
        <a:graphic>
          <a:graphicData uri="http://schemas.openxmlformats.org/drawingml/2006/table">
            <a:tbl>
              <a:tblPr/>
              <a:tblGrid>
                <a:gridCol w="720725"/>
                <a:gridCol w="719138"/>
                <a:gridCol w="649287"/>
                <a:gridCol w="635000"/>
                <a:gridCol w="731838"/>
                <a:gridCol w="649287"/>
              </a:tblGrid>
              <a:tr h="67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星期一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星期二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星期三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星期四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星期五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第一节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第二节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第三节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阅读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品德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科学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第四节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劳技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美术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第五节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美术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实践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作文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音乐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信息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第六节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班会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音乐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品德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自习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科学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09" name="Rectangle 61"/>
          <p:cNvSpPr>
            <a:spLocks noChangeArrowheads="1"/>
          </p:cNvSpPr>
          <p:nvPr/>
        </p:nvSpPr>
        <p:spPr bwMode="auto">
          <a:xfrm>
            <a:off x="5791200" y="228600"/>
            <a:ext cx="18716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ctr"/>
            <a:r>
              <a:rPr lang="zh-CN" altLang="en-US" b="1"/>
              <a:t>中学课程表</a:t>
            </a:r>
            <a:endParaRPr lang="zh-CN" altLang="en-US" b="1"/>
          </a:p>
        </p:txBody>
      </p:sp>
      <p:sp>
        <p:nvSpPr>
          <p:cNvPr id="53310" name="Rectangle 62"/>
          <p:cNvSpPr>
            <a:spLocks noChangeArrowheads="1"/>
          </p:cNvSpPr>
          <p:nvPr/>
        </p:nvSpPr>
        <p:spPr bwMode="auto">
          <a:xfrm>
            <a:off x="1403350" y="1125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b="1"/>
          </a:p>
        </p:txBody>
      </p:sp>
      <p:sp>
        <p:nvSpPr>
          <p:cNvPr id="53311" name="Text Box 63"/>
          <p:cNvSpPr txBox="1">
            <a:spLocks noChangeArrowheads="1"/>
          </p:cNvSpPr>
          <p:nvPr/>
        </p:nvSpPr>
        <p:spPr bwMode="auto">
          <a:xfrm>
            <a:off x="762000" y="228600"/>
            <a:ext cx="215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小学课程表</a:t>
            </a:r>
            <a:endParaRPr lang="zh-CN" altLang="en-US" b="1"/>
          </a:p>
        </p:txBody>
      </p:sp>
      <p:sp>
        <p:nvSpPr>
          <p:cNvPr id="53312" name="Text Box 64"/>
          <p:cNvSpPr txBox="1">
            <a:spLocks noChangeArrowheads="1"/>
          </p:cNvSpPr>
          <p:nvPr/>
        </p:nvSpPr>
        <p:spPr bwMode="auto">
          <a:xfrm>
            <a:off x="304800" y="5105400"/>
            <a:ext cx="3816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The same</a:t>
            </a:r>
            <a:endParaRPr lang="en-US" altLang="zh-CN" sz="2400"/>
          </a:p>
        </p:txBody>
      </p:sp>
      <p:sp>
        <p:nvSpPr>
          <p:cNvPr id="53313" name="Text Box 65"/>
          <p:cNvSpPr txBox="1">
            <a:spLocks noChangeArrowheads="1"/>
          </p:cNvSpPr>
          <p:nvPr/>
        </p:nvSpPr>
        <p:spPr bwMode="auto">
          <a:xfrm>
            <a:off x="1828800" y="5105400"/>
            <a:ext cx="533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:Chinese ,English ,Music, P.E. Art …</a:t>
            </a:r>
            <a:endParaRPr lang="en-US" altLang="zh-CN" sz="2400"/>
          </a:p>
        </p:txBody>
      </p:sp>
      <p:graphicFrame>
        <p:nvGraphicFramePr>
          <p:cNvPr id="53314" name="Group 66"/>
          <p:cNvGraphicFramePr>
            <a:graphicFrameLocks noGrp="1"/>
          </p:cNvGraphicFramePr>
          <p:nvPr>
            <p:ph sz="quarter" idx="3"/>
          </p:nvPr>
        </p:nvGraphicFramePr>
        <p:xfrm>
          <a:off x="4648200" y="838200"/>
          <a:ext cx="4284663" cy="4070036"/>
        </p:xfrm>
        <a:graphic>
          <a:graphicData uri="http://schemas.openxmlformats.org/drawingml/2006/table">
            <a:tbl>
              <a:tblPr/>
              <a:tblGrid>
                <a:gridCol w="665163"/>
                <a:gridCol w="284162"/>
                <a:gridCol w="612775"/>
                <a:gridCol w="681038"/>
                <a:gridCol w="681037"/>
                <a:gridCol w="681038"/>
                <a:gridCol w="679450"/>
              </a:tblGrid>
              <a:tr h="5413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星期一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星期二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星期三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星期四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星期五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上午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物理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美术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音乐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音乐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物理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物理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下午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历史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政治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劳技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化学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历史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音乐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美术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自习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体育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班会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活动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89" name="Text Box 141"/>
          <p:cNvSpPr txBox="1">
            <a:spLocks noChangeArrowheads="1"/>
          </p:cNvSpPr>
          <p:nvPr/>
        </p:nvSpPr>
        <p:spPr bwMode="auto">
          <a:xfrm>
            <a:off x="0" y="5638800"/>
            <a:ext cx="439261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The different</a:t>
            </a:r>
            <a:r>
              <a:rPr lang="en-US" altLang="zh-CN" sz="2400" b="1"/>
              <a:t> </a:t>
            </a:r>
            <a:r>
              <a:rPr lang="zh-CN" altLang="en-US" sz="2400" b="1"/>
              <a:t>:</a:t>
            </a:r>
            <a:endParaRPr lang="zh-CN" altLang="en-US" sz="2400" b="1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/>
              <a:t>                   </a:t>
            </a:r>
            <a:r>
              <a:rPr lang="zh-CN" altLang="en-US" sz="2400">
                <a:solidFill>
                  <a:schemeClr val="tx2"/>
                </a:solidFill>
              </a:rPr>
              <a:t>  </a:t>
            </a:r>
            <a:endParaRPr lang="zh-CN" altLang="en-US" sz="2400"/>
          </a:p>
        </p:txBody>
      </p:sp>
      <p:sp>
        <p:nvSpPr>
          <p:cNvPr id="53390" name="Text Box 142"/>
          <p:cNvSpPr txBox="1">
            <a:spLocks noChangeArrowheads="1"/>
          </p:cNvSpPr>
          <p:nvPr/>
        </p:nvSpPr>
        <p:spPr bwMode="auto">
          <a:xfrm>
            <a:off x="2209800" y="5715000"/>
            <a:ext cx="5181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Physics,Chemistry</a:t>
            </a:r>
            <a:r>
              <a:rPr lang="en-US" altLang="zh-CN" sz="2400" b="1">
                <a:solidFill>
                  <a:srgbClr val="FF0000"/>
                </a:solidFill>
              </a:rPr>
              <a:t>,</a:t>
            </a:r>
            <a:r>
              <a:rPr lang="zh-CN" altLang="en-US" sz="2400" b="1">
                <a:solidFill>
                  <a:srgbClr val="FF0000"/>
                </a:solidFill>
              </a:rPr>
              <a:t>History  …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zh-CN" altLang="en-US" sz="2400" b="1">
                <a:solidFill>
                  <a:srgbClr val="FF0000"/>
                </a:solidFill>
              </a:rPr>
              <a:t>物理         化学       历史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3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3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3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914400" y="990600"/>
            <a:ext cx="82296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/>
              <a:t>I’m going to study </a:t>
            </a:r>
            <a:endParaRPr lang="en-US" altLang="zh-CN" sz="6000" u="sng"/>
          </a:p>
          <a:p>
            <a:pPr>
              <a:spcBef>
                <a:spcPct val="50000"/>
              </a:spcBef>
            </a:pPr>
            <a:r>
              <a:rPr lang="en-US" altLang="zh-CN" sz="6000"/>
              <a:t>________</a:t>
            </a:r>
            <a:r>
              <a:rPr lang="en-US" altLang="zh-CN" sz="6000" u="sng"/>
              <a:t>_________</a:t>
            </a:r>
            <a:endParaRPr lang="en-US" altLang="zh-CN" sz="6000"/>
          </a:p>
          <a:p>
            <a:pPr>
              <a:spcBef>
                <a:spcPct val="50000"/>
              </a:spcBef>
            </a:pPr>
            <a:r>
              <a:rPr lang="en-US" altLang="zh-CN" sz="6000" u="sng"/>
              <a:t>_______</a:t>
            </a:r>
            <a:r>
              <a:rPr lang="en-US" altLang="zh-CN" sz="6000"/>
              <a:t>.</a:t>
            </a:r>
            <a:endParaRPr lang="en-US" altLang="zh-CN" sz="600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4138613" y="2286000"/>
            <a:ext cx="37274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</a:rPr>
              <a:t>Chemistry</a:t>
            </a:r>
            <a:r>
              <a:rPr lang="en-US" altLang="zh-CN" sz="5400" b="1"/>
              <a:t>,</a:t>
            </a:r>
            <a:endParaRPr lang="en-US" altLang="zh-CN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003300" y="3657600"/>
            <a:ext cx="2546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</a:rPr>
              <a:t>History</a:t>
            </a:r>
            <a:endParaRPr lang="en-US" altLang="zh-CN" sz="5400" b="1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895350" y="2362200"/>
            <a:ext cx="29654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</a:rPr>
              <a:t>Physics</a:t>
            </a:r>
            <a:r>
              <a:rPr lang="en-US" altLang="zh-CN" sz="5400" b="1"/>
              <a:t>,</a:t>
            </a:r>
            <a:endParaRPr lang="en-US" altLang="zh-CN" sz="5400" b="1"/>
          </a:p>
        </p:txBody>
      </p:sp>
    </p:spTree>
  </p:cSld>
  <p:clrMapOvr>
    <a:masterClrMapping/>
  </p:clrMapOvr>
  <p:transition spd="med" advClick="0" advTm="180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</p:bldLst>
  </p:timing>
</p:sld>
</file>

<file path=ppt/tags/tag1.xml><?xml version="1.0" encoding="utf-8"?>
<p:tagLst xmlns:p="http://schemas.openxmlformats.org/presentationml/2006/main">
  <p:tag name="KSO_WPP_MARK_KEY" val="4e0026e8-9504-4db4-b1a2-b16c8831ab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3989</Words>
  <Application>WPS 演示</Application>
  <PresentationFormat>全屏显示(4:3)</PresentationFormat>
  <Paragraphs>358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华文隶书</vt:lpstr>
      <vt:lpstr>微软雅黑</vt:lpstr>
      <vt:lpstr>Times New Roman</vt:lpstr>
      <vt:lpstr>Arial Unicode MS</vt:lpstr>
      <vt:lpstr>黑体</vt:lpstr>
      <vt:lpstr>Arial</vt:lpstr>
      <vt:lpstr>第一PPT模板网-WWW.1PPT.COM</vt:lpstr>
      <vt:lpstr>Module 10 Unit1</vt:lpstr>
      <vt:lpstr>middle school中学  </vt:lpstr>
      <vt:lpstr>     </vt:lpstr>
      <vt:lpstr>study 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物理    Physics        化学    Chemistry   历史    History         九月    september    兴奋的  excited     </vt:lpstr>
      <vt:lpstr>PowerPoint 演示文稿</vt:lpstr>
      <vt:lpstr>Read and find”going to”.</vt:lpstr>
      <vt:lpstr>Sam: Are you going to go to middle school this September, Daming?  Daming: Yes, I’m really excited.  Amy: What are you going to study? Daming: I’m going to study Physics, Chemistry, History… What about you?</vt:lpstr>
      <vt:lpstr>Sam: We are also going to start a new  school, in England.  Amy: And we’re going to speak Chinese there. Daming: Really?  Sam: Yes. Lots of children are learning Chinese in England.  </vt:lpstr>
      <vt:lpstr>Daming: How am I going to practise my English now?  Amy: Don’t worry. We can write lots of emails.  Daming: I’ll miss you.  Amy: We’ll miss you, too.</vt:lpstr>
      <vt:lpstr>PowerPoint 演示文稿</vt:lpstr>
      <vt:lpstr>PowerPoint 演示文稿</vt:lpstr>
      <vt:lpstr>PowerPoint 演示文稿</vt:lpstr>
      <vt:lpstr>PowerPoint 演示文稿</vt:lpstr>
      <vt:lpstr>请同学们谈一谈自己对未来中学生活的打算：</vt:lpstr>
    </vt:vector>
  </TitlesOfParts>
  <Company>7C资源教育网www.7cxk.net</Company>
  <LinksUpToDate>false</LinksUpToDate>
  <SharedDoc>false</SharedDoc>
  <HyperlinksChanged>false</HyperlinksChanged>
  <AppVersion>14.0000</AppVersion>
  <Manager>7C资源教育网www.7cxk.net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42</cp:revision>
  <dcterms:created xsi:type="dcterms:W3CDTF">2012-03-15T13:09:00Z</dcterms:created>
  <dcterms:modified xsi:type="dcterms:W3CDTF">2023-02-22T06:09:11Z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49735DBB2CF247EEADEEE6BDC2CA568E</vt:lpwstr>
  </property>
  <property fmtid="{D5CDD505-2E9C-101B-9397-08002B2CF9AE}" pid="3" name="KSOProductBuildVer">
    <vt:lpwstr>2052-11.1.0.13703</vt:lpwstr>
  </property>
</Properties>
</file>