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9" r:id="rId4"/>
    <p:sldId id="272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74" r:id="rId19"/>
  </p:sldIdLst>
  <p:sldSz cx="9180195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12A"/>
    <a:srgbClr val="F3C867"/>
    <a:srgbClr val="F0B83C"/>
    <a:srgbClr val="C7EBD7"/>
    <a:srgbClr val="FF0000"/>
    <a:srgbClr val="A417A7"/>
    <a:srgbClr val="1AA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019" autoAdjust="0"/>
  </p:normalViewPr>
  <p:slideViewPr>
    <p:cSldViewPr>
      <p:cViewPr varScale="1">
        <p:scale>
          <a:sx n="112" d="100"/>
          <a:sy n="112" d="100"/>
        </p:scale>
        <p:origin x="-786" y="-84"/>
      </p:cViewPr>
      <p:guideLst>
        <p:guide orient="horz" pos="216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74380FE-C7B2-4F45-8D2C-93F3D925215A}" type="datetimeFigureOut">
              <a:rPr lang="zh-CN" altLang="en-US"/>
            </a:fld>
            <a:endParaRPr lang="zh-CN" altLang="en-US"/>
          </a:p>
        </p:txBody>
      </p:sp>
      <p:sp>
        <p:nvSpPr>
          <p:cNvPr id="819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35063" y="685800"/>
            <a:ext cx="4587875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F1FC621C-F942-47D0-AA7F-849059C53F2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757C681-C80D-44E7-BE4F-D7DF5AE49D94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F940811-8E85-49B0-8A40-7F10C6BA04BD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773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60" y="533400"/>
            <a:ext cx="6368981" cy="1828800"/>
          </a:xfrm>
        </p:spPr>
        <p:txBody>
          <a:bodyPr rtlCol="0">
            <a:normAutofit/>
          </a:bodyPr>
          <a:lstStyle>
            <a:lvl1pPr algn="l"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1160" y="2438400"/>
            <a:ext cx="5336173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smtClean="0"/>
              <a:t>单击此处编辑母版副标题样式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77338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3088" y="933450"/>
            <a:ext cx="30988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3990975" y="933450"/>
            <a:ext cx="30988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517" y="5791200"/>
            <a:ext cx="6110868" cy="7016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7299" y="1113024"/>
            <a:ext cx="2739737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4516" y="5181600"/>
            <a:ext cx="268530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164489" y="1113024"/>
            <a:ext cx="2739737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6"/>
          </p:nvPr>
        </p:nvSpPr>
        <p:spPr>
          <a:xfrm>
            <a:off x="4191707" y="5181600"/>
            <a:ext cx="268530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77338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3088" y="933450"/>
            <a:ext cx="4016375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4762500" y="966788"/>
            <a:ext cx="2252663" cy="1935162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0" name="任意多边形 5"/>
          <p:cNvSpPr/>
          <p:nvPr/>
        </p:nvSpPr>
        <p:spPr bwMode="gray">
          <a:xfrm>
            <a:off x="4762500" y="3060700"/>
            <a:ext cx="2252663" cy="193516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517" y="5305426"/>
            <a:ext cx="6102332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6887" y="1113024"/>
            <a:ext cx="3670265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899004" y="1109743"/>
            <a:ext cx="1977845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4899004" y="3203381"/>
            <a:ext cx="1977845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4517" y="5919255"/>
            <a:ext cx="610233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77337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5"/>
          <p:cNvSpPr/>
          <p:nvPr/>
        </p:nvSpPr>
        <p:spPr bwMode="gray">
          <a:xfrm>
            <a:off x="3149600" y="265113"/>
            <a:ext cx="3940175" cy="301942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2" name="任意多边形 5"/>
          <p:cNvSpPr/>
          <p:nvPr/>
        </p:nvSpPr>
        <p:spPr bwMode="gray">
          <a:xfrm>
            <a:off x="615950" y="384175"/>
            <a:ext cx="2366963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4" name="任意多边形 5"/>
          <p:cNvSpPr/>
          <p:nvPr/>
        </p:nvSpPr>
        <p:spPr bwMode="gray">
          <a:xfrm>
            <a:off x="615950" y="2478088"/>
            <a:ext cx="2366963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6" name="任意多边形 5"/>
          <p:cNvSpPr/>
          <p:nvPr/>
        </p:nvSpPr>
        <p:spPr bwMode="gray">
          <a:xfrm>
            <a:off x="615950" y="4572000"/>
            <a:ext cx="2366963" cy="189388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7" name="任意多边形 5"/>
          <p:cNvSpPr/>
          <p:nvPr/>
        </p:nvSpPr>
        <p:spPr bwMode="gray">
          <a:xfrm>
            <a:off x="3149600" y="3448050"/>
            <a:ext cx="3940175" cy="302101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7032" y="365126"/>
            <a:ext cx="1606590" cy="15398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9" name="图片占位符 8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3331577" y="436317"/>
            <a:ext cx="3575667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1" name="图片占位符 10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762802" y="538232"/>
            <a:ext cx="2072652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762802" y="2631870"/>
            <a:ext cx="2072652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762802" y="4725508"/>
            <a:ext cx="2072652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1" name="图片占位符 20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3331577" y="3619784"/>
            <a:ext cx="3575667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5E7618-6A54-40E1-BF41-31083E301D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6655873" y="365125"/>
            <a:ext cx="1377076" cy="4940300"/>
          </a:xfrm>
        </p:spPr>
        <p:txBody>
          <a:bodyPr vert="vert"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7564" y="365125"/>
            <a:ext cx="5164039" cy="4940300"/>
          </a:xfrm>
        </p:spPr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D1525-984B-4C0B-A2B5-66001D9D79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D84363-3B66-43BA-BB43-E58FCC305F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789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4641" y="533400"/>
            <a:ext cx="5508308" cy="1828800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24641" y="2438400"/>
            <a:ext cx="4131231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7564" y="1825625"/>
            <a:ext cx="3304985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7964" y="1825625"/>
            <a:ext cx="3304985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5D019-66BC-4C12-B6B3-88E54DBEED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7564" y="1828801"/>
            <a:ext cx="3304985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7564" y="2624666"/>
            <a:ext cx="3304985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27964" y="1828801"/>
            <a:ext cx="3304985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27964" y="2624666"/>
            <a:ext cx="3304985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0784E-E8D6-46D0-8D0D-282819E55A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27925-07B9-437C-A3E4-33E6088E49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A6937-A21C-4D6A-B2C6-BE2C19A33D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7449" y="1828802"/>
            <a:ext cx="44755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7563" y="1828802"/>
            <a:ext cx="2203323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FCA64-6517-47CB-814D-9FF1CFAFDD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5"/>
          <p:cNvSpPr/>
          <p:nvPr/>
        </p:nvSpPr>
        <p:spPr bwMode="gray">
          <a:xfrm>
            <a:off x="606425" y="1695450"/>
            <a:ext cx="4213225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2" name="图片占位符 11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757531" y="1874520"/>
            <a:ext cx="391036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78795" y="2245995"/>
            <a:ext cx="2754154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81866-CB9F-405B-8887-1D6C8348C843}" type="datetimeFigureOut">
              <a:rPr lang="zh-CN" altLang="en-US"/>
            </a:fld>
            <a:endParaRPr lang="zh-CN" altLang="en-US"/>
          </a:p>
        </p:txBody>
      </p:sp>
      <p:sp>
        <p:nvSpPr>
          <p:cNvPr id="8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E7757-FF6D-4F0B-BF71-1D787E7E7C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1825" y="365125"/>
            <a:ext cx="740092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47763" y="1828800"/>
            <a:ext cx="6884987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63700" y="6416675"/>
            <a:ext cx="3443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278438" y="6416675"/>
            <a:ext cx="1033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83350" y="6416675"/>
            <a:ext cx="6318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537FB63-976A-41CC-9487-9C3559C5E32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-182880" algn="l" rtl="0" fontAlgn="base">
        <a:lnSpc>
          <a:spcPct val="90000"/>
        </a:lnSpc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6858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9144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1430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1986" y="1196845"/>
            <a:ext cx="2883255" cy="857250"/>
          </a:xfrm>
        </p:spPr>
        <p:txBody>
          <a:bodyPr spcFirstLastPara="1">
            <a:prstTxWarp prst="textArchU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5400" b="1" noProof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Module </a:t>
            </a:r>
            <a:r>
              <a:rPr lang="en-US" altLang="zh-CN" sz="5400" b="1" noProof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5400" b="1" noProof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400" b="1" noProof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5400" b="1" noProof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5400" b="1" noProof="1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9981" y="2348925"/>
            <a:ext cx="691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000" b="1" noProof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going to study?</a:t>
            </a:r>
            <a:endParaRPr lang="zh-CN" altLang="en-US" sz="4000" b="1" noProof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idx="1"/>
          </p:nvPr>
        </p:nvSpPr>
        <p:spPr>
          <a:xfrm>
            <a:off x="179388" y="188913"/>
            <a:ext cx="9001125" cy="6669087"/>
          </a:xfrm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1.I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’m going to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Park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Middle School. 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2.I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’m going to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L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ake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Middle School. 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3.I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’m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going to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study History, Science, Geography and French.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4. I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’m going to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study Physics, Chemistry and Chinese.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5.I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’m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also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going to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study History and Geography.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</a:rPr>
              <a:t>6. I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’m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not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going to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study French.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idx="1"/>
          </p:nvPr>
        </p:nvSpPr>
        <p:spPr>
          <a:xfrm>
            <a:off x="0" y="1628775"/>
            <a:ext cx="9180513" cy="576263"/>
          </a:xfrm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2. Wh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ich</a:t>
            </a:r>
            <a:r>
              <a:rPr lang="en-US" altLang="zh-CN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哪个）</a:t>
            </a:r>
            <a:r>
              <a:rPr lang="en-US" altLang="zh-CN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school </a:t>
            </a:r>
            <a:r>
              <a:rPr lang="en-US" altLang="zh-CN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Amy </a:t>
            </a:r>
            <a:r>
              <a:rPr lang="en-US" altLang="zh-CN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going to?</a:t>
            </a:r>
            <a:endParaRPr lang="en-US" altLang="zh-CN" sz="2800" b="1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zh-CN" sz="2800" b="1" smtClean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263650" y="925513"/>
            <a:ext cx="191293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Yes,she is.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260350"/>
            <a:ext cx="925671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Lingling 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going to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iddle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chool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in September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?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0" y="2924175"/>
            <a:ext cx="63706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3. What  is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Lingling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going to study?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88925" y="3500438"/>
            <a:ext cx="88915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She is going to study</a:t>
            </a:r>
            <a:r>
              <a:rPr lang="zh-CN" altLang="en-US" sz="2800">
                <a:latin typeface="Times New Roman" panose="02020603050405020304" pitchFamily="18" charset="0"/>
              </a:rPr>
              <a:t> Physics,</a:t>
            </a:r>
            <a:r>
              <a:rPr lang="en-US" altLang="zh-CN" sz="2800">
                <a:latin typeface="Times New Roman" panose="02020603050405020304" pitchFamily="18" charset="0"/>
              </a:rPr>
              <a:t> </a:t>
            </a:r>
            <a:r>
              <a:rPr lang="zh-CN" altLang="en-US" sz="2800">
                <a:latin typeface="Times New Roman" panose="02020603050405020304" pitchFamily="18" charset="0"/>
              </a:rPr>
              <a:t>Chemistry,Chinese,</a:t>
            </a:r>
            <a:endParaRPr lang="zh-CN" altLang="en-US" sz="280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History </a:t>
            </a:r>
            <a:r>
              <a:rPr lang="zh-CN" altLang="en-US" sz="2800">
                <a:latin typeface="Times New Roman" panose="02020603050405020304" pitchFamily="18" charset="0"/>
              </a:rPr>
              <a:t>and </a:t>
            </a:r>
            <a:r>
              <a:rPr lang="en-US" altLang="zh-CN" sz="2800">
                <a:latin typeface="Times New Roman" panose="02020603050405020304" pitchFamily="18" charset="0"/>
              </a:rPr>
              <a:t>Geography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b="1">
                <a:solidFill>
                  <a:srgbClr val="FF0000"/>
                </a:solidFill>
              </a:rPr>
              <a:t>.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263650" y="2420938"/>
            <a:ext cx="70135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Lake Middle School.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21511" name="Rectangle 9"/>
          <p:cNvSpPr>
            <a:spLocks noChangeArrowheads="1"/>
          </p:cNvSpPr>
          <p:nvPr/>
        </p:nvSpPr>
        <p:spPr bwMode="auto">
          <a:xfrm>
            <a:off x="0" y="4724400"/>
            <a:ext cx="77993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4 . Wh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ich middle school do you like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? Why ?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2" grpId="0"/>
      <p:bldP spid="194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4433888" y="3048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0" name="AutoShape 3"/>
          <p:cNvSpPr>
            <a:spLocks noChangeArrowheads="1"/>
          </p:cNvSpPr>
          <p:nvPr/>
        </p:nvSpPr>
        <p:spPr bwMode="auto">
          <a:xfrm>
            <a:off x="0" y="333375"/>
            <a:ext cx="9037638" cy="6524625"/>
          </a:xfrm>
          <a:prstGeom prst="cloudCallout">
            <a:avLst>
              <a:gd name="adj1" fmla="val -29329"/>
              <a:gd name="adj2" fmla="val 40194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Hello! My name is Amy.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am going to____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Middle School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am going to study____,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___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 _____      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and   ___   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168900" y="2349500"/>
            <a:ext cx="1662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ake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673725" y="3500438"/>
            <a:ext cx="2603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History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41338" y="4149725"/>
            <a:ext cx="18081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Science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278063" y="4221163"/>
            <a:ext cx="2890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Geography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602288" y="4149725"/>
            <a:ext cx="23860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French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auto">
          <a:xfrm>
            <a:off x="0" y="0"/>
            <a:ext cx="2357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/>
              <a:t>Let’s retell!</a:t>
            </a:r>
            <a:endParaRPr lang="en-US" altLang="zh-CN" sz="3200" b="1"/>
          </a:p>
        </p:txBody>
      </p:sp>
      <p:pic>
        <p:nvPicPr>
          <p:cNvPr id="22537" name="Picture 11" descr="u=1714863087,2942918263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92963" y="188913"/>
            <a:ext cx="173037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/>
      <p:bldP spid="204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4433888" y="3048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4" name="AutoShape 3"/>
          <p:cNvSpPr>
            <a:spLocks noChangeArrowheads="1"/>
          </p:cNvSpPr>
          <p:nvPr/>
        </p:nvSpPr>
        <p:spPr bwMode="auto">
          <a:xfrm>
            <a:off x="0" y="0"/>
            <a:ext cx="8421688" cy="6524625"/>
          </a:xfrm>
          <a:prstGeom prst="cloudCallout">
            <a:avLst>
              <a:gd name="adj1" fmla="val -27819"/>
              <a:gd name="adj2" fmla="val 45306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en-US" altLang="zh-CN" sz="3600" b="1" dirty="0">
              <a:latin typeface="Comic Sans MS" panose="030F0702030302020204" pitchFamily="66" charset="0"/>
            </a:endParaRPr>
          </a:p>
          <a:p>
            <a:endParaRPr lang="en-US" altLang="zh-CN" sz="3600" b="1" dirty="0">
              <a:latin typeface="Comic Sans MS" panose="030F0702030302020204" pitchFamily="66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Sh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e is my friend,_____. </a:t>
            </a:r>
            <a:endParaRPr lang="en-US" altLang="zh-CN" sz="36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Sh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e’ s </a:t>
            </a:r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going to go to _____. </a:t>
            </a:r>
            <a:endParaRPr lang="zh-CN" altLang="en-US" sz="36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Sh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e’ s </a:t>
            </a:r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going to study____,</a:t>
            </a:r>
            <a:endParaRPr lang="zh-CN" altLang="en-US" sz="36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_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______</a:t>
            </a:r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_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,_______</a:t>
            </a:r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_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,</a:t>
            </a:r>
            <a:endParaRPr lang="en-US" altLang="zh-CN" sz="36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________</a:t>
            </a:r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and 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____</a:t>
            </a:r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___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Sh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e’ s </a:t>
            </a:r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not going to study___.</a:t>
            </a:r>
            <a:endParaRPr lang="zh-CN" altLang="en-US" sz="36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4589463" y="1989138"/>
            <a:ext cx="2603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Lingling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5891213" y="2565400"/>
            <a:ext cx="380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Park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Middle School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3649663" y="3644900"/>
            <a:ext cx="25098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Chinese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5673725" y="2997200"/>
            <a:ext cx="2438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Physic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2" name="TextBox 8"/>
          <p:cNvSpPr txBox="1">
            <a:spLocks noChangeArrowheads="1"/>
          </p:cNvSpPr>
          <p:nvPr/>
        </p:nvSpPr>
        <p:spPr bwMode="auto">
          <a:xfrm>
            <a:off x="860425" y="3643313"/>
            <a:ext cx="28686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Chemistry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3" name="TextBox 9"/>
          <p:cNvSpPr txBox="1">
            <a:spLocks noChangeArrowheads="1"/>
          </p:cNvSpPr>
          <p:nvPr/>
        </p:nvSpPr>
        <p:spPr bwMode="auto">
          <a:xfrm>
            <a:off x="1263650" y="4221163"/>
            <a:ext cx="23669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History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4" name="TextBox 7"/>
          <p:cNvSpPr txBox="1">
            <a:spLocks noChangeArrowheads="1"/>
          </p:cNvSpPr>
          <p:nvPr/>
        </p:nvSpPr>
        <p:spPr bwMode="auto">
          <a:xfrm>
            <a:off x="4083050" y="4149725"/>
            <a:ext cx="29416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Geography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5" name="TextBox 7"/>
          <p:cNvSpPr txBox="1">
            <a:spLocks noChangeArrowheads="1"/>
          </p:cNvSpPr>
          <p:nvPr/>
        </p:nvSpPr>
        <p:spPr bwMode="auto">
          <a:xfrm>
            <a:off x="6305550" y="4714875"/>
            <a:ext cx="2509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French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63" name="Picture 12" descr="u=3426423422,3172154331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10450" y="0"/>
            <a:ext cx="177006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12" grpId="0"/>
      <p:bldP spid="21513" grpId="0"/>
      <p:bldP spid="21514" grpId="0"/>
      <p:bldP spid="215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本单元重点：</a:t>
            </a:r>
            <a:endParaRPr lang="zh-CN" altLang="en-US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4578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252413" y="1778000"/>
            <a:ext cx="8928100" cy="4459288"/>
          </a:xfrm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b="1" dirty="0" smtClean="0">
                <a:latin typeface="Times New Roman" panose="02020603050405020304" pitchFamily="18" charset="0"/>
              </a:rPr>
              <a:t>---What are you going to study?</a:t>
            </a:r>
            <a:endParaRPr lang="en-US" altLang="zh-CN" sz="40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b="1" dirty="0" smtClean="0">
                <a:latin typeface="Times New Roman" panose="02020603050405020304" pitchFamily="18" charset="0"/>
              </a:rPr>
              <a:t>---I am   going to study___.</a:t>
            </a:r>
            <a:endParaRPr lang="en-US" altLang="zh-CN" sz="40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b="1" dirty="0" smtClean="0">
                <a:latin typeface="Times New Roman" panose="02020603050405020304" pitchFamily="18" charset="0"/>
              </a:rPr>
              <a:t>---I am  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not</a:t>
            </a:r>
            <a:r>
              <a:rPr lang="en-US" altLang="zh-CN" sz="4000" b="1" dirty="0" smtClean="0">
                <a:latin typeface="Times New Roman" panose="02020603050405020304" pitchFamily="18" charset="0"/>
              </a:rPr>
              <a:t>  going to study</a:t>
            </a:r>
            <a:r>
              <a:rPr lang="en-US" altLang="zh-CN" sz="4000" b="1" dirty="0" smtClean="0">
                <a:latin typeface="Times New Roman" panose="02020603050405020304" pitchFamily="18" charset="0"/>
              </a:rPr>
              <a:t>___.</a:t>
            </a:r>
            <a:endParaRPr lang="en-US" altLang="zh-CN" sz="4000" b="1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1650" y="214313"/>
            <a:ext cx="780415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66"/>
                </a:solidFill>
                <a:latin typeface="Comic Sans MS" panose="030F0702030302020204" pitchFamily="66" charset="0"/>
              </a:rPr>
              <a:t>My Middle School!</a:t>
            </a:r>
            <a:endParaRPr lang="zh-CN" altLang="en-US" b="1" dirty="0" smtClean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9900" y="1285876"/>
            <a:ext cx="8494713" cy="336721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Hello, My name is ___. </a:t>
            </a: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I am going to  ___ Middle School.</a:t>
            </a: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It is in ___.I am going to go there by___. </a:t>
            </a: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I am going to study ___ , ___ and ____. </a:t>
            </a:r>
            <a:endParaRPr lang="en-US" altLang="zh-CN" sz="36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WordArt 5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9025" y="1428750"/>
            <a:ext cx="58705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WordArt 6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9088" y="3571875"/>
            <a:ext cx="500697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58584" y="285729"/>
            <a:ext cx="2940625" cy="857235"/>
          </a:xfrm>
        </p:spPr>
        <p:txBody>
          <a:bodyPr spcFirstLastPara="1">
            <a:prstTxWarp prst="textArchDown">
              <a:avLst/>
            </a:prstTxWarp>
          </a:bodyPr>
          <a:lstStyle/>
          <a:p>
            <a:r>
              <a:rPr lang="zh-CN" altLang="en-US" sz="4000" noProof="1" smtClean="0">
                <a:solidFill>
                  <a:schemeClr val="tx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认识新单词</a:t>
            </a:r>
            <a:endParaRPr lang="zh-CN" altLang="en-US" sz="4000" noProof="1" smtClean="0">
              <a:solidFill>
                <a:schemeClr val="tx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·chemistry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化学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43" name="图片占位符 5" descr="timg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7238" y="1874838"/>
            <a:ext cx="3910012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76800" y="2071688"/>
            <a:ext cx="4089400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·physics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物理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290" name="图片占位符 4" descr="timgCAR2RNP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7238" y="1874838"/>
            <a:ext cx="3910012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4"/>
          <p:cNvSpPr txBox="1">
            <a:spLocks noChangeArrowheads="1"/>
          </p:cNvSpPr>
          <p:nvPr/>
        </p:nvSpPr>
        <p:spPr bwMode="auto">
          <a:xfrm>
            <a:off x="303213" y="571500"/>
            <a:ext cx="90725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Are</a:t>
            </a:r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 you 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going to</a:t>
            </a:r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 middle school </a:t>
            </a:r>
            <a:endParaRPr lang="en-US" altLang="zh-CN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this September</a:t>
            </a: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?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96875" y="2133600"/>
            <a:ext cx="20113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/>
              <a:t>Yes, I am.</a:t>
            </a:r>
            <a:endParaRPr lang="en-US" altLang="zh-CN" sz="2800" dirty="0"/>
          </a:p>
          <a:p>
            <a:r>
              <a:rPr lang="en-US" altLang="zh-CN" sz="2800" dirty="0"/>
              <a:t>No, I’m not.</a:t>
            </a:r>
            <a:endParaRPr lang="en-US" altLang="zh-CN" sz="2800" dirty="0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60338" y="3500438"/>
            <a:ext cx="6153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What </a:t>
            </a:r>
            <a:r>
              <a:rPr lang="en-US" altLang="zh-CN" sz="3600" dirty="0">
                <a:solidFill>
                  <a:srgbClr val="FF0000"/>
                </a:solidFill>
              </a:rPr>
              <a:t>are</a:t>
            </a:r>
            <a:r>
              <a:rPr lang="en-US" altLang="zh-CN" sz="3600" dirty="0">
                <a:solidFill>
                  <a:srgbClr val="0000FF"/>
                </a:solidFill>
              </a:rPr>
              <a:t> you </a:t>
            </a:r>
            <a:r>
              <a:rPr lang="en-US" altLang="zh-CN" sz="3600" dirty="0">
                <a:solidFill>
                  <a:srgbClr val="FF0000"/>
                </a:solidFill>
              </a:rPr>
              <a:t>going to</a:t>
            </a:r>
            <a:r>
              <a:rPr lang="en-US" altLang="zh-CN" sz="3600" dirty="0">
                <a:solidFill>
                  <a:srgbClr val="0000FF"/>
                </a:solidFill>
              </a:rPr>
              <a:t> study?</a:t>
            </a:r>
            <a:endParaRPr lang="en-US" altLang="zh-CN" sz="3600" dirty="0">
              <a:solidFill>
                <a:srgbClr val="0000FF"/>
              </a:solidFill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52413" y="4508500"/>
            <a:ext cx="3798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I’m going to</a:t>
            </a:r>
            <a:r>
              <a:rPr lang="en-US" altLang="zh-CN" sz="2800" dirty="0"/>
              <a:t> study…….</a:t>
            </a:r>
            <a:endParaRPr lang="en-US" altLang="zh-CN" sz="2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3"/>
          <p:cNvSpPr txBox="1">
            <a:spLocks noChangeArrowheads="1"/>
          </p:cNvSpPr>
          <p:nvPr/>
        </p:nvSpPr>
        <p:spPr bwMode="auto">
          <a:xfrm>
            <a:off x="4433888" y="3048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4433888" y="3048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AutoShape 7"/>
          <p:cNvSpPr>
            <a:spLocks noChangeArrowheads="1"/>
          </p:cNvSpPr>
          <p:nvPr/>
        </p:nvSpPr>
        <p:spPr bwMode="auto">
          <a:xfrm>
            <a:off x="1049338" y="692150"/>
            <a:ext cx="2601912" cy="1873250"/>
          </a:xfrm>
          <a:prstGeom prst="irregularSeal2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4" name="AutoShape 8"/>
          <p:cNvSpPr>
            <a:spLocks noChangeArrowheads="1"/>
          </p:cNvSpPr>
          <p:nvPr/>
        </p:nvSpPr>
        <p:spPr bwMode="auto">
          <a:xfrm>
            <a:off x="4806950" y="1270000"/>
            <a:ext cx="917575" cy="914400"/>
          </a:xfrm>
          <a:prstGeom prst="irregularSeal2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5" name="Oval 9"/>
          <p:cNvSpPr>
            <a:spLocks noChangeArrowheads="1"/>
          </p:cNvSpPr>
          <p:nvPr/>
        </p:nvSpPr>
        <p:spPr bwMode="auto">
          <a:xfrm>
            <a:off x="3000375" y="1341438"/>
            <a:ext cx="1663700" cy="13684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6" name="Oval 10"/>
          <p:cNvSpPr>
            <a:spLocks noChangeArrowheads="1"/>
          </p:cNvSpPr>
          <p:nvPr/>
        </p:nvSpPr>
        <p:spPr bwMode="auto">
          <a:xfrm>
            <a:off x="0" y="357188"/>
            <a:ext cx="2312988" cy="914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  <a:latin typeface="Times New Roman" panose="02020603050405020304" pitchFamily="18" charset="0"/>
              </a:rPr>
              <a:t>小学</a:t>
            </a:r>
            <a:endParaRPr lang="zh-CN" altLang="en-US" sz="4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7" name="Picture 12" descr="C:\Users\Administrator\AppData\Roaming\Tencent\Users\136480842\QQ\WinTemp\RichOle\ZH45C85P9FTB}EI0L9Z~BF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5900" y="1143000"/>
            <a:ext cx="1290638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Oval 11"/>
          <p:cNvSpPr>
            <a:spLocks noChangeArrowheads="1"/>
          </p:cNvSpPr>
          <p:nvPr/>
        </p:nvSpPr>
        <p:spPr bwMode="auto">
          <a:xfrm>
            <a:off x="4662488" y="357188"/>
            <a:ext cx="2222500" cy="914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  <a:latin typeface="Times New Roman" panose="02020603050405020304" pitchFamily="18" charset="0"/>
              </a:rPr>
              <a:t>中学</a:t>
            </a:r>
            <a:endParaRPr lang="zh-CN" altLang="en-US" sz="4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9" name="AutoShape 3"/>
          <p:cNvSpPr>
            <a:spLocks noChangeArrowheads="1"/>
          </p:cNvSpPr>
          <p:nvPr/>
        </p:nvSpPr>
        <p:spPr bwMode="auto">
          <a:xfrm flipV="1">
            <a:off x="2008188" y="2357438"/>
            <a:ext cx="2366962" cy="585787"/>
          </a:xfrm>
          <a:prstGeom prst="wedgeRoundRectCallout">
            <a:avLst>
              <a:gd name="adj1" fmla="val -80083"/>
              <a:gd name="adj2" fmla="val -23796"/>
              <a:gd name="adj3" fmla="val 16667"/>
            </a:avLst>
          </a:prstGeom>
          <a:solidFill>
            <a:srgbClr val="FFFF00"/>
          </a:solidFill>
          <a:ln w="25400">
            <a:solidFill>
              <a:srgbClr val="FF0066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Maths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0" name="AutoShape 3"/>
          <p:cNvSpPr>
            <a:spLocks noChangeArrowheads="1"/>
          </p:cNvSpPr>
          <p:nvPr/>
        </p:nvSpPr>
        <p:spPr bwMode="auto">
          <a:xfrm flipV="1">
            <a:off x="2224088" y="4572000"/>
            <a:ext cx="2366962" cy="585788"/>
          </a:xfrm>
          <a:prstGeom prst="wedgeRoundRectCallout">
            <a:avLst>
              <a:gd name="adj1" fmla="val -87593"/>
              <a:gd name="adj2" fmla="val 1384"/>
              <a:gd name="adj3" fmla="val 16667"/>
            </a:avLst>
          </a:prstGeom>
          <a:solidFill>
            <a:schemeClr val="bg1"/>
          </a:solidFill>
          <a:ln w="25400">
            <a:solidFill>
              <a:srgbClr val="FF0066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Art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1" name="AutoShape 3"/>
          <p:cNvSpPr>
            <a:spLocks noChangeArrowheads="1"/>
          </p:cNvSpPr>
          <p:nvPr/>
        </p:nvSpPr>
        <p:spPr bwMode="auto">
          <a:xfrm flipV="1">
            <a:off x="2224088" y="5286375"/>
            <a:ext cx="2366962" cy="585788"/>
          </a:xfrm>
          <a:prstGeom prst="wedgeRoundRectCallout">
            <a:avLst>
              <a:gd name="adj1" fmla="val -86968"/>
              <a:gd name="adj2" fmla="val 3903"/>
              <a:gd name="adj3" fmla="val 16667"/>
            </a:avLst>
          </a:prstGeom>
          <a:solidFill>
            <a:srgbClr val="FFFF00"/>
          </a:solidFill>
          <a:ln w="25400">
            <a:solidFill>
              <a:srgbClr val="FF0066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Science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2" name="AutoShape 3"/>
          <p:cNvSpPr>
            <a:spLocks noChangeArrowheads="1"/>
          </p:cNvSpPr>
          <p:nvPr/>
        </p:nvSpPr>
        <p:spPr bwMode="auto">
          <a:xfrm flipV="1">
            <a:off x="2224088" y="6000750"/>
            <a:ext cx="2366962" cy="657225"/>
          </a:xfrm>
          <a:prstGeom prst="wedgeRoundRectCallout">
            <a:avLst>
              <a:gd name="adj1" fmla="val -87593"/>
              <a:gd name="adj2" fmla="val 19611"/>
              <a:gd name="adj3" fmla="val 16667"/>
            </a:avLst>
          </a:prstGeom>
          <a:solidFill>
            <a:schemeClr val="bg1"/>
          </a:solidFill>
          <a:ln w="25400">
            <a:solidFill>
              <a:srgbClr val="FF0066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PE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3" name="AutoShape 3"/>
          <p:cNvSpPr>
            <a:spLocks noChangeArrowheads="1"/>
          </p:cNvSpPr>
          <p:nvPr/>
        </p:nvSpPr>
        <p:spPr bwMode="auto">
          <a:xfrm flipV="1">
            <a:off x="2224088" y="3857625"/>
            <a:ext cx="2366962" cy="571500"/>
          </a:xfrm>
          <a:prstGeom prst="wedgeRoundRectCallout">
            <a:avLst>
              <a:gd name="adj1" fmla="val -86968"/>
              <a:gd name="adj2" fmla="val 1319"/>
              <a:gd name="adj3" fmla="val 16667"/>
            </a:avLst>
          </a:prstGeom>
          <a:solidFill>
            <a:srgbClr val="92D050"/>
          </a:solidFill>
          <a:ln w="25400">
            <a:solidFill>
              <a:srgbClr val="FF0066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Music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4" name="AutoShape 3"/>
          <p:cNvSpPr>
            <a:spLocks noChangeArrowheads="1"/>
          </p:cNvSpPr>
          <p:nvPr/>
        </p:nvSpPr>
        <p:spPr bwMode="auto">
          <a:xfrm flipV="1">
            <a:off x="2132013" y="3068638"/>
            <a:ext cx="2366962" cy="642937"/>
          </a:xfrm>
          <a:prstGeom prst="wedgeRoundRectCallout">
            <a:avLst>
              <a:gd name="adj1" fmla="val -83213"/>
              <a:gd name="adj2" fmla="val -12157"/>
              <a:gd name="adj3" fmla="val 16667"/>
            </a:avLst>
          </a:prstGeom>
          <a:solidFill>
            <a:schemeClr val="bg1"/>
          </a:solidFill>
          <a:ln w="25400">
            <a:solidFill>
              <a:srgbClr val="FF0066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English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5" name="AutoShape 3"/>
          <p:cNvSpPr>
            <a:spLocks noChangeArrowheads="1"/>
          </p:cNvSpPr>
          <p:nvPr/>
        </p:nvSpPr>
        <p:spPr bwMode="auto">
          <a:xfrm flipV="1">
            <a:off x="1936750" y="1643063"/>
            <a:ext cx="2366963" cy="642937"/>
          </a:xfrm>
          <a:prstGeom prst="wedgeRoundRectCallout">
            <a:avLst>
              <a:gd name="adj1" fmla="val -79458"/>
              <a:gd name="adj2" fmla="val -19037"/>
              <a:gd name="adj3" fmla="val 16667"/>
            </a:avLst>
          </a:prstGeom>
          <a:solidFill>
            <a:schemeClr val="bg1"/>
          </a:solidFill>
          <a:ln w="25400">
            <a:solidFill>
              <a:srgbClr val="FF0066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Chinese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76" name="Picture 13" descr="C:\Users\Administrator\AppData\Roaming\Tencent\Users\136480842\QQ\WinTemp\RichOle\C74_71XEDZ7X7H{1BR@K4(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2488" y="1143000"/>
            <a:ext cx="2293937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7" name="AutoShape 3"/>
          <p:cNvSpPr>
            <a:spLocks noChangeArrowheads="1"/>
          </p:cNvSpPr>
          <p:nvPr/>
        </p:nvSpPr>
        <p:spPr bwMode="auto">
          <a:xfrm flipV="1">
            <a:off x="6956425" y="3786188"/>
            <a:ext cx="2366963" cy="642937"/>
          </a:xfrm>
          <a:prstGeom prst="wedgeRoundRectCallout">
            <a:avLst>
              <a:gd name="adj1" fmla="val -65069"/>
              <a:gd name="adj2" fmla="val -7569"/>
              <a:gd name="adj3" fmla="val 16667"/>
            </a:avLst>
          </a:prstGeom>
          <a:solidFill>
            <a:srgbClr val="FFC000"/>
          </a:solidFill>
          <a:ln w="25400">
            <a:solidFill>
              <a:srgbClr val="002060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Physics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8" name="AutoShape 3"/>
          <p:cNvSpPr>
            <a:spLocks noChangeArrowheads="1"/>
          </p:cNvSpPr>
          <p:nvPr/>
        </p:nvSpPr>
        <p:spPr bwMode="auto">
          <a:xfrm flipV="1">
            <a:off x="6670675" y="4500563"/>
            <a:ext cx="2509838" cy="642937"/>
          </a:xfrm>
          <a:prstGeom prst="wedgeRoundRectCallout">
            <a:avLst>
              <a:gd name="adj1" fmla="val -62977"/>
              <a:gd name="adj2" fmla="val -2981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Chemistry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9" name="AutoShape 3"/>
          <p:cNvSpPr>
            <a:spLocks noChangeArrowheads="1"/>
          </p:cNvSpPr>
          <p:nvPr/>
        </p:nvSpPr>
        <p:spPr bwMode="auto">
          <a:xfrm flipV="1">
            <a:off x="6813550" y="5286375"/>
            <a:ext cx="2366963" cy="642938"/>
          </a:xfrm>
          <a:prstGeom prst="wedgeRoundRectCallout">
            <a:avLst>
              <a:gd name="adj1" fmla="val -61940"/>
              <a:gd name="adj2" fmla="val 3903"/>
              <a:gd name="adj3" fmla="val 16667"/>
            </a:avLst>
          </a:prstGeom>
          <a:solidFill>
            <a:srgbClr val="FFC000"/>
          </a:solidFill>
          <a:ln w="25400">
            <a:solidFill>
              <a:schemeClr val="tx2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History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80" name="AutoShape 3"/>
          <p:cNvSpPr>
            <a:spLocks noChangeArrowheads="1"/>
          </p:cNvSpPr>
          <p:nvPr/>
        </p:nvSpPr>
        <p:spPr bwMode="auto">
          <a:xfrm flipV="1">
            <a:off x="6526213" y="6215063"/>
            <a:ext cx="2654300" cy="642937"/>
          </a:xfrm>
          <a:prstGeom prst="wedgeRoundRectCallout">
            <a:avLst>
              <a:gd name="adj1" fmla="val -62227"/>
              <a:gd name="adj2" fmla="val 31426"/>
              <a:gd name="adj3" fmla="val 16667"/>
            </a:avLst>
          </a:prstGeom>
          <a:solidFill>
            <a:schemeClr val="bg1"/>
          </a:solidFill>
          <a:ln w="25400">
            <a:solidFill>
              <a:schemeClr val="tx2"/>
            </a:solidFill>
            <a:miter lim="800000"/>
          </a:ln>
        </p:spPr>
        <p:txBody>
          <a:bodyPr rot="10800000" wrap="none" anchor="ctr"/>
          <a:lstStyle/>
          <a:p>
            <a:pPr algn="ctr"/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</a:rPr>
              <a:t>Geography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 descr="http://t1.gstatic.com/images?q=tbn:ANd9GcRihKXQTAxqT95zS1OM0nqL8PQxCjoyijKarKxVZoenDiGkNHDK-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75025" y="571500"/>
            <a:ext cx="28321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7" descr="http://t1.gstatic.com/images?q=tbn:ANd9GcQI2CoAhEAAhxZHpPzKs5hw4M0akjaZ4xh_KjeKnNpGoFxZVe5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338" y="642938"/>
            <a:ext cx="318135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197951" y="4005040"/>
            <a:ext cx="79517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——What are you going to study 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？</a:t>
            </a:r>
            <a:endParaRPr lang="en-US" altLang="zh-CN" sz="3200" b="1" dirty="0">
              <a:solidFill>
                <a:srgbClr val="0000FF"/>
              </a:solidFill>
            </a:endParaRPr>
          </a:p>
          <a:p>
            <a:r>
              <a:rPr lang="en-US" altLang="zh-CN" sz="3200" b="1" dirty="0">
                <a:solidFill>
                  <a:srgbClr val="0000FF"/>
                </a:solidFill>
              </a:rPr>
              <a:t>——I am going to study                 .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878276" y="4545237"/>
            <a:ext cx="1806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Physics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9" name="Picture 6" descr="物理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72200" y="-19050"/>
            <a:ext cx="30083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t0.gstatic.com/images?q=tbn:ANd9GcQTpH_Fm-nDwl8aGrrJJF28ntAsEIdXVBPL6Gb3akWP5fHTuL--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89025" y="285750"/>
            <a:ext cx="2459038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512763" y="3279775"/>
            <a:ext cx="762635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</a:rPr>
              <a:t>—What are you going to study ?</a:t>
            </a:r>
            <a:endParaRPr lang="en-US" altLang="zh-CN" sz="3600" b="1" dirty="0">
              <a:solidFill>
                <a:srgbClr val="0000FF"/>
              </a:solidFill>
            </a:endParaRPr>
          </a:p>
          <a:p>
            <a:endParaRPr lang="en-US" altLang="zh-CN" sz="3600" b="1" dirty="0">
              <a:solidFill>
                <a:srgbClr val="0000FF"/>
              </a:solidFill>
            </a:endParaRPr>
          </a:p>
          <a:p>
            <a:r>
              <a:rPr lang="en-US" altLang="zh-CN" sz="3600" b="1" dirty="0">
                <a:solidFill>
                  <a:srgbClr val="0000FF"/>
                </a:solidFill>
              </a:rPr>
              <a:t>—I am going to</a:t>
            </a:r>
            <a:r>
              <a:rPr lang="en-US" altLang="zh-CN" sz="3600" b="1" dirty="0">
                <a:solidFill>
                  <a:srgbClr val="0066FF"/>
                </a:solidFill>
              </a:rPr>
              <a:t>                          .</a:t>
            </a:r>
            <a:endParaRPr lang="zh-CN" altLang="en-US" sz="3600" b="1" dirty="0">
              <a:solidFill>
                <a:srgbClr val="0066FF"/>
              </a:solidFill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917951" y="4416425"/>
            <a:ext cx="47704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study Chemistry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2" name="Picture 6" descr="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24438" y="117475"/>
            <a:ext cx="4173537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t2.gstatic.com/images?q=tbn:ANd9GcS2RuninWx6MOPQ7aQQVmX7M34deqFkY8bvEE5W1p-4QokJ43-Tk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38425" y="549275"/>
            <a:ext cx="3227388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1011238" y="4005263"/>
            <a:ext cx="81692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——What are you going to study ?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—— I am going to</a:t>
            </a:r>
            <a:r>
              <a:rPr lang="en-US" altLang="zh-CN" b="1">
                <a:solidFill>
                  <a:srgbClr val="0000FF"/>
                </a:solidFill>
              </a:rPr>
              <a:t>                                                   .</a:t>
            </a:r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445000" y="5013325"/>
            <a:ext cx="45545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study Geography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4433888" y="3048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469900" y="1196975"/>
          <a:ext cx="8313738" cy="5184778"/>
        </p:xfrm>
        <a:graphic>
          <a:graphicData uri="http://schemas.openxmlformats.org/drawingml/2006/table">
            <a:tbl>
              <a:tblPr/>
              <a:tblGrid>
                <a:gridCol w="2771777"/>
                <a:gridCol w="2770183"/>
                <a:gridCol w="2771778"/>
              </a:tblGrid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Amy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Lingling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History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Chinese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Science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Geography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French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Chemistry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Physics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808" marR="918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  <p:sp>
        <p:nvSpPr>
          <p:cNvPr id="19496" name="Rectangle 41"/>
          <p:cNvSpPr>
            <a:spLocks noChangeArrowheads="1"/>
          </p:cNvSpPr>
          <p:nvPr/>
        </p:nvSpPr>
        <p:spPr bwMode="auto">
          <a:xfrm>
            <a:off x="541338" y="260350"/>
            <a:ext cx="59959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Listen and tick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.听课文并打勾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26" name="Text Box 42"/>
          <p:cNvSpPr txBox="1">
            <a:spLocks noChangeArrowheads="1"/>
          </p:cNvSpPr>
          <p:nvPr/>
        </p:nvSpPr>
        <p:spPr bwMode="auto">
          <a:xfrm>
            <a:off x="3940175" y="1844675"/>
            <a:ext cx="15192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6427" name="Text Box 43"/>
          <p:cNvSpPr txBox="1">
            <a:spLocks noChangeArrowheads="1"/>
          </p:cNvSpPr>
          <p:nvPr/>
        </p:nvSpPr>
        <p:spPr bwMode="auto">
          <a:xfrm>
            <a:off x="3649663" y="3068638"/>
            <a:ext cx="1520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6428" name="Text Box 44"/>
          <p:cNvSpPr txBox="1">
            <a:spLocks noChangeArrowheads="1"/>
          </p:cNvSpPr>
          <p:nvPr/>
        </p:nvSpPr>
        <p:spPr bwMode="auto">
          <a:xfrm>
            <a:off x="3506788" y="3789363"/>
            <a:ext cx="1519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6429" name="Text Box 45"/>
          <p:cNvSpPr txBox="1">
            <a:spLocks noChangeArrowheads="1"/>
          </p:cNvSpPr>
          <p:nvPr/>
        </p:nvSpPr>
        <p:spPr bwMode="auto">
          <a:xfrm>
            <a:off x="3578225" y="4437063"/>
            <a:ext cx="15192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6430" name="Text Box 46"/>
          <p:cNvSpPr txBox="1">
            <a:spLocks noChangeArrowheads="1"/>
          </p:cNvSpPr>
          <p:nvPr/>
        </p:nvSpPr>
        <p:spPr bwMode="auto">
          <a:xfrm>
            <a:off x="6470650" y="5734050"/>
            <a:ext cx="1519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6431" name="Text Box 47"/>
          <p:cNvSpPr txBox="1">
            <a:spLocks noChangeArrowheads="1"/>
          </p:cNvSpPr>
          <p:nvPr/>
        </p:nvSpPr>
        <p:spPr bwMode="auto">
          <a:xfrm>
            <a:off x="6397625" y="5013325"/>
            <a:ext cx="15192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6432" name="Text Box 48"/>
          <p:cNvSpPr txBox="1">
            <a:spLocks noChangeArrowheads="1"/>
          </p:cNvSpPr>
          <p:nvPr/>
        </p:nvSpPr>
        <p:spPr bwMode="auto">
          <a:xfrm>
            <a:off x="6470650" y="2420938"/>
            <a:ext cx="1519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6433" name="Text Box 49"/>
          <p:cNvSpPr txBox="1">
            <a:spLocks noChangeArrowheads="1"/>
          </p:cNvSpPr>
          <p:nvPr/>
        </p:nvSpPr>
        <p:spPr bwMode="auto">
          <a:xfrm>
            <a:off x="6397625" y="1844675"/>
            <a:ext cx="15192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16434" name="Text Box 50"/>
          <p:cNvSpPr txBox="1">
            <a:spLocks noChangeArrowheads="1"/>
          </p:cNvSpPr>
          <p:nvPr/>
        </p:nvSpPr>
        <p:spPr bwMode="auto">
          <a:xfrm>
            <a:off x="6397625" y="3717925"/>
            <a:ext cx="1519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6" grpId="0"/>
      <p:bldP spid="16427" grpId="0"/>
      <p:bldP spid="16428" grpId="0"/>
      <p:bldP spid="16429" grpId="0"/>
      <p:bldP spid="16430" grpId="0"/>
      <p:bldP spid="16431" grpId="0"/>
      <p:bldP spid="16432" grpId="0"/>
      <p:bldP spid="16433" grpId="0"/>
      <p:bldP spid="16434" grpId="0"/>
    </p:bldLst>
  </p:timing>
</p:sld>
</file>

<file path=ppt/tags/tag1.xml><?xml version="1.0" encoding="utf-8"?>
<p:tagLst xmlns:p="http://schemas.openxmlformats.org/presentationml/2006/main">
  <p:tag name="KSO_WPP_MARK_KEY" val="2d876182-2d4a-45c8-a267-e34cfb8b8c6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tf03896101</Template>
  <TotalTime>0</TotalTime>
  <Words>1796</Words>
  <Application>WPS 演示</Application>
  <PresentationFormat>自定义</PresentationFormat>
  <Paragraphs>184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</vt:lpstr>
      <vt:lpstr>Calibri</vt:lpstr>
      <vt:lpstr>Times New Roman</vt:lpstr>
      <vt:lpstr>华文彩云</vt:lpstr>
      <vt:lpstr>华文楷体</vt:lpstr>
      <vt:lpstr>黑体</vt:lpstr>
      <vt:lpstr>Comic Sans MS</vt:lpstr>
      <vt:lpstr>Arial</vt:lpstr>
      <vt:lpstr>Arial Unicode MS</vt:lpstr>
      <vt:lpstr>第一PPT模板网-WWW.1PPT.COM</vt:lpstr>
      <vt:lpstr>Module 10 Unit 2</vt:lpstr>
      <vt:lpstr>认识新单词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本单元重点：</vt:lpstr>
      <vt:lpstr>My Middle School!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10 Unit 2</dc:title>
  <dc:creator>第一PPT模板网-WWW.1PPT.COM</dc:creator>
  <cp:lastModifiedBy>小树</cp:lastModifiedBy>
  <cp:revision>58</cp:revision>
  <dcterms:created xsi:type="dcterms:W3CDTF">2017-09-13T08:22:00Z</dcterms:created>
  <dcterms:modified xsi:type="dcterms:W3CDTF">2023-02-22T06:10:12Z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1F7B7F181BB14B9D936412DCACEE9A6C</vt:lpwstr>
  </property>
</Properties>
</file>