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65" r:id="rId3"/>
    <p:sldId id="264" r:id="rId4"/>
    <p:sldId id="274" r:id="rId5"/>
    <p:sldId id="275" r:id="rId7"/>
  </p:sldIdLst>
  <p:sldSz cx="9144000" cy="6858000" type="screen4x3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C42F3B-D877-487E-99B3-6C315719AA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459614-555F-4F09-B992-F6798A1CAB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59614-555F-4F09-B992-F6798A1CAB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logo2副本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750" y="6034088"/>
            <a:ext cx="31670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1341438"/>
            <a:ext cx="7772400" cy="935037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单元标题</a:t>
            </a:r>
            <a:endParaRPr lang="zh-CN" alt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371600" y="2492375"/>
            <a:ext cx="6400800" cy="936625"/>
          </a:xfrm>
        </p:spPr>
        <p:txBody>
          <a:bodyPr/>
          <a:lstStyle>
            <a:lvl1pPr marL="0" indent="0" algn="ctr">
              <a:buFontTx/>
              <a:buNone/>
              <a:defRPr sz="5400"/>
            </a:lvl1pPr>
          </a:lstStyle>
          <a:p>
            <a:r>
              <a:rPr lang="zh-CN" altLang="en-US"/>
              <a:t>课程标题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17513"/>
            <a:ext cx="2057400" cy="5708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17513"/>
            <a:ext cx="6019800" cy="5708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17513"/>
            <a:ext cx="61309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panose="020B0604020202020204" pitchFamily="34" charset="0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panose="020B0604020202020204" pitchFamily="34" charset="0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panose="020B0604020202020204" pitchFamily="34" charset="0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panose="020B0604020202020204" pitchFamily="34" charset="0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panose="020B0604020202020204" pitchFamily="34" charset="0"/>
          <a:ea typeface="楷体_GB2312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panose="020B0604020202020204" pitchFamily="34" charset="0"/>
          <a:ea typeface="楷体_GB2312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panose="020B0604020202020204" pitchFamily="34" charset="0"/>
          <a:ea typeface="楷体_GB2312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panose="020B0604020202020204" pitchFamily="34" charset="0"/>
          <a:ea typeface="楷体_GB2312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1C1C1C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1C1C1C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1C1C1C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 txBox="1">
            <a:spLocks noChangeArrowheads="1"/>
          </p:cNvSpPr>
          <p:nvPr/>
        </p:nvSpPr>
        <p:spPr bwMode="auto">
          <a:xfrm>
            <a:off x="258567" y="1484784"/>
            <a:ext cx="6400800" cy="936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altLang="zh-CN" sz="8800" kern="0" dirty="0">
                <a:solidFill>
                  <a:srgbClr val="1C1C1C"/>
                </a:solidFill>
                <a:latin typeface="+mn-lt"/>
                <a:ea typeface="+mn-ea"/>
              </a:rPr>
              <a:t>Recycle 1     </a:t>
            </a:r>
            <a:endParaRPr lang="en-US" altLang="zh-CN" sz="8800" kern="0" dirty="0">
              <a:solidFill>
                <a:srgbClr val="1C1C1C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357188"/>
            <a:ext cx="8186738" cy="850900"/>
          </a:xfrm>
        </p:spPr>
        <p:txBody>
          <a:bodyPr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分课时教学建议</a:t>
            </a:r>
            <a:endParaRPr lang="zh-CN" altLang="en-US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71500" y="1928813"/>
          <a:ext cx="8001001" cy="408622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785812"/>
                <a:gridCol w="928688"/>
                <a:gridCol w="2713238"/>
                <a:gridCol w="3573263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课时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课型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主要教学内容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教学要求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657597">
                <a:tc>
                  <a:txBody>
                    <a:bodyPr/>
                    <a:lstStyle/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第一</a:t>
                      </a:r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课时</a:t>
                      </a:r>
                      <a:endParaRPr lang="zh-CN" altLang="en-US" sz="18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阅读课</a:t>
                      </a:r>
                      <a:endParaRPr lang="zh-CN" altLang="en-US" sz="18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Read</a:t>
                      </a:r>
                      <a:r>
                        <a:rPr lang="en-US" sz="1800" b="1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 aloud</a:t>
                      </a:r>
                      <a:endParaRPr lang="en-US" sz="1800" b="1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词汇：复习前三单元所学   </a:t>
                      </a:r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            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词汇</a:t>
                      </a:r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句型：</a:t>
                      </a:r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Who is …?</a:t>
                      </a:r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He/She</a:t>
                      </a:r>
                      <a:r>
                        <a:rPr lang="en-US" altLang="zh-CN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 is …</a:t>
                      </a:r>
                      <a:endParaRPr lang="en-US" altLang="zh-CN" sz="1800" kern="1200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Where are you from?</a:t>
                      </a:r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I’m from …</a:t>
                      </a:r>
                      <a:endParaRPr 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Who</a:t>
                      </a:r>
                      <a:r>
                        <a:rPr lang="en-US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 is that …?</a:t>
                      </a:r>
                      <a:endParaRPr lang="en-US" sz="1800" kern="1200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He/She is my …</a:t>
                      </a:r>
                      <a:endParaRPr lang="en-US" sz="1800" kern="1200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You are tall.</a:t>
                      </a:r>
                      <a:endParaRPr 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1.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能够在图片和教师的帮助下理解对话大意。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2.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能够通过阅读文章复习前三单元所学习的词汇、句型。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3.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能够朗读对话，并能进行角色表演。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4.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能够在生活中简单地运用所学习的词汇、句子。</a:t>
                      </a:r>
                      <a:endParaRPr lang="zh-CN" altLang="en-US" sz="18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03648" y="263691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357188"/>
            <a:ext cx="8186738" cy="850900"/>
          </a:xfrm>
        </p:spPr>
        <p:txBody>
          <a:bodyPr/>
          <a:lstStyle/>
          <a:p>
            <a:pPr algn="ctr"/>
            <a:r>
              <a:rPr lang="zh-CN" altLang="en-US" b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分课时教学建议</a:t>
            </a:r>
            <a:endParaRPr lang="zh-CN" altLang="en-US" b="1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71500" y="1928813"/>
          <a:ext cx="8001001" cy="374015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785812"/>
                <a:gridCol w="928688"/>
                <a:gridCol w="2713238"/>
                <a:gridCol w="3573263"/>
              </a:tblGrid>
              <a:tr h="4286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课时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课型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主要教学内容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教学要求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311481">
                <a:tc>
                  <a:txBody>
                    <a:bodyPr/>
                    <a:lstStyle/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第二</a:t>
                      </a:r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课时</a:t>
                      </a:r>
                      <a:endParaRPr lang="zh-CN" altLang="en-US" sz="18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综合技能课</a:t>
                      </a:r>
                      <a:endParaRPr lang="zh-CN" altLang="en-US" sz="18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sz="18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Listen</a:t>
                      </a:r>
                      <a:r>
                        <a:rPr lang="en-US" altLang="zh-CN" sz="18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 and chant</a:t>
                      </a:r>
                      <a:endParaRPr lang="en-US" altLang="zh-CN" sz="1800" b="1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endParaRPr lang="en-US" altLang="zh-CN" sz="1800" b="1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Match and read aloud</a:t>
                      </a:r>
                      <a:endParaRPr lang="en-US" altLang="zh-CN" sz="1800" b="1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endParaRPr lang="en-US" altLang="zh-CN" sz="1800" b="1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Look and tick (√)</a:t>
                      </a:r>
                      <a:endParaRPr lang="en-US" altLang="zh-CN" sz="1800" b="1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endParaRPr lang="en-US" altLang="zh-CN" sz="1800" b="1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Find Sarah’s family</a:t>
                      </a:r>
                      <a:endParaRPr lang="en-US" altLang="zh-CN" sz="1800" b="1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endParaRPr lang="en-US" altLang="zh-CN" sz="1800" b="1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Who is not here</a:t>
                      </a:r>
                      <a:endParaRPr lang="en-US" altLang="zh-CN" sz="1800" b="1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1.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能够在图片的帮助下理解歌谣内容并进行跟读。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2.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能够复习前三单元所学词汇，并根据图片理解词义，完成连线。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3.</a:t>
                      </a:r>
                      <a:r>
                        <a:rPr lang="en-US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 </a:t>
                      </a:r>
                      <a:r>
                        <a:rPr lang="zh-CN" altLang="en-US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通过图片和教师引导，复习前三单元所学习的重点句型。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4.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能够在教师的引导下，完成简单的练习任务。</a:t>
                      </a:r>
                      <a:endParaRPr lang="zh-CN" altLang="en-US" sz="18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357188"/>
            <a:ext cx="8186738" cy="850900"/>
          </a:xfrm>
        </p:spPr>
        <p:txBody>
          <a:bodyPr/>
          <a:lstStyle/>
          <a:p>
            <a:pPr algn="ctr"/>
            <a:r>
              <a:rPr lang="zh-CN" altLang="en-US" b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分课时教学建议</a:t>
            </a:r>
            <a:endParaRPr lang="zh-CN" altLang="en-US" b="1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71500" y="1928813"/>
          <a:ext cx="8001001" cy="374015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785812"/>
                <a:gridCol w="928688"/>
                <a:gridCol w="2713238"/>
                <a:gridCol w="3573263"/>
              </a:tblGrid>
              <a:tr h="4286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课时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课型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主要教学内容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教学要求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311481">
                <a:tc>
                  <a:txBody>
                    <a:bodyPr/>
                    <a:lstStyle/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第三</a:t>
                      </a:r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课时</a:t>
                      </a:r>
                      <a:endParaRPr lang="zh-CN" altLang="en-US" sz="18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字母语音复习课</a:t>
                      </a:r>
                      <a:endParaRPr lang="zh-CN" altLang="en-US" sz="18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sz="18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endParaRPr lang="en-US" altLang="zh-CN" sz="18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Find and circle</a:t>
                      </a:r>
                      <a:endParaRPr lang="en-US" altLang="zh-CN" sz="18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endParaRPr lang="en-US" altLang="zh-CN" sz="18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Sing a song</a:t>
                      </a:r>
                      <a:endParaRPr lang="en-US" altLang="zh-CN" sz="18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endParaRPr lang="en-US" altLang="zh-CN" sz="18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zh-CN" altLang="en-US" sz="1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语音：</a:t>
                      </a:r>
                      <a:endParaRPr lang="zh-CN" altLang="en-US" sz="1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1.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能够通过图片，找出所学习的单词，并通过这些单词复习所学的语音                  </a:t>
                      </a:r>
                      <a:r>
                        <a:rPr lang="zh-CN" altLang="en-US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 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2.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能够在教师的引导下说出例词由哪些音构成。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3.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能够在之前练习的基础上根据给出的几个独立的音试着拼出单词。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4.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能够通过图片和教师的讲解理解歌曲意思并学唱歌曲 </a:t>
                      </a:r>
                      <a:r>
                        <a:rPr lang="en-US" altLang="zh-CN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The cat is from the UK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。</a:t>
                      </a:r>
                      <a:endParaRPr lang="zh-CN" altLang="en-US" sz="18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71813" y="4071938"/>
            <a:ext cx="36036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5" name="Picture 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0275" y="4071938"/>
            <a:ext cx="3159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8" y="4071938"/>
            <a:ext cx="357187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7" name="Picture 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38" y="2928938"/>
            <a:ext cx="9794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1903a9cb-4925-4bd8-9a40-19df73fb3690"/>
  <p:tag name="COMMONDATA" val="eyJoZGlkIjoiNTEwZDYwYjA4ODUyYzA2MmI0M2EzZjhhMWY0NWI4Y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楷体_GB2312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1544</Words>
  <Application>WPS 演示</Application>
  <PresentationFormat>全屏显示(4:3)</PresentationFormat>
  <Paragraphs>123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楷体_GB2312</vt:lpstr>
      <vt:lpstr>新宋体</vt:lpstr>
      <vt:lpstr>Calibri</vt:lpstr>
      <vt:lpstr>微软雅黑</vt:lpstr>
      <vt:lpstr>华文楷体</vt:lpstr>
      <vt:lpstr>Calibri</vt:lpstr>
      <vt:lpstr>Arial</vt:lpstr>
      <vt:lpstr>Arial Unicode MS</vt:lpstr>
      <vt:lpstr>默认设计模板</vt:lpstr>
      <vt:lpstr>PowerPoint 演示文稿</vt:lpstr>
      <vt:lpstr>分课时教学建议</vt:lpstr>
      <vt:lpstr>分课时教学建议</vt:lpstr>
      <vt:lpstr>分课时教学建议</vt:lpstr>
    </vt:vector>
  </TitlesOfParts>
  <Company>fz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小树</cp:lastModifiedBy>
  <cp:revision>133</cp:revision>
  <dcterms:created xsi:type="dcterms:W3CDTF">2012-03-15T05:58:00Z</dcterms:created>
  <dcterms:modified xsi:type="dcterms:W3CDTF">2023-02-23T01:38:36Z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3C1ECD4DB39F4278BAA5F7202957980B</vt:lpwstr>
  </property>
  <property fmtid="{D5CDD505-2E9C-101B-9397-08002B2CF9AE}" pid="3" name="KSOProductBuildVer">
    <vt:lpwstr>2052-11.1.0.13703</vt:lpwstr>
  </property>
</Properties>
</file>