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65" r:id="rId3"/>
    <p:sldId id="264" r:id="rId4"/>
    <p:sldId id="274" r:id="rId5"/>
    <p:sldId id="275" r:id="rId7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09332EB-423B-4441-8E37-B160633B290A}" type="datetimeFigureOut">
              <a:rPr lang="zh-CN" altLang="en-US"/>
            </a:fld>
            <a:endParaRPr lang="en-US" altLang="zh-CN"/>
          </a:p>
        </p:txBody>
      </p:sp>
      <p:sp>
        <p:nvSpPr>
          <p:cNvPr id="1843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 altLang="zh-CN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DE94FA23-915A-4272-9F6A-AE51BEC976A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4FA23-915A-4272-9F6A-AE51BEC976AC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2副本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6034088"/>
            <a:ext cx="3167063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85800" y="1341438"/>
            <a:ext cx="7772400" cy="935037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单元标题</a:t>
            </a:r>
            <a:endParaRPr lang="zh-CN" alt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371600" y="2492375"/>
            <a:ext cx="6400800" cy="936625"/>
          </a:xfrm>
        </p:spPr>
        <p:txBody>
          <a:bodyPr/>
          <a:lstStyle>
            <a:lvl1pPr marL="0" indent="0" algn="ctr">
              <a:buFontTx/>
              <a:buNone/>
              <a:defRPr sz="5400"/>
            </a:lvl1pPr>
          </a:lstStyle>
          <a:p>
            <a:r>
              <a:rPr lang="zh-CN" altLang="en-US"/>
              <a:t>课程标题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17513"/>
            <a:ext cx="2057400" cy="5708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7513"/>
            <a:ext cx="6019800" cy="5708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175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1C1C1C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1C1C1C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1C1C1C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 txBox="1">
            <a:spLocks noChangeArrowheads="1"/>
          </p:cNvSpPr>
          <p:nvPr/>
        </p:nvSpPr>
        <p:spPr bwMode="auto">
          <a:xfrm>
            <a:off x="107504" y="1557337"/>
            <a:ext cx="6400800" cy="936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altLang="zh-CN" sz="8000" kern="0" dirty="0">
                <a:solidFill>
                  <a:srgbClr val="1C1C1C"/>
                </a:solidFill>
                <a:latin typeface="+mn-lt"/>
                <a:ea typeface="+mn-ea"/>
              </a:rPr>
              <a:t>Recycle 2     </a:t>
            </a:r>
            <a:endParaRPr lang="en-US" altLang="zh-CN" sz="8000" kern="0" dirty="0">
              <a:solidFill>
                <a:srgbClr val="1C1C1C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357188"/>
            <a:ext cx="8186738" cy="850900"/>
          </a:xfrm>
        </p:spPr>
        <p:txBody>
          <a:bodyPr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分课时教学建议</a:t>
            </a:r>
            <a:endParaRPr lang="zh-CN" altLang="en-US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500" y="1928813"/>
          <a:ext cx="8001001" cy="436086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85812"/>
                <a:gridCol w="928688"/>
                <a:gridCol w="2713238"/>
                <a:gridCol w="3573263"/>
              </a:tblGrid>
              <a:tr h="4286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3" marB="45723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课型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3" marB="45723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主要教学内容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3" marB="45723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教学要求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3" marB="45723"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932203">
                <a:tc>
                  <a:txBody>
                    <a:bodyPr/>
                    <a:lstStyle/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第一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3" marB="45723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阅读课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3" marB="45723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Read</a:t>
                      </a:r>
                      <a:r>
                        <a:rPr lang="en-US" sz="1800" b="1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aloud</a:t>
                      </a:r>
                      <a:endParaRPr lang="en-US" sz="18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词汇：复习前面单元所学   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           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词汇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句型：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I’m big/short/tall …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We have …</a:t>
                      </a:r>
                      <a:endParaRPr lang="en-US" altLang="zh-CN" sz="1800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Where are the … ?</a:t>
                      </a:r>
                      <a:endParaRPr lang="en-US" altLang="zh-CN" sz="1800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It is in/under/on …</a:t>
                      </a:r>
                      <a:endParaRPr lang="en-US" altLang="zh-CN" sz="1800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Do you like … ?</a:t>
                      </a:r>
                      <a:endParaRPr lang="en-US" altLang="zh-CN" sz="1800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Yes, I do./ No, I don’t. </a:t>
                      </a:r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I</a:t>
                      </a:r>
                      <a:r>
                        <a:rPr 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like …</a:t>
                      </a:r>
                      <a:endParaRPr 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How many … ?</a:t>
                      </a:r>
                      <a:endParaRPr lang="en-US" sz="1800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3" marB="45723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1.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能够在图片和教师的帮助下理解对话大意。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2.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能够通过阅读文章复习前三单元所学习的词汇，句型。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3.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能够朗读对话，并能进行角色表演。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4.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能够在生活中简单地运用所学习的词汇、句子。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3" marB="45723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99792" y="299695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357188"/>
            <a:ext cx="8186738" cy="850900"/>
          </a:xfrm>
        </p:spPr>
        <p:txBody>
          <a:bodyPr/>
          <a:lstStyle/>
          <a:p>
            <a:pPr algn="ctr"/>
            <a:r>
              <a:rPr lang="zh-CN" altLang="en-US" b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分课时教学建议</a:t>
            </a:r>
            <a:endParaRPr lang="zh-CN" altLang="en-US" b="1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500" y="1928813"/>
          <a:ext cx="8001001" cy="37401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85812"/>
                <a:gridCol w="928688"/>
                <a:gridCol w="2713238"/>
                <a:gridCol w="3573263"/>
              </a:tblGrid>
              <a:tr h="4286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课型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主要教学内容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教学要求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311481">
                <a:tc>
                  <a:txBody>
                    <a:bodyPr/>
                    <a:lstStyle/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第二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综合技能课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sz="18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Listen</a:t>
                      </a:r>
                      <a:r>
                        <a:rPr lang="en-US" altLang="zh-CN" sz="18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and draw</a:t>
                      </a:r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Where is the … ?</a:t>
                      </a:r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How many footprints do you see?</a:t>
                      </a:r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Go up the ladders. Go down the snakes.</a:t>
                      </a:r>
                      <a:endParaRPr lang="en-US" altLang="zh-CN" sz="1800" b="1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1.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能够听懂听力内容，并根据听力完成简单的练习。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2.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能够通过练习复习所学的重点词汇和句型。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3.</a:t>
                      </a:r>
                      <a:r>
                        <a:rPr 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</a:t>
                      </a:r>
                      <a:r>
                        <a:rPr lang="zh-CN" alt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通过图片和教师引导，完成爬梯子的游戏，并在游戏中复习所学习的知识。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24" marB="45724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357188"/>
            <a:ext cx="8186738" cy="850900"/>
          </a:xfrm>
        </p:spPr>
        <p:txBody>
          <a:bodyPr/>
          <a:lstStyle/>
          <a:p>
            <a:pPr algn="ctr"/>
            <a:r>
              <a:rPr lang="zh-CN" altLang="en-US" b="1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分课时教学建议</a:t>
            </a:r>
            <a:endParaRPr lang="zh-CN" altLang="en-US" b="1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71500" y="1928813"/>
          <a:ext cx="8001001" cy="381186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785812"/>
                <a:gridCol w="928688"/>
                <a:gridCol w="2713238"/>
                <a:gridCol w="3573263"/>
              </a:tblGrid>
              <a:tr h="4285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16" marB="45716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课型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16" marB="45716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主要教学内容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16" marB="45716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教学要求</a:t>
                      </a:r>
                      <a:endParaRPr lang="zh-CN" altLang="en-US" sz="18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16" marB="45716"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  <a:tr h="3382995">
                <a:tc>
                  <a:txBody>
                    <a:bodyPr/>
                    <a:lstStyle/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第三</a:t>
                      </a:r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课时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16" marB="45716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endParaRPr lang="en-US" altLang="zh-CN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语音拼读复习课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16" marB="45716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altLang="zh-CN" sz="18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Find and circle</a:t>
                      </a:r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altLang="zh-CN" sz="1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Sing a song</a:t>
                      </a:r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endParaRPr lang="en-US" altLang="zh-CN" sz="18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语音：</a:t>
                      </a:r>
                      <a:endParaRPr lang="zh-CN" altLang="en-US" sz="1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16" marB="45716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1.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能够通过图片，拼写出所学习的单词，并通过这些单词复习所学的语音                  </a:t>
                      </a:r>
                      <a:r>
                        <a:rPr lang="zh-CN" alt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           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2.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能够在教师的引导下说出例词由哪些音构成。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3.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能够在之前练习的基础上根据给出的几个独立的音试着拼出单词。</a:t>
                      </a:r>
                      <a:endParaRPr lang="zh-CN" altLang="en-US" sz="1800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4. </a:t>
                      </a:r>
                      <a:r>
                        <a:rPr lang="zh-CN" altLang="en-US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能够通过图片和教师的讲解理解歌曲意思并学唱歌曲 </a:t>
                      </a:r>
                      <a:r>
                        <a:rPr lang="en-US" altLang="zh-CN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Short vowel</a:t>
                      </a:r>
                      <a:r>
                        <a:rPr lang="en-US" altLang="zh-CN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 song</a:t>
                      </a:r>
                      <a:r>
                        <a:rPr lang="zh-CN" alt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，并通过该歌曲趣味串联所学习的短元音</a:t>
                      </a:r>
                      <a:r>
                        <a:rPr lang="zh-CN" altLang="en-US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ea typeface="华文楷体" pitchFamily="2" charset="-122"/>
                        </a:rPr>
                        <a:t>。 </a:t>
                      </a:r>
                      <a:endParaRPr lang="zh-CN" altLang="en-US" sz="1800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libri" panose="020F0502020204030204" pitchFamily="34" charset="0"/>
                        <a:ea typeface="华文楷体" pitchFamily="2" charset="-122"/>
                      </a:endParaRPr>
                    </a:p>
                  </a:txBody>
                  <a:tcPr marL="91439" marR="91439" marT="45716" marB="45716">
                    <a:solidFill>
                      <a:schemeClr val="accent1">
                        <a:tint val="40000"/>
                        <a:alpha val="7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71813" y="4071938"/>
            <a:ext cx="36036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70275" y="4071938"/>
            <a:ext cx="3159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4071938"/>
            <a:ext cx="357187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5" y="4071938"/>
            <a:ext cx="35718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4071938"/>
            <a:ext cx="360362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Picture 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50" y="3000375"/>
            <a:ext cx="151447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0eb1604-3b3d-44f1-8682-3639565ad1e2"/>
  <p:tag name="COMMONDATA" val="eyJoZGlkIjoiNTEwZDYwYjA4ODUyYzA2MmI0M2EzZjhhMWY0NWI4YW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楷体_GB2312"/>
        <a:cs typeface=""/>
      </a:majorFont>
      <a:minorFont>
        <a:latin typeface="Arial"/>
        <a:ea typeface="楷体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1594</Words>
  <Application>WPS 演示</Application>
  <PresentationFormat>全屏显示(4:3)</PresentationFormat>
  <Paragraphs>120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楷体_GB2312</vt:lpstr>
      <vt:lpstr>新宋体</vt:lpstr>
      <vt:lpstr>Calibri</vt:lpstr>
      <vt:lpstr>Calibri</vt:lpstr>
      <vt:lpstr>微软雅黑</vt:lpstr>
      <vt:lpstr>华文楷体</vt:lpstr>
      <vt:lpstr>Arial</vt:lpstr>
      <vt:lpstr>Arial Unicode MS</vt:lpstr>
      <vt:lpstr>默认设计模板</vt:lpstr>
      <vt:lpstr>PowerPoint 演示文稿</vt:lpstr>
      <vt:lpstr>分课时教学建议</vt:lpstr>
      <vt:lpstr>分课时教学建议</vt:lpstr>
      <vt:lpstr>分课时教学建议</vt:lpstr>
    </vt:vector>
  </TitlesOfParts>
  <Company>fz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135</cp:revision>
  <dcterms:created xsi:type="dcterms:W3CDTF">2012-03-15T05:58:00Z</dcterms:created>
  <dcterms:modified xsi:type="dcterms:W3CDTF">2023-02-23T01:53:05Z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9810BABA5E744B8C87F24A7FEBF968AB</vt:lpwstr>
  </property>
  <property fmtid="{D5CDD505-2E9C-101B-9397-08002B2CF9AE}" pid="3" name="KSOProductBuildVer">
    <vt:lpwstr>2052-11.1.0.13703</vt:lpwstr>
  </property>
</Properties>
</file>